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74" r:id="rId6"/>
    <p:sldId id="275" r:id="rId7"/>
    <p:sldId id="276" r:id="rId8"/>
    <p:sldId id="277" r:id="rId9"/>
    <p:sldId id="279" r:id="rId10"/>
    <p:sldId id="278" r:id="rId11"/>
    <p:sldId id="271" r:id="rId12"/>
    <p:sldId id="272" r:id="rId13"/>
    <p:sldId id="280" r:id="rId14"/>
    <p:sldId id="261" r:id="rId15"/>
    <p:sldId id="300" r:id="rId16"/>
    <p:sldId id="301" r:id="rId17"/>
    <p:sldId id="262" r:id="rId18"/>
    <p:sldId id="302" r:id="rId19"/>
    <p:sldId id="303" r:id="rId20"/>
    <p:sldId id="266" r:id="rId21"/>
    <p:sldId id="306" r:id="rId22"/>
    <p:sldId id="305" r:id="rId23"/>
    <p:sldId id="288" r:id="rId24"/>
    <p:sldId id="267" r:id="rId25"/>
    <p:sldId id="304" r:id="rId26"/>
  </p:sldIdLst>
  <p:sldSz cx="12192000" cy="6858000"/>
  <p:notesSz cx="6858000" cy="9144000"/>
  <p:custDataLst>
    <p:tags r:id="rId28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826"/>
    <a:srgbClr val="00ACD7"/>
    <a:srgbClr val="137072"/>
    <a:srgbClr val="FFF3E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4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E0BF6-A800-4F4B-9B6C-D413F6AC41EA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9E9E7-13EC-46D3-9C8F-D8B979E21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19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E9E7-13EC-46D3-9C8F-D8B979E21A7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88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E9E7-13EC-46D3-9C8F-D8B979E21A7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78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E9E7-13EC-46D3-9C8F-D8B979E21A7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75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E9E7-13EC-46D3-9C8F-D8B979E21A7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43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E9E7-13EC-46D3-9C8F-D8B979E21A7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53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0446-91F8-4DDF-BE51-E0ED9F3BDBB4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91D-2150-43E5-81CA-E5312B192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56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0446-91F8-4DDF-BE51-E0ED9F3BDBB4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91D-2150-43E5-81CA-E5312B192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68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0446-91F8-4DDF-BE51-E0ED9F3BDBB4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91D-2150-43E5-81CA-E5312B192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7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0446-91F8-4DDF-BE51-E0ED9F3BDBB4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91D-2150-43E5-81CA-E5312B192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03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0446-91F8-4DDF-BE51-E0ED9F3BDBB4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91D-2150-43E5-81CA-E5312B192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93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0446-91F8-4DDF-BE51-E0ED9F3BDBB4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91D-2150-43E5-81CA-E5312B192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75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0446-91F8-4DDF-BE51-E0ED9F3BDBB4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91D-2150-43E5-81CA-E5312B192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3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0446-91F8-4DDF-BE51-E0ED9F3BDBB4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91D-2150-43E5-81CA-E5312B192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33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0446-91F8-4DDF-BE51-E0ED9F3BDBB4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91D-2150-43E5-81CA-E5312B192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62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0446-91F8-4DDF-BE51-E0ED9F3BDBB4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91D-2150-43E5-81CA-E5312B192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26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0446-91F8-4DDF-BE51-E0ED9F3BDBB4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91D-2150-43E5-81CA-E5312B192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68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F0446-91F8-4DDF-BE51-E0ED9F3BDBB4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891D-2150-43E5-81CA-E5312B192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13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rativ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formative.com/" TargetMode="External"/><Relationship Id="rId5" Type="http://schemas.openxmlformats.org/officeDocument/2006/relationships/hyperlink" Target="https://ed.ted.com/" TargetMode="External"/><Relationship Id="rId4" Type="http://schemas.openxmlformats.org/officeDocument/2006/relationships/hyperlink" Target="https://www.google.it/intl/it/forms/abou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KhanAcademyItalian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k.polimi.it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17741" y="1503629"/>
            <a:ext cx="10215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To </a:t>
            </a:r>
            <a:r>
              <a:rPr lang="it-IT" sz="3600" dirty="0" err="1">
                <a:solidFill>
                  <a:schemeClr val="bg1"/>
                </a:solidFill>
              </a:rPr>
              <a:t>Flip</a:t>
            </a:r>
            <a:r>
              <a:rPr lang="it-IT" sz="3600" dirty="0">
                <a:solidFill>
                  <a:schemeClr val="bg1"/>
                </a:solidFill>
              </a:rPr>
              <a:t> or </a:t>
            </a:r>
            <a:r>
              <a:rPr lang="it-IT" sz="3600" dirty="0" err="1">
                <a:solidFill>
                  <a:schemeClr val="bg1"/>
                </a:solidFill>
              </a:rPr>
              <a:t>not</a:t>
            </a:r>
            <a:r>
              <a:rPr lang="it-IT" sz="3600" dirty="0">
                <a:solidFill>
                  <a:schemeClr val="bg1"/>
                </a:solidFill>
              </a:rPr>
              <a:t> to </a:t>
            </a:r>
            <a:r>
              <a:rPr lang="it-IT" sz="3600" dirty="0" err="1">
                <a:solidFill>
                  <a:schemeClr val="bg1"/>
                </a:solidFill>
              </a:rPr>
              <a:t>flip</a:t>
            </a:r>
            <a:r>
              <a:rPr lang="it-IT" sz="3600" dirty="0">
                <a:solidFill>
                  <a:schemeClr val="bg1"/>
                </a:solidFill>
              </a:rPr>
              <a:t>? </a:t>
            </a:r>
          </a:p>
          <a:p>
            <a:r>
              <a:rPr lang="it-IT" sz="3600" dirty="0">
                <a:solidFill>
                  <a:schemeClr val="bg1"/>
                </a:solidFill>
              </a:rPr>
              <a:t>Come e perché sperimentare la metodologia della </a:t>
            </a:r>
            <a:r>
              <a:rPr lang="it-IT" sz="3600" dirty="0" err="1">
                <a:solidFill>
                  <a:schemeClr val="bg1"/>
                </a:solidFill>
              </a:rPr>
              <a:t>flipped</a:t>
            </a:r>
            <a:r>
              <a:rPr lang="it-IT" sz="3600" dirty="0">
                <a:solidFill>
                  <a:schemeClr val="bg1"/>
                </a:solidFill>
              </a:rPr>
              <a:t> </a:t>
            </a:r>
            <a:r>
              <a:rPr lang="it-IT" sz="3600" dirty="0" err="1">
                <a:solidFill>
                  <a:schemeClr val="bg1"/>
                </a:solidFill>
              </a:rPr>
              <a:t>classroom</a:t>
            </a:r>
            <a:r>
              <a:rPr lang="it-IT" sz="3600" dirty="0">
                <a:solidFill>
                  <a:schemeClr val="bg1"/>
                </a:solidFill>
              </a:rPr>
              <a:t> in un percorso didattico</a:t>
            </a:r>
            <a:endParaRPr lang="it-IT" sz="36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it-IT" sz="36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8411400" y="4256206"/>
            <a:ext cx="29173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856621" y="4365951"/>
            <a:ext cx="262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Raleway" panose="020B0003030101060003" pitchFamily="34" charset="0"/>
              </a:rPr>
              <a:t>Susanna </a:t>
            </a:r>
            <a:r>
              <a:rPr lang="it-IT"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Sancassani</a:t>
            </a:r>
            <a:endParaRPr lang="it-IT" sz="20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06749" y="4691139"/>
            <a:ext cx="332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Raleway" panose="020B0003030101060003" pitchFamily="34" charset="0"/>
              </a:rPr>
              <a:t>METID – Learning </a:t>
            </a:r>
            <a:r>
              <a:rPr lang="it-IT" dirty="0" err="1">
                <a:solidFill>
                  <a:schemeClr val="bg1"/>
                </a:solidFill>
                <a:latin typeface="Raleway" panose="020B0003030101060003" pitchFamily="34" charset="0"/>
              </a:rPr>
              <a:t>Innovation</a:t>
            </a:r>
            <a:endParaRPr lang="it-IT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5648505"/>
            <a:ext cx="2152651" cy="85878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974588" y="5016327"/>
            <a:ext cx="147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Raleway" panose="020B0003030101060003" pitchFamily="34" charset="0"/>
              </a:rPr>
              <a:t>15/11/2017</a:t>
            </a:r>
          </a:p>
        </p:txBody>
      </p:sp>
    </p:spTree>
    <p:extLst>
      <p:ext uri="{BB962C8B-B14F-4D97-AF65-F5344CB8AC3E}">
        <p14:creationId xmlns:p14="http://schemas.microsoft.com/office/powerpoint/2010/main" val="206286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53138" y="1584959"/>
            <a:ext cx="10894423" cy="4436359"/>
          </a:xfrm>
          <a:prstGeom prst="rect">
            <a:avLst/>
          </a:prstGeom>
          <a:noFill/>
          <a:ln w="38100"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EA8FC6-8833-42F1-A6ED-CC447855E7FE}"/>
              </a:ext>
            </a:extLst>
          </p:cNvPr>
          <p:cNvSpPr txBox="1"/>
          <p:nvPr/>
        </p:nvSpPr>
        <p:spPr>
          <a:xfrm>
            <a:off x="2742306" y="2749369"/>
            <a:ext cx="6716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Andate di nuovo al link </a:t>
            </a:r>
          </a:p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hlinkClick r:id="rId2"/>
              </a:rPr>
              <a:t>http://www.socrative.com</a:t>
            </a:r>
            <a:endParaRPr lang="it-IT" sz="40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e rivotate</a:t>
            </a:r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17821" y="304316"/>
            <a:ext cx="10529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Perché può essermi utile la 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metodologia della </a:t>
            </a:r>
            <a:r>
              <a:rPr lang="it-IT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Flipped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Classroom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53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17821" y="361651"/>
            <a:ext cx="974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Concetti e preconcetti 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sulla </a:t>
            </a:r>
            <a:r>
              <a:rPr lang="it-IT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flipped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classroom</a:t>
            </a:r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3138" y="1584959"/>
            <a:ext cx="10894423" cy="4436359"/>
          </a:xfrm>
          <a:prstGeom prst="rect">
            <a:avLst/>
          </a:prstGeom>
          <a:noFill/>
          <a:ln w="38100"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131034" y="3095252"/>
            <a:ext cx="1070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Andate al link 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hlinkClick r:id="rId2"/>
              </a:rPr>
              <a:t>http://www.socrative.com</a:t>
            </a:r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9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9147A9-8E6B-4DB4-A45E-4EC5D3E9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075"/>
            <a:ext cx="10515600" cy="1325563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1520D32-E17D-4298-8D86-1106C8D78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4" r="1328" b="5973"/>
          <a:stretch/>
        </p:blipFill>
        <p:spPr>
          <a:xfrm>
            <a:off x="80962" y="361950"/>
            <a:ext cx="12030075" cy="61436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B5C984-3B45-4F6D-9EA5-1859CA5A23D8}"/>
              </a:ext>
            </a:extLst>
          </p:cNvPr>
          <p:cNvSpPr txBox="1"/>
          <p:nvPr/>
        </p:nvSpPr>
        <p:spPr>
          <a:xfrm>
            <a:off x="8362950" y="2327763"/>
            <a:ext cx="3924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Nella casella </a:t>
            </a:r>
          </a:p>
          <a:p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"Room </a:t>
            </a:r>
            <a:r>
              <a:rPr lang="it-IT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Name</a:t>
            </a:r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" </a:t>
            </a:r>
          </a:p>
          <a:p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inserite: </a:t>
            </a:r>
          </a:p>
          <a:p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SCUOLAMATE17</a:t>
            </a:r>
            <a:endParaRPr lang="it-IT" sz="32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5043" y="2174394"/>
            <a:ext cx="3434932" cy="2766035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75043" y="2543207"/>
            <a:ext cx="33892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Raleway" panose="020B0003030101060003" pitchFamily="34" charset="0"/>
              </a:rPr>
              <a:t>OCCHIO AL</a:t>
            </a:r>
          </a:p>
          <a:p>
            <a:pPr algn="ctr"/>
            <a:r>
              <a:rPr lang="it-IT" sz="4400" dirty="0">
                <a:solidFill>
                  <a:schemeClr val="bg1"/>
                </a:solidFill>
                <a:latin typeface="Raleway" panose="020B0003030101060003" pitchFamily="34" charset="0"/>
              </a:rPr>
              <a:t>COLORE </a:t>
            </a:r>
          </a:p>
          <a:p>
            <a:pPr algn="ctr"/>
            <a:r>
              <a:rPr lang="it-IT" sz="4400" dirty="0">
                <a:solidFill>
                  <a:schemeClr val="bg1"/>
                </a:solidFill>
                <a:latin typeface="Raleway" panose="020B0003030101060003" pitchFamily="34" charset="0"/>
              </a:rPr>
              <a:t>DEL TEAM!</a:t>
            </a:r>
          </a:p>
        </p:txBody>
      </p:sp>
    </p:spTree>
    <p:extLst>
      <p:ext uri="{BB962C8B-B14F-4D97-AF65-F5344CB8AC3E}">
        <p14:creationId xmlns:p14="http://schemas.microsoft.com/office/powerpoint/2010/main" val="82030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53138" y="1584959"/>
            <a:ext cx="11138268" cy="4436359"/>
          </a:xfrm>
          <a:prstGeom prst="rect">
            <a:avLst/>
          </a:prstGeom>
          <a:noFill/>
          <a:ln w="38100"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671889" y="4658611"/>
            <a:ext cx="459145" cy="296567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EA8FC6-8833-42F1-A6ED-CC447855E7FE}"/>
              </a:ext>
            </a:extLst>
          </p:cNvPr>
          <p:cNvSpPr txBox="1"/>
          <p:nvPr/>
        </p:nvSpPr>
        <p:spPr>
          <a:xfrm>
            <a:off x="901461" y="1791998"/>
            <a:ext cx="10355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Analizziamo due casi:</a:t>
            </a: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628C0B5-649D-4AD2-AF9C-0F5DBB9BDC7F}"/>
              </a:ext>
            </a:extLst>
          </p:cNvPr>
          <p:cNvSpPr txBox="1"/>
          <p:nvPr/>
        </p:nvSpPr>
        <p:spPr>
          <a:xfrm>
            <a:off x="1296057" y="3153806"/>
            <a:ext cx="10355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Corso di Fisica 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(Federal </a:t>
            </a:r>
            <a:r>
              <a:rPr lang="it-IT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University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del Rio Grande)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60E0E1A-CD40-485D-9B0D-EEB0F7CFE87F}"/>
              </a:ext>
            </a:extLst>
          </p:cNvPr>
          <p:cNvSpPr txBox="1"/>
          <p:nvPr/>
        </p:nvSpPr>
        <p:spPr>
          <a:xfrm>
            <a:off x="1230666" y="4450626"/>
            <a:ext cx="10355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Corso di Computer Science 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(</a:t>
            </a:r>
            <a:r>
              <a:rPr lang="it-IT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University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of Cape Town)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71889" y="3354144"/>
            <a:ext cx="459145" cy="296567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98A881-97BC-4B9D-8B48-01449BFCEC43}"/>
              </a:ext>
            </a:extLst>
          </p:cNvPr>
          <p:cNvSpPr txBox="1"/>
          <p:nvPr/>
        </p:nvSpPr>
        <p:spPr>
          <a:xfrm>
            <a:off x="1017821" y="361651"/>
            <a:ext cx="10529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Come si può applicare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la metodologia della </a:t>
            </a:r>
            <a:r>
              <a:rPr lang="it-IT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Flipped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Classroom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223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r="1627"/>
          <a:stretch/>
        </p:blipFill>
        <p:spPr>
          <a:xfrm>
            <a:off x="-26126" y="0"/>
            <a:ext cx="12226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5"/>
          <a:stretch/>
        </p:blipFill>
        <p:spPr>
          <a:xfrm>
            <a:off x="1292640" y="0"/>
            <a:ext cx="9503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0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9"/>
          <a:stretch/>
        </p:blipFill>
        <p:spPr>
          <a:xfrm>
            <a:off x="691446" y="1"/>
            <a:ext cx="10909106" cy="6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51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r="2299"/>
          <a:stretch/>
        </p:blipFill>
        <p:spPr>
          <a:xfrm>
            <a:off x="-26127" y="0"/>
            <a:ext cx="12252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68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79" y="0"/>
            <a:ext cx="9729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98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" b="10387"/>
          <a:stretch/>
        </p:blipFill>
        <p:spPr>
          <a:xfrm>
            <a:off x="2867599" y="-8709"/>
            <a:ext cx="6633453" cy="68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7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567742" y="6265559"/>
            <a:ext cx="404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Christensen,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Horn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e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Staker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(2013)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53138" y="1584959"/>
            <a:ext cx="10894423" cy="4436359"/>
          </a:xfrm>
          <a:prstGeom prst="rect">
            <a:avLst/>
          </a:prstGeom>
          <a:noFill/>
          <a:ln w="38100"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70" y="2447887"/>
            <a:ext cx="867123" cy="84277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64" y="3720780"/>
            <a:ext cx="936333" cy="91004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79" y="4895475"/>
            <a:ext cx="1141901" cy="1109842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2669176" y="2345743"/>
            <a:ext cx="8464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Lo studente apprende, </a:t>
            </a:r>
            <a:r>
              <a:rPr lang="it-IT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almeno in parte, attraverso strumenti online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che gli offrono la possibilità di gestire autonomamente il tempo, il luogo, il percorso e/o il ritmo dell’apprendimento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669176" y="3876656"/>
            <a:ext cx="8464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Lo studente apprende, almeno in parte, in un contesto fisico dedicato all’apprendimento con </a:t>
            </a:r>
            <a:r>
              <a:rPr lang="it-IT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un’apposita supervisione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669176" y="4934693"/>
            <a:ext cx="8464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La dimensione di apprendimento online e in un contesto fisco sono </a:t>
            </a:r>
            <a:r>
              <a:rPr lang="it-IT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coordinate tra loro</a:t>
            </a:r>
            <a:r>
              <a:rPr lang="it-IT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in modo da offrire un’esperienza di apprendimento integrata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643350" y="2669222"/>
            <a:ext cx="459145" cy="282970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653138" y="4098929"/>
            <a:ext cx="459145" cy="282970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654455" y="5308911"/>
            <a:ext cx="459145" cy="282970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975359" y="1837838"/>
            <a:ext cx="846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Il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Blended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Learning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è un modello di apprendimento formale*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F639294-A8CE-4D9E-BB36-B748C720FCFE}"/>
              </a:ext>
            </a:extLst>
          </p:cNvPr>
          <p:cNvSpPr/>
          <p:nvPr/>
        </p:nvSpPr>
        <p:spPr>
          <a:xfrm>
            <a:off x="643350" y="60608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i="1" dirty="0"/>
              <a:t>*Apprendimento che avviene in un contesto organizzato e strutturato (in un’istituzione scolastica/formativa), è esplicitamente pensato e progettato come apprendimento e conduce ad una qualche forma di certificazione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986261" y="202802"/>
            <a:ext cx="734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Cos’è il </a:t>
            </a:r>
            <a:r>
              <a:rPr lang="it-IT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Blended</a:t>
            </a:r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Learning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? </a:t>
            </a:r>
          </a:p>
        </p:txBody>
      </p:sp>
      <p:cxnSp>
        <p:nvCxnSpPr>
          <p:cNvPr id="26" name="Connettore 1 25"/>
          <p:cNvCxnSpPr/>
          <p:nvPr/>
        </p:nvCxnSpPr>
        <p:spPr>
          <a:xfrm>
            <a:off x="1139742" y="901978"/>
            <a:ext cx="29173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017822" y="919396"/>
            <a:ext cx="952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Una definizione possibile dalla letteratura</a:t>
            </a:r>
          </a:p>
        </p:txBody>
      </p:sp>
    </p:spTree>
    <p:extLst>
      <p:ext uri="{BB962C8B-B14F-4D97-AF65-F5344CB8AC3E}">
        <p14:creationId xmlns:p14="http://schemas.microsoft.com/office/powerpoint/2010/main" val="3571821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17822" y="363716"/>
            <a:ext cx="1036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La toolbox della </a:t>
            </a:r>
            <a:r>
              <a:rPr lang="it-IT" sz="3200" dirty="0" err="1">
                <a:solidFill>
                  <a:srgbClr val="404040"/>
                </a:solidFill>
                <a:latin typeface="Raleway" panose="020B0003030101060003" pitchFamily="34" charset="0"/>
              </a:rPr>
              <a:t>Flipped</a:t>
            </a:r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 </a:t>
            </a:r>
            <a:r>
              <a:rPr lang="it-IT" sz="3200" dirty="0" err="1">
                <a:solidFill>
                  <a:srgbClr val="404040"/>
                </a:solidFill>
                <a:latin typeface="Raleway" panose="020B0003030101060003" pitchFamily="34" charset="0"/>
              </a:rPr>
              <a:t>Classroom</a:t>
            </a:r>
            <a:endParaRPr lang="it-IT" sz="3200" dirty="0">
              <a:solidFill>
                <a:srgbClr val="404040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462484" y="1862686"/>
            <a:ext cx="9919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 panose="020B0003030101060003" pitchFamily="34" charset="0"/>
              </a:rPr>
              <a:t>Socrative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hlinkClick r:id="rId3"/>
              </a:rPr>
              <a:t>https://www.socrative.com/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  <a:p>
            <a:pPr fontAlgn="base"/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462475" y="4295689"/>
            <a:ext cx="100328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Google moduli</a:t>
            </a:r>
          </a:p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hlinkClick r:id="rId4"/>
              </a:rPr>
              <a:t>https://www.google.it/intl/it/forms/about/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</a:p>
          <a:p>
            <a:pPr fontAlgn="base"/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462483" y="5545245"/>
            <a:ext cx="99196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Teded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Lessons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Worth Sharing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hlinkClick r:id="rId5"/>
            </a:endParaRPr>
          </a:p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hlinkClick r:id="rId5"/>
              </a:rPr>
              <a:t>https://ed.ted.com/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</a:p>
        </p:txBody>
      </p:sp>
      <p:sp>
        <p:nvSpPr>
          <p:cNvPr id="6" name="Ovale 5"/>
          <p:cNvSpPr/>
          <p:nvPr/>
        </p:nvSpPr>
        <p:spPr>
          <a:xfrm>
            <a:off x="853433" y="1911448"/>
            <a:ext cx="487680" cy="487680"/>
          </a:xfrm>
          <a:prstGeom prst="ellipse">
            <a:avLst/>
          </a:prstGeom>
          <a:noFill/>
          <a:ln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853424" y="4418925"/>
            <a:ext cx="487680" cy="487680"/>
          </a:xfrm>
          <a:prstGeom prst="ellipse">
            <a:avLst/>
          </a:prstGeom>
          <a:noFill/>
          <a:ln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853424" y="5558605"/>
            <a:ext cx="487680" cy="487680"/>
          </a:xfrm>
          <a:prstGeom prst="ellipse">
            <a:avLst/>
          </a:prstGeom>
          <a:noFill/>
          <a:ln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913578" y="1850356"/>
            <a:ext cx="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1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906491" y="4344217"/>
            <a:ext cx="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3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96966" y="5466213"/>
            <a:ext cx="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4</a:t>
            </a:r>
          </a:p>
        </p:txBody>
      </p:sp>
      <p:cxnSp>
        <p:nvCxnSpPr>
          <p:cNvPr id="24" name="Connettore 1 23"/>
          <p:cNvCxnSpPr/>
          <p:nvPr/>
        </p:nvCxnSpPr>
        <p:spPr>
          <a:xfrm>
            <a:off x="1131034" y="958113"/>
            <a:ext cx="29173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017822" y="1005121"/>
            <a:ext cx="867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Strumenti per fare test e quiz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583470" y="1523999"/>
            <a:ext cx="11068594" cy="5233851"/>
          </a:xfrm>
          <a:prstGeom prst="rect">
            <a:avLst/>
          </a:prstGeom>
          <a:noFill/>
          <a:ln w="38100"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12E1095-091B-4A0A-8F09-E5CBDAC5D6A1}"/>
              </a:ext>
            </a:extLst>
          </p:cNvPr>
          <p:cNvSpPr/>
          <p:nvPr/>
        </p:nvSpPr>
        <p:spPr>
          <a:xfrm>
            <a:off x="1484888" y="3097754"/>
            <a:ext cx="10032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Goformative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hlinkClick r:id="rId6"/>
              </a:rPr>
              <a:t>https://goformative.com/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CB30EDB6-1624-4DCB-AB4B-5B256DCCDD39}"/>
              </a:ext>
            </a:extLst>
          </p:cNvPr>
          <p:cNvSpPr/>
          <p:nvPr/>
        </p:nvSpPr>
        <p:spPr>
          <a:xfrm>
            <a:off x="875837" y="3220990"/>
            <a:ext cx="487680" cy="487680"/>
          </a:xfrm>
          <a:prstGeom prst="ellipse">
            <a:avLst/>
          </a:prstGeom>
          <a:noFill/>
          <a:ln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1B572D2-3B50-47AC-8B16-6D4F6FD7968D}"/>
              </a:ext>
            </a:extLst>
          </p:cNvPr>
          <p:cNvSpPr txBox="1"/>
          <p:nvPr/>
        </p:nvSpPr>
        <p:spPr>
          <a:xfrm>
            <a:off x="928904" y="3146282"/>
            <a:ext cx="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16633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17822" y="363716"/>
            <a:ext cx="1036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La toolbox della </a:t>
            </a:r>
            <a:r>
              <a:rPr lang="it-IT" sz="3200" dirty="0" err="1">
                <a:solidFill>
                  <a:srgbClr val="404040"/>
                </a:solidFill>
                <a:latin typeface="Raleway" panose="020B0003030101060003" pitchFamily="34" charset="0"/>
              </a:rPr>
              <a:t>Flipped</a:t>
            </a:r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 </a:t>
            </a:r>
            <a:r>
              <a:rPr lang="it-IT" sz="3200" dirty="0" err="1">
                <a:solidFill>
                  <a:srgbClr val="404040"/>
                </a:solidFill>
                <a:latin typeface="Raleway" panose="020B0003030101060003" pitchFamily="34" charset="0"/>
              </a:rPr>
              <a:t>Classroom</a:t>
            </a:r>
            <a:endParaRPr lang="it-IT" sz="3200" dirty="0">
              <a:solidFill>
                <a:srgbClr val="404040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462484" y="1862686"/>
            <a:ext cx="99196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Khan Academy Italiano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hlinkClick r:id="rId3"/>
              </a:rPr>
              <a:t>https://www.youtube.com/user/KhanAcademyItaliano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462475" y="3513129"/>
            <a:ext cx="100328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Polimi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Open Knowledge</a:t>
            </a:r>
          </a:p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hlinkClick r:id="rId4"/>
              </a:rPr>
              <a:t>www.pok.polimi.it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</a:p>
          <a:p>
            <a:pPr fontAlgn="base"/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853433" y="1942012"/>
            <a:ext cx="487680" cy="487680"/>
          </a:xfrm>
          <a:prstGeom prst="ellipse">
            <a:avLst/>
          </a:prstGeom>
          <a:noFill/>
          <a:ln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853424" y="3545722"/>
            <a:ext cx="487680" cy="487680"/>
          </a:xfrm>
          <a:prstGeom prst="ellipse">
            <a:avLst/>
          </a:prstGeom>
          <a:noFill/>
          <a:ln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913578" y="1880920"/>
            <a:ext cx="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1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906491" y="3471014"/>
            <a:ext cx="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2</a:t>
            </a:r>
          </a:p>
        </p:txBody>
      </p:sp>
      <p:cxnSp>
        <p:nvCxnSpPr>
          <p:cNvPr id="24" name="Connettore 1 23"/>
          <p:cNvCxnSpPr/>
          <p:nvPr/>
        </p:nvCxnSpPr>
        <p:spPr>
          <a:xfrm>
            <a:off x="1131034" y="958113"/>
            <a:ext cx="29173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017822" y="1005121"/>
            <a:ext cx="867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Repository di contenuti online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583470" y="1523999"/>
            <a:ext cx="11068594" cy="5233851"/>
          </a:xfrm>
          <a:prstGeom prst="rect">
            <a:avLst/>
          </a:prstGeom>
          <a:noFill/>
          <a:ln w="38100"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454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17822" y="363716"/>
            <a:ext cx="1036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Le </a:t>
            </a:r>
            <a:r>
              <a:rPr lang="it-IT" sz="3200" b="1" dirty="0">
                <a:solidFill>
                  <a:srgbClr val="404040"/>
                </a:solidFill>
                <a:latin typeface="Raleway" panose="020B0003030101060003" pitchFamily="34" charset="0"/>
              </a:rPr>
              <a:t>10 regole d’oro </a:t>
            </a:r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per la </a:t>
            </a:r>
            <a:r>
              <a:rPr lang="it-IT" sz="3200" dirty="0" err="1">
                <a:solidFill>
                  <a:srgbClr val="404040"/>
                </a:solidFill>
                <a:latin typeface="Raleway" panose="020B0003030101060003" pitchFamily="34" charset="0"/>
              </a:rPr>
              <a:t>Flipped</a:t>
            </a:r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 </a:t>
            </a:r>
            <a:r>
              <a:rPr lang="it-IT" sz="3200" dirty="0" err="1">
                <a:solidFill>
                  <a:srgbClr val="404040"/>
                </a:solidFill>
                <a:latin typeface="Raleway" panose="020B0003030101060003" pitchFamily="34" charset="0"/>
              </a:rPr>
              <a:t>Classroom</a:t>
            </a:r>
            <a:endParaRPr lang="it-IT" sz="3200" dirty="0">
              <a:solidFill>
                <a:srgbClr val="404040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462484" y="1862686"/>
            <a:ext cx="9919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La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metodologia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é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stata ben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chiarita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agli studenti sia nei documenti ufficiali che riprendendo il tema in aula per spiegarne le motivazioni 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462475" y="3513129"/>
            <a:ext cx="100328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Il regolare completamento delle attività previste fuori dall’aula comporta un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riconoscimento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, anche molto limitato, nella valutazione finale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462483" y="5179748"/>
            <a:ext cx="9919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Le attività in aula hanno un’evidente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correlazione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, sia con i contenuti assegnati per lo studio fuori dall’aula, sia con le modalità di valutazione in itinere e finale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53424" y="1880920"/>
            <a:ext cx="504291" cy="3733596"/>
            <a:chOff x="853424" y="1880920"/>
            <a:chExt cx="504291" cy="3733596"/>
          </a:xfrm>
        </p:grpSpPr>
        <p:sp>
          <p:nvSpPr>
            <p:cNvPr id="6" name="Ovale 5"/>
            <p:cNvSpPr/>
            <p:nvPr/>
          </p:nvSpPr>
          <p:spPr>
            <a:xfrm>
              <a:off x="853433" y="1942012"/>
              <a:ext cx="487680" cy="487680"/>
            </a:xfrm>
            <a:prstGeom prst="ellipse">
              <a:avLst/>
            </a:prstGeom>
            <a:noFill/>
            <a:ln>
              <a:solidFill>
                <a:srgbClr val="00AC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853424" y="3545722"/>
              <a:ext cx="487680" cy="487680"/>
            </a:xfrm>
            <a:prstGeom prst="ellipse">
              <a:avLst/>
            </a:prstGeom>
            <a:noFill/>
            <a:ln>
              <a:solidFill>
                <a:srgbClr val="00AC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853424" y="5122133"/>
              <a:ext cx="487680" cy="487680"/>
            </a:xfrm>
            <a:prstGeom prst="ellipse">
              <a:avLst/>
            </a:prstGeom>
            <a:noFill/>
            <a:ln>
              <a:solidFill>
                <a:srgbClr val="00AC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913578" y="1880920"/>
              <a:ext cx="444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003030101060003" pitchFamily="34" charset="0"/>
                </a:rPr>
                <a:t>1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906491" y="3471014"/>
              <a:ext cx="444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003030101060003" pitchFamily="34" charset="0"/>
                </a:rPr>
                <a:t>2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896966" y="5029741"/>
              <a:ext cx="444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003030101060003" pitchFamily="34" charset="0"/>
                </a:rPr>
                <a:t>3</a:t>
              </a:r>
            </a:p>
          </p:txBody>
        </p:sp>
      </p:grpSp>
      <p:cxnSp>
        <p:nvCxnSpPr>
          <p:cNvPr id="24" name="Connettore 1 23"/>
          <p:cNvCxnSpPr/>
          <p:nvPr/>
        </p:nvCxnSpPr>
        <p:spPr>
          <a:xfrm>
            <a:off x="1131034" y="958113"/>
            <a:ext cx="29173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017822" y="1005121"/>
            <a:ext cx="867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Una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flipped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classroom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ha più probabilità di successo se: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583470" y="1523999"/>
            <a:ext cx="11068594" cy="5233851"/>
          </a:xfrm>
          <a:prstGeom prst="rect">
            <a:avLst/>
          </a:prstGeom>
          <a:noFill/>
          <a:ln w="38100"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61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83470" y="1523999"/>
            <a:ext cx="11068594" cy="5233851"/>
          </a:xfrm>
          <a:prstGeom prst="rect">
            <a:avLst/>
          </a:prstGeom>
          <a:noFill/>
          <a:ln w="38100"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558277" y="1794300"/>
            <a:ext cx="9684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Le attività di apprendimento in aula sono molto ben pianificate e il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ritmo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è ben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governato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dal docente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558277" y="2859605"/>
            <a:ext cx="81256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Le attività di apprendimento in aula si basano su un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coinvolgimento attivo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e interattivo dello studente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536505" y="4363562"/>
            <a:ext cx="10297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Lo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spazio fisico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favorisce l’interazione (ma la fantasia aiuta!)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527796" y="5197204"/>
            <a:ext cx="9997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Le attività di apprendimento da svolgere fuori dall’aula sono quantificate in modo realistico rispetto all’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impegno complessivo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dello studente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853424" y="1838161"/>
            <a:ext cx="491754" cy="3848682"/>
            <a:chOff x="853424" y="1838161"/>
            <a:chExt cx="491754" cy="3848682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897519" y="2828908"/>
              <a:ext cx="444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003030101060003" pitchFamily="34" charset="0"/>
                </a:rPr>
                <a:t>5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885272" y="4354220"/>
              <a:ext cx="444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003030101060003" pitchFamily="34" charset="0"/>
                </a:rPr>
                <a:t>6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853433" y="1942012"/>
              <a:ext cx="487680" cy="487680"/>
            </a:xfrm>
            <a:prstGeom prst="ellipse">
              <a:avLst/>
            </a:prstGeom>
            <a:noFill/>
            <a:ln>
              <a:solidFill>
                <a:srgbClr val="00AC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853424" y="2917072"/>
              <a:ext cx="487680" cy="487680"/>
            </a:xfrm>
            <a:prstGeom prst="ellipse">
              <a:avLst/>
            </a:prstGeom>
            <a:noFill/>
            <a:ln>
              <a:solidFill>
                <a:srgbClr val="00AC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878469" y="1838161"/>
              <a:ext cx="444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003030101060003" pitchFamily="34" charset="0"/>
                </a:rPr>
                <a:t>4</a:t>
              </a:r>
            </a:p>
          </p:txBody>
        </p:sp>
        <p:sp>
          <p:nvSpPr>
            <p:cNvPr id="25" name="Ovale 24"/>
            <p:cNvSpPr/>
            <p:nvPr/>
          </p:nvSpPr>
          <p:spPr>
            <a:xfrm>
              <a:off x="856978" y="5169930"/>
              <a:ext cx="487680" cy="487680"/>
            </a:xfrm>
            <a:prstGeom prst="ellipse">
              <a:avLst/>
            </a:prstGeom>
            <a:noFill/>
            <a:ln>
              <a:solidFill>
                <a:srgbClr val="00AC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857498" y="4381332"/>
              <a:ext cx="487680" cy="487680"/>
            </a:xfrm>
            <a:prstGeom prst="ellipse">
              <a:avLst/>
            </a:prstGeom>
            <a:noFill/>
            <a:ln>
              <a:solidFill>
                <a:srgbClr val="00AC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896166" y="5102068"/>
              <a:ext cx="444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003030101060003" pitchFamily="34" charset="0"/>
                </a:rPr>
                <a:t>7</a:t>
              </a:r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1017822" y="363716"/>
            <a:ext cx="1036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Le </a:t>
            </a:r>
            <a:r>
              <a:rPr lang="it-IT" sz="3200" b="1" dirty="0">
                <a:solidFill>
                  <a:srgbClr val="404040"/>
                </a:solidFill>
                <a:latin typeface="Raleway" panose="020B0003030101060003" pitchFamily="34" charset="0"/>
              </a:rPr>
              <a:t>10 regole d’oro </a:t>
            </a:r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per la </a:t>
            </a:r>
            <a:r>
              <a:rPr lang="it-IT" sz="3200" dirty="0" err="1">
                <a:solidFill>
                  <a:srgbClr val="404040"/>
                </a:solidFill>
                <a:latin typeface="Raleway" panose="020B0003030101060003" pitchFamily="34" charset="0"/>
              </a:rPr>
              <a:t>Flipped</a:t>
            </a:r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 </a:t>
            </a:r>
            <a:r>
              <a:rPr lang="it-IT" sz="3200" dirty="0" err="1">
                <a:solidFill>
                  <a:srgbClr val="404040"/>
                </a:solidFill>
                <a:latin typeface="Raleway" panose="020B0003030101060003" pitchFamily="34" charset="0"/>
              </a:rPr>
              <a:t>Classroom</a:t>
            </a:r>
            <a:endParaRPr lang="it-IT" sz="3200" dirty="0">
              <a:solidFill>
                <a:srgbClr val="404040"/>
              </a:solidFill>
              <a:latin typeface="Raleway" panose="020B0003030101060003" pitchFamily="34" charset="0"/>
            </a:endParaRPr>
          </a:p>
        </p:txBody>
      </p:sp>
      <p:cxnSp>
        <p:nvCxnSpPr>
          <p:cNvPr id="30" name="Connettore 1 29"/>
          <p:cNvCxnSpPr/>
          <p:nvPr/>
        </p:nvCxnSpPr>
        <p:spPr>
          <a:xfrm>
            <a:off x="1131034" y="958113"/>
            <a:ext cx="29173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1017822" y="1005121"/>
            <a:ext cx="867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Una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flipped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classroom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ha più probabilità di successo se:</a:t>
            </a:r>
          </a:p>
        </p:txBody>
      </p:sp>
    </p:spTree>
    <p:extLst>
      <p:ext uri="{BB962C8B-B14F-4D97-AF65-F5344CB8AC3E}">
        <p14:creationId xmlns:p14="http://schemas.microsoft.com/office/powerpoint/2010/main" val="624913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696541" y="1807711"/>
            <a:ext cx="9880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Gli studenti hanno facile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accesso al materiale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da utilizzare fuori dall’aula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696541" y="3210107"/>
            <a:ext cx="100895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Le attività di apprendimento in classe tengono conto delle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diverse abilità degli studenti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, valorizzando ove possibile anche le competenze trasversali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1D63A89-1B0D-4958-B598-D0BC7693AB52}"/>
              </a:ext>
            </a:extLst>
          </p:cNvPr>
          <p:cNvSpPr/>
          <p:nvPr/>
        </p:nvSpPr>
        <p:spPr>
          <a:xfrm>
            <a:off x="1661880" y="5043391"/>
            <a:ext cx="9220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La valutazione delle attività si basa su una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metrica condivisa e formativa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e gli studenti ricevono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feedback tempestivi e formativi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sulle loro attività</a:t>
            </a:r>
            <a:endParaRPr lang="it-IT" sz="2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anose="020B0003030101060003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574761" y="1515287"/>
            <a:ext cx="11068594" cy="5242564"/>
          </a:xfrm>
          <a:prstGeom prst="rect">
            <a:avLst/>
          </a:prstGeom>
          <a:noFill/>
          <a:ln w="38100"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813625" y="1908912"/>
            <a:ext cx="714101" cy="3731874"/>
            <a:chOff x="813625" y="1908912"/>
            <a:chExt cx="714101" cy="3731874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877684" y="1908912"/>
              <a:ext cx="444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003030101060003" pitchFamily="34" charset="0"/>
                </a:rPr>
                <a:t>8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887209" y="3442175"/>
              <a:ext cx="444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003030101060003" pitchFamily="34" charset="0"/>
                </a:rPr>
                <a:t>9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813625" y="5056011"/>
              <a:ext cx="7141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003030101060003" pitchFamily="34" charset="0"/>
                </a:rPr>
                <a:t>10</a:t>
              </a:r>
            </a:p>
          </p:txBody>
        </p:sp>
        <p:sp>
          <p:nvSpPr>
            <p:cNvPr id="27" name="Ovale 26"/>
            <p:cNvSpPr/>
            <p:nvPr/>
          </p:nvSpPr>
          <p:spPr>
            <a:xfrm>
              <a:off x="853433" y="1942012"/>
              <a:ext cx="487680" cy="487680"/>
            </a:xfrm>
            <a:prstGeom prst="ellipse">
              <a:avLst/>
            </a:prstGeom>
            <a:noFill/>
            <a:ln>
              <a:solidFill>
                <a:srgbClr val="00AC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853424" y="3545722"/>
              <a:ext cx="487680" cy="487680"/>
            </a:xfrm>
            <a:prstGeom prst="ellipse">
              <a:avLst/>
            </a:prstGeom>
            <a:noFill/>
            <a:ln>
              <a:solidFill>
                <a:srgbClr val="00AC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853424" y="5122133"/>
              <a:ext cx="487680" cy="487680"/>
            </a:xfrm>
            <a:prstGeom prst="ellipse">
              <a:avLst/>
            </a:prstGeom>
            <a:noFill/>
            <a:ln>
              <a:solidFill>
                <a:srgbClr val="00AC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0" name="CasellaDiTesto 29"/>
          <p:cNvSpPr txBox="1"/>
          <p:nvPr/>
        </p:nvSpPr>
        <p:spPr>
          <a:xfrm>
            <a:off x="1017822" y="363716"/>
            <a:ext cx="1036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Le </a:t>
            </a:r>
            <a:r>
              <a:rPr lang="it-IT" sz="3200" b="1" dirty="0">
                <a:solidFill>
                  <a:srgbClr val="404040"/>
                </a:solidFill>
                <a:latin typeface="Raleway" panose="020B0003030101060003" pitchFamily="34" charset="0"/>
              </a:rPr>
              <a:t>10 regole d’oro </a:t>
            </a:r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per la </a:t>
            </a:r>
            <a:r>
              <a:rPr lang="it-IT" sz="3200" dirty="0" err="1">
                <a:solidFill>
                  <a:srgbClr val="404040"/>
                </a:solidFill>
                <a:latin typeface="Raleway" panose="020B0003030101060003" pitchFamily="34" charset="0"/>
              </a:rPr>
              <a:t>Flipped</a:t>
            </a:r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 </a:t>
            </a:r>
            <a:r>
              <a:rPr lang="it-IT" sz="3200" dirty="0" err="1">
                <a:solidFill>
                  <a:srgbClr val="404040"/>
                </a:solidFill>
                <a:latin typeface="Raleway" panose="020B0003030101060003" pitchFamily="34" charset="0"/>
              </a:rPr>
              <a:t>Classroom</a:t>
            </a:r>
            <a:endParaRPr lang="it-IT" sz="3200" dirty="0">
              <a:solidFill>
                <a:srgbClr val="404040"/>
              </a:solidFill>
              <a:latin typeface="Raleway" panose="020B0003030101060003" pitchFamily="34" charset="0"/>
            </a:endParaRPr>
          </a:p>
        </p:txBody>
      </p:sp>
      <p:cxnSp>
        <p:nvCxnSpPr>
          <p:cNvPr id="31" name="Connettore 1 30"/>
          <p:cNvCxnSpPr/>
          <p:nvPr/>
        </p:nvCxnSpPr>
        <p:spPr>
          <a:xfrm>
            <a:off x="1131034" y="958113"/>
            <a:ext cx="29173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017822" y="1005121"/>
            <a:ext cx="867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Una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flipped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classroom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ha più probabilità di successo se:</a:t>
            </a:r>
          </a:p>
        </p:txBody>
      </p:sp>
    </p:spTree>
    <p:extLst>
      <p:ext uri="{BB962C8B-B14F-4D97-AF65-F5344CB8AC3E}">
        <p14:creationId xmlns:p14="http://schemas.microsoft.com/office/powerpoint/2010/main" val="3773057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1" y="1253007"/>
            <a:ext cx="7808360" cy="409938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0CF3BB5-1D2D-4BEE-BC4E-56C91B3F3C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256"/>
          <a:stretch/>
        </p:blipFill>
        <p:spPr>
          <a:xfrm>
            <a:off x="8088216" y="2254938"/>
            <a:ext cx="3957692" cy="2270376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61CFAE11-C676-4885-B6FD-DCA0121A053B}"/>
              </a:ext>
            </a:extLst>
          </p:cNvPr>
          <p:cNvGrpSpPr/>
          <p:nvPr/>
        </p:nvGrpSpPr>
        <p:grpSpPr>
          <a:xfrm>
            <a:off x="8088216" y="4525313"/>
            <a:ext cx="3938928" cy="2237683"/>
            <a:chOff x="8233415" y="2159779"/>
            <a:chExt cx="3779848" cy="210330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30934678-2198-48A5-81CC-968C2A4BA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3415" y="2159779"/>
              <a:ext cx="3779848" cy="2103302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EEBE418-82E0-4C2F-A430-3586B41E9054}"/>
                </a:ext>
              </a:extLst>
            </p:cNvPr>
            <p:cNvSpPr txBox="1">
              <a:spLocks/>
            </p:cNvSpPr>
            <p:nvPr/>
          </p:nvSpPr>
          <p:spPr>
            <a:xfrm>
              <a:off x="8441550" y="3572425"/>
              <a:ext cx="3363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New </a:t>
              </a:r>
              <a:r>
                <a:rPr lang="it-IT" sz="1600" dirty="0" err="1">
                  <a:solidFill>
                    <a:schemeClr val="bg1"/>
                  </a:solidFill>
                  <a:latin typeface="Trebuchet MS" panose="020B0603020202020204" pitchFamily="34" charset="0"/>
                </a:rPr>
                <a:t>Assessment</a:t>
              </a:r>
              <a:r>
                <a:rPr lang="it-IT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</a:t>
              </a:r>
              <a:r>
                <a:rPr lang="it-IT" sz="1600" dirty="0" err="1">
                  <a:solidFill>
                    <a:schemeClr val="bg1"/>
                  </a:solidFill>
                  <a:latin typeface="Trebuchet MS" panose="020B0603020202020204" pitchFamily="34" charset="0"/>
                </a:rPr>
                <a:t>Strategies</a:t>
              </a:r>
              <a:endParaRPr lang="it-IT" sz="1600" cap="small" dirty="0">
                <a:solidFill>
                  <a:schemeClr val="bg1"/>
                </a:solidFill>
                <a:uFillTx/>
                <a:latin typeface="Trebuchet MS" panose="020B0603020202020204" pitchFamily="34" charset="0"/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A2CBDECA-3F3E-4A2A-B056-D7ECADB950EB}"/>
              </a:ext>
            </a:extLst>
          </p:cNvPr>
          <p:cNvGrpSpPr/>
          <p:nvPr/>
        </p:nvGrpSpPr>
        <p:grpSpPr>
          <a:xfrm>
            <a:off x="8088216" y="80565"/>
            <a:ext cx="3938928" cy="2156057"/>
            <a:chOff x="8167756" y="163692"/>
            <a:chExt cx="3938928" cy="215605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D2E8CC9-89CD-4CDF-9FC0-CAEA08183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7" b="17694"/>
            <a:stretch/>
          </p:blipFill>
          <p:spPr>
            <a:xfrm flipV="1">
              <a:off x="8167756" y="163692"/>
              <a:ext cx="3938928" cy="2156057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281341AD-76E2-4707-A811-49F2671594F2}"/>
                </a:ext>
              </a:extLst>
            </p:cNvPr>
            <p:cNvSpPr/>
            <p:nvPr/>
          </p:nvSpPr>
          <p:spPr>
            <a:xfrm>
              <a:off x="8402865" y="1452692"/>
              <a:ext cx="3446874" cy="731561"/>
            </a:xfrm>
            <a:prstGeom prst="rect">
              <a:avLst/>
            </a:prstGeom>
            <a:solidFill>
              <a:srgbClr val="00A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6BB5BEA-7CDF-4C12-8187-E3C785C20538}"/>
                </a:ext>
              </a:extLst>
            </p:cNvPr>
            <p:cNvSpPr txBox="1">
              <a:spLocks/>
            </p:cNvSpPr>
            <p:nvPr/>
          </p:nvSpPr>
          <p:spPr>
            <a:xfrm>
              <a:off x="8396419" y="1547386"/>
              <a:ext cx="3453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To Flip Or Not To Flip - Discover the flipped classroom methodology</a:t>
              </a:r>
              <a:endParaRPr lang="it-IT" sz="16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77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17822" y="246948"/>
            <a:ext cx="10640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Un </a:t>
            </a:r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caso particolare 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di </a:t>
            </a:r>
            <a:r>
              <a:rPr lang="it-IT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Blended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Learning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17822" y="919396"/>
            <a:ext cx="431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Flipped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Classroom</a:t>
            </a:r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82" y="1517468"/>
            <a:ext cx="9323977" cy="5244737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1139742" y="962941"/>
            <a:ext cx="29173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3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o 48"/>
          <p:cNvGrpSpPr/>
          <p:nvPr/>
        </p:nvGrpSpPr>
        <p:grpSpPr>
          <a:xfrm flipH="1">
            <a:off x="8101167" y="5299164"/>
            <a:ext cx="1338159" cy="1121781"/>
            <a:chOff x="2375263" y="5146764"/>
            <a:chExt cx="1338159" cy="1121781"/>
          </a:xfrm>
        </p:grpSpPr>
        <p:grpSp>
          <p:nvGrpSpPr>
            <p:cNvPr id="50" name="Gruppo 49"/>
            <p:cNvGrpSpPr/>
            <p:nvPr/>
          </p:nvGrpSpPr>
          <p:grpSpPr>
            <a:xfrm>
              <a:off x="2375263" y="5146764"/>
              <a:ext cx="1338159" cy="1121780"/>
              <a:chOff x="2375263" y="5146764"/>
              <a:chExt cx="1338159" cy="1121780"/>
            </a:xfrm>
          </p:grpSpPr>
          <p:cxnSp>
            <p:nvCxnSpPr>
              <p:cNvPr id="52" name="Connettore 1 51"/>
              <p:cNvCxnSpPr/>
              <p:nvPr/>
            </p:nvCxnSpPr>
            <p:spPr>
              <a:xfrm flipH="1">
                <a:off x="2375263" y="6268544"/>
                <a:ext cx="650967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H="1" flipV="1">
                <a:off x="3217033" y="5146764"/>
                <a:ext cx="496389" cy="4356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Connettore 1 50"/>
            <p:cNvCxnSpPr/>
            <p:nvPr/>
          </p:nvCxnSpPr>
          <p:spPr>
            <a:xfrm flipV="1">
              <a:off x="2375263" y="5146764"/>
              <a:ext cx="841770" cy="112178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o 47"/>
          <p:cNvGrpSpPr/>
          <p:nvPr/>
        </p:nvGrpSpPr>
        <p:grpSpPr>
          <a:xfrm>
            <a:off x="2619101" y="5146764"/>
            <a:ext cx="1338159" cy="1121781"/>
            <a:chOff x="2375263" y="5146764"/>
            <a:chExt cx="1338159" cy="1121781"/>
          </a:xfrm>
        </p:grpSpPr>
        <p:grpSp>
          <p:nvGrpSpPr>
            <p:cNvPr id="43" name="Gruppo 42"/>
            <p:cNvGrpSpPr/>
            <p:nvPr/>
          </p:nvGrpSpPr>
          <p:grpSpPr>
            <a:xfrm>
              <a:off x="2375263" y="5146764"/>
              <a:ext cx="1338159" cy="1121780"/>
              <a:chOff x="2375263" y="5146764"/>
              <a:chExt cx="1338159" cy="1121780"/>
            </a:xfrm>
          </p:grpSpPr>
          <p:cxnSp>
            <p:nvCxnSpPr>
              <p:cNvPr id="26" name="Connettore 1 25"/>
              <p:cNvCxnSpPr/>
              <p:nvPr/>
            </p:nvCxnSpPr>
            <p:spPr>
              <a:xfrm flipH="1">
                <a:off x="2375263" y="6268544"/>
                <a:ext cx="650967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 flipH="1" flipV="1">
                <a:off x="3217033" y="5146764"/>
                <a:ext cx="496389" cy="4356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Connettore 1 27"/>
            <p:cNvCxnSpPr/>
            <p:nvPr/>
          </p:nvCxnSpPr>
          <p:spPr>
            <a:xfrm flipV="1">
              <a:off x="2375263" y="5146764"/>
              <a:ext cx="841770" cy="112178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o 37"/>
          <p:cNvGrpSpPr/>
          <p:nvPr/>
        </p:nvGrpSpPr>
        <p:grpSpPr>
          <a:xfrm flipH="1">
            <a:off x="5726015" y="1724298"/>
            <a:ext cx="3021875" cy="2791098"/>
            <a:chOff x="2612571" y="1537063"/>
            <a:chExt cx="3021875" cy="2791098"/>
          </a:xfrm>
        </p:grpSpPr>
        <p:cxnSp>
          <p:nvCxnSpPr>
            <p:cNvPr id="39" name="Connettore 1 38"/>
            <p:cNvCxnSpPr/>
            <p:nvPr/>
          </p:nvCxnSpPr>
          <p:spPr>
            <a:xfrm flipH="1">
              <a:off x="2612571" y="4328160"/>
              <a:ext cx="141949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H="1">
              <a:off x="4421371" y="1537063"/>
              <a:ext cx="1213075" cy="4355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612571" y="1537063"/>
              <a:ext cx="1817509" cy="279109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o 36"/>
          <p:cNvGrpSpPr/>
          <p:nvPr/>
        </p:nvGrpSpPr>
        <p:grpSpPr>
          <a:xfrm>
            <a:off x="3181497" y="1554166"/>
            <a:ext cx="3021875" cy="2791098"/>
            <a:chOff x="2612571" y="1537063"/>
            <a:chExt cx="3021875" cy="2791098"/>
          </a:xfrm>
        </p:grpSpPr>
        <p:cxnSp>
          <p:nvCxnSpPr>
            <p:cNvPr id="18" name="Connettore 1 17"/>
            <p:cNvCxnSpPr/>
            <p:nvPr/>
          </p:nvCxnSpPr>
          <p:spPr>
            <a:xfrm flipH="1">
              <a:off x="2612571" y="4328160"/>
              <a:ext cx="141949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 flipH="1">
              <a:off x="4421371" y="1537063"/>
              <a:ext cx="1213075" cy="4355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flipV="1">
              <a:off x="2612571" y="1537063"/>
              <a:ext cx="1817509" cy="279109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76" y="1175657"/>
            <a:ext cx="6588566" cy="540366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357320" y="1768505"/>
            <a:ext cx="3940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404040"/>
                </a:solidFill>
                <a:latin typeface="Raleway" panose="020B0003030101060003" pitchFamily="34" charset="0"/>
              </a:rPr>
              <a:t>Gli studenti svolgono autonomamente </a:t>
            </a:r>
          </a:p>
          <a:p>
            <a:r>
              <a:rPr lang="it-IT" sz="2400" dirty="0">
                <a:solidFill>
                  <a:srgbClr val="404040"/>
                </a:solidFill>
                <a:latin typeface="Raleway" panose="020B0003030101060003" pitchFamily="34" charset="0"/>
              </a:rPr>
              <a:t>a casa le attività </a:t>
            </a:r>
          </a:p>
          <a:p>
            <a:r>
              <a:rPr lang="it-IT" sz="2400" dirty="0">
                <a:solidFill>
                  <a:srgbClr val="404040"/>
                </a:solidFill>
                <a:latin typeface="Raleway" panose="020B0003030101060003" pitchFamily="34" charset="0"/>
              </a:rPr>
              <a:t>connesse a questi livelli </a:t>
            </a:r>
          </a:p>
          <a:p>
            <a:r>
              <a:rPr lang="it-IT" sz="2400" dirty="0">
                <a:solidFill>
                  <a:srgbClr val="404040"/>
                </a:solidFill>
                <a:latin typeface="Raleway" panose="020B0003030101060003" pitchFamily="34" charset="0"/>
              </a:rPr>
              <a:t>di apprendimento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420884" y="4534966"/>
            <a:ext cx="2995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404040"/>
                </a:solidFill>
                <a:latin typeface="Raleway" panose="020B0003030101060003" pitchFamily="34" charset="0"/>
              </a:rPr>
              <a:t>I docenti introducono</a:t>
            </a:r>
          </a:p>
          <a:p>
            <a:r>
              <a:rPr lang="it-IT" sz="2400" dirty="0">
                <a:solidFill>
                  <a:srgbClr val="404040"/>
                </a:solidFill>
                <a:latin typeface="Raleway" panose="020B0003030101060003" pitchFamily="34" charset="0"/>
              </a:rPr>
              <a:t>nuovi contenuti </a:t>
            </a:r>
          </a:p>
          <a:p>
            <a:r>
              <a:rPr lang="it-IT" sz="2400" dirty="0">
                <a:solidFill>
                  <a:srgbClr val="404040"/>
                </a:solidFill>
                <a:latin typeface="Raleway" panose="020B0003030101060003" pitchFamily="34" charset="0"/>
              </a:rPr>
              <a:t>agli studenti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8349361" y="1768505"/>
            <a:ext cx="3598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404040"/>
                </a:solidFill>
                <a:latin typeface="Raleway" panose="020B0003030101060003" pitchFamily="34" charset="0"/>
              </a:rPr>
              <a:t>Studenti e docenti lavorano insieme in aula su attività connesse a questi livelli di apprendimento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9439326" y="4640331"/>
            <a:ext cx="2582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404040"/>
                </a:solidFill>
                <a:latin typeface="Raleway" panose="020B0003030101060003" pitchFamily="34" charset="0"/>
              </a:rPr>
              <a:t>Gli studenti studiano e memorizzano autonomamente i nuovi contenuti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F740060-7491-4D6C-A397-A9B572AD0800}"/>
              </a:ext>
            </a:extLst>
          </p:cNvPr>
          <p:cNvSpPr txBox="1"/>
          <p:nvPr/>
        </p:nvSpPr>
        <p:spPr>
          <a:xfrm>
            <a:off x="7800676" y="1007654"/>
            <a:ext cx="431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Flipped</a:t>
            </a:r>
            <a:r>
              <a:rPr lang="it-I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Classroom</a:t>
            </a:r>
            <a:endParaRPr lang="it-IT" sz="30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489D0CC-EE81-4A28-B9BA-6DF3246997EC}"/>
              </a:ext>
            </a:extLst>
          </p:cNvPr>
          <p:cNvSpPr txBox="1"/>
          <p:nvPr/>
        </p:nvSpPr>
        <p:spPr>
          <a:xfrm>
            <a:off x="185748" y="1000168"/>
            <a:ext cx="5121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Insegnamento tradizionale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B131BA5-15BD-463A-9FFF-B6D1BCA138CC}"/>
              </a:ext>
            </a:extLst>
          </p:cNvPr>
          <p:cNvSpPr txBox="1"/>
          <p:nvPr/>
        </p:nvSpPr>
        <p:spPr>
          <a:xfrm>
            <a:off x="839836" y="348952"/>
            <a:ext cx="10779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La </a:t>
            </a:r>
            <a:r>
              <a:rPr lang="it-IT" sz="3200" dirty="0" err="1">
                <a:solidFill>
                  <a:srgbClr val="404040"/>
                </a:solidFill>
                <a:latin typeface="Raleway" panose="020B0003030101060003" pitchFamily="34" charset="0"/>
              </a:rPr>
              <a:t>Flipped</a:t>
            </a:r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 </a:t>
            </a:r>
            <a:r>
              <a:rPr lang="it-IT" sz="3200" dirty="0" err="1">
                <a:solidFill>
                  <a:srgbClr val="404040"/>
                </a:solidFill>
                <a:latin typeface="Raleway" panose="020B0003030101060003" pitchFamily="34" charset="0"/>
              </a:rPr>
              <a:t>Classroom</a:t>
            </a:r>
            <a:r>
              <a:rPr lang="it-IT" sz="3200" dirty="0">
                <a:solidFill>
                  <a:srgbClr val="404040"/>
                </a:solidFill>
                <a:latin typeface="Raleway" panose="020B0003030101060003" pitchFamily="34" charset="0"/>
              </a:rPr>
              <a:t> secondo la </a:t>
            </a:r>
            <a:r>
              <a:rPr lang="it-IT" sz="3200" b="1" dirty="0">
                <a:solidFill>
                  <a:srgbClr val="404040"/>
                </a:solidFill>
                <a:latin typeface="Raleway" panose="020B0003030101060003" pitchFamily="34" charset="0"/>
              </a:rPr>
              <a:t>tassonomia di Bloom</a:t>
            </a:r>
          </a:p>
        </p:txBody>
      </p:sp>
    </p:spTree>
    <p:extLst>
      <p:ext uri="{BB962C8B-B14F-4D97-AF65-F5344CB8AC3E}">
        <p14:creationId xmlns:p14="http://schemas.microsoft.com/office/powerpoint/2010/main" val="328122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53138" y="1584959"/>
            <a:ext cx="10894423" cy="4436359"/>
          </a:xfrm>
          <a:prstGeom prst="rect">
            <a:avLst/>
          </a:prstGeom>
          <a:noFill/>
          <a:ln w="38100"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050898" y="3095252"/>
            <a:ext cx="1070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Andate al link 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hlinkClick r:id="rId2"/>
              </a:rPr>
              <a:t>http://www.socrative.com</a:t>
            </a:r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17821" y="361651"/>
            <a:ext cx="10529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Perché può essermi utile la 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metodologia della </a:t>
            </a:r>
            <a:r>
              <a:rPr lang="it-IT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Flipped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Classroom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061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C8F9657-2BD9-43B3-8E1D-EC6DA469E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6" r="9830" b="5834"/>
          <a:stretch/>
        </p:blipFill>
        <p:spPr>
          <a:xfrm>
            <a:off x="-11127" y="-25096"/>
            <a:ext cx="12278590" cy="6883095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 rot="16200000">
            <a:off x="8685057" y="1586516"/>
            <a:ext cx="1832369" cy="1581226"/>
          </a:xfrm>
          <a:prstGeom prst="rightArrow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74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419147A9-8E6B-4DB4-A45E-4EC5D3E9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075"/>
            <a:ext cx="10515600" cy="1325563"/>
          </a:xfrm>
        </p:spPr>
        <p:txBody>
          <a:bodyPr/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520D32-E17D-4298-8D86-1106C8D78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4" r="1328" b="5973"/>
          <a:stretch/>
        </p:blipFill>
        <p:spPr>
          <a:xfrm>
            <a:off x="-1028700" y="0"/>
            <a:ext cx="1342892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9B5C984-3B45-4F6D-9EA5-1859CA5A23D8}"/>
              </a:ext>
            </a:extLst>
          </p:cNvPr>
          <p:cNvSpPr txBox="1"/>
          <p:nvPr/>
        </p:nvSpPr>
        <p:spPr>
          <a:xfrm>
            <a:off x="8328454" y="2335942"/>
            <a:ext cx="4133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Nella casella </a:t>
            </a:r>
          </a:p>
          <a:p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"Room </a:t>
            </a:r>
            <a:r>
              <a:rPr lang="it-IT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Name</a:t>
            </a:r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" </a:t>
            </a:r>
          </a:p>
          <a:p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inserite: </a:t>
            </a:r>
          </a:p>
          <a:p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SCUOLAMATE17</a:t>
            </a:r>
            <a:endParaRPr lang="it-IT" sz="32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7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17821" y="304316"/>
            <a:ext cx="10529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Perché può essermi utile la 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metodologia della </a:t>
            </a:r>
            <a:r>
              <a:rPr lang="it-IT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Flipped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Classroom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?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53138" y="1584959"/>
            <a:ext cx="10894423" cy="4436359"/>
          </a:xfrm>
          <a:prstGeom prst="rect">
            <a:avLst/>
          </a:prstGeom>
          <a:noFill/>
          <a:ln w="38100"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131034" y="3141418"/>
            <a:ext cx="1070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Scegliete le 3 motivazioni che trovate più interessanti per voi</a:t>
            </a:r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4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26720"/>
            <a:ext cx="661851" cy="348343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53138" y="1584959"/>
            <a:ext cx="10894423" cy="4436359"/>
          </a:xfrm>
          <a:prstGeom prst="rect">
            <a:avLst/>
          </a:prstGeom>
          <a:noFill/>
          <a:ln w="38100">
            <a:solidFill>
              <a:srgbClr val="00A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839047" y="1919203"/>
            <a:ext cx="10708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Spiegate </a:t>
            </a:r>
            <a:r>
              <a:rPr lang="it-IT" sz="4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al vostro vicino di sinistra perché avete scelto almeno una delle motivazioni 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(chi si trova in file dispari si aggreghi a una coppia o si rivolga a chi si trova davanti/dietro di lui).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61851" y="5135332"/>
            <a:ext cx="459145" cy="282970"/>
          </a:xfrm>
          <a:prstGeom prst="rect">
            <a:avLst/>
          </a:prstGeom>
          <a:solidFill>
            <a:srgbClr val="00A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D95A59E-2FC5-4DB0-9348-D9872DE8AE8B}"/>
              </a:ext>
            </a:extLst>
          </p:cNvPr>
          <p:cNvSpPr txBox="1"/>
          <p:nvPr/>
        </p:nvSpPr>
        <p:spPr>
          <a:xfrm>
            <a:off x="1218063" y="4892097"/>
            <a:ext cx="8464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Tempo 3 minuti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17821" y="304316"/>
            <a:ext cx="10529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Perché può essermi utile la 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metodologia della </a:t>
            </a:r>
            <a:r>
              <a:rPr lang="it-IT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Flipped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</a:t>
            </a:r>
            <a:r>
              <a:rPr lang="it-IT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Classroom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8735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39&quot;&gt;&lt;property id=&quot;20148&quot; value=&quot;5&quot;/&gt;&lt;property id=&quot;20300&quot; value=&quot;Slide 1&quot;/&gt;&lt;property id=&quot;20307&quot; value=&quot;256&quot;/&gt;&lt;/object&gt;&lt;object type=&quot;3&quot; unique_id=&quot;10040&quot;&gt;&lt;property id=&quot;20148&quot; value=&quot;5&quot;/&gt;&lt;property id=&quot;20300&quot; value=&quot;Slide 5&quot;/&gt;&lt;property id=&quot;20307&quot; value=&quot;257&quot;/&gt;&lt;/object&gt;&lt;object type=&quot;3&quot; unique_id=&quot;10041&quot;&gt;&lt;property id=&quot;20148&quot; value=&quot;5&quot;/&gt;&lt;property id=&quot;20300&quot; value=&quot;Slide 6&quot;/&gt;&lt;property id=&quot;20307&quot; value=&quot;258&quot;/&gt;&lt;/object&gt;&lt;object type=&quot;3&quot; unique_id=&quot;10042&quot;&gt;&lt;property id=&quot;20148&quot; value=&quot;5&quot;/&gt;&lt;property id=&quot;20300&quot; value=&quot;Slide 7&quot;/&gt;&lt;property id=&quot;20307&quot; value=&quot;259&quot;/&gt;&lt;/object&gt;&lt;object type=&quot;3&quot; unique_id=&quot;10043&quot;&gt;&lt;property id=&quot;20148&quot; value=&quot;5&quot;/&gt;&lt;property id=&quot;20300&quot; value=&quot;Slide 8&quot;/&gt;&lt;property id=&quot;20307&quot; value=&quot;260&quot;/&gt;&lt;/object&gt;&lt;object type=&quot;3&quot; unique_id=&quot;10044&quot;&gt;&lt;property id=&quot;20148&quot; value=&quot;5&quot;/&gt;&lt;property id=&quot;20300&quot; value=&quot;Slide 18&quot;/&gt;&lt;property id=&quot;20307&quot; value=&quot;261&quot;/&gt;&lt;/object&gt;&lt;object type=&quot;3&quot; unique_id=&quot;10045&quot;&gt;&lt;property id=&quot;20148&quot; value=&quot;5&quot;/&gt;&lt;property id=&quot;20300&quot; value=&quot;Slide 21&quot;/&gt;&lt;property id=&quot;20307&quot; value=&quot;262&quot;/&gt;&lt;/object&gt;&lt;object type=&quot;3&quot; unique_id=&quot;10046&quot;&gt;&lt;property id=&quot;20148&quot; value=&quot;5&quot;/&gt;&lt;property id=&quot;20300&quot; value=&quot;Slide 25&quot;/&gt;&lt;property id=&quot;20307&quot; value=&quot;263&quot;/&gt;&lt;/object&gt;&lt;object type=&quot;3&quot; unique_id=&quot;10097&quot;&gt;&lt;property id=&quot;20148&quot; value=&quot;5&quot;/&gt;&lt;property id=&quot;20300&quot; value=&quot;Slide 30&quot;/&gt;&lt;property id=&quot;20307&quot; value=&quot;266&quot;/&gt;&lt;/object&gt;&lt;object type=&quot;3&quot; unique_id=&quot;10098&quot;&gt;&lt;property id=&quot;20148&quot; value=&quot;5&quot;/&gt;&lt;property id=&quot;20300&quot; value=&quot;Slide 32&quot;/&gt;&lt;property id=&quot;20307&quot; value=&quot;267&quot;/&gt;&lt;/object&gt;&lt;object type=&quot;3&quot; unique_id=&quot;10650&quot;&gt;&lt;property id=&quot;20148&quot; value=&quot;5&quot;/&gt;&lt;property id=&quot;20300&quot; value=&quot;Slide 3&quot;/&gt;&lt;property id=&quot;20307&quot; value=&quot;269&quot;/&gt;&lt;/object&gt;&lt;object type=&quot;3&quot; unique_id=&quot;10651&quot;&gt;&lt;property id=&quot;20148&quot; value=&quot;5&quot;/&gt;&lt;property id=&quot;20300&quot; value=&quot;Slide 4&quot;/&gt;&lt;property id=&quot;20307&quot; value=&quot;270&quot;/&gt;&lt;/object&gt;&lt;object type=&quot;3&quot; unique_id=&quot;10652&quot;&gt;&lt;property id=&quot;20148&quot; value=&quot;5&quot;/&gt;&lt;property id=&quot;20300&quot; value=&quot;Slide 15&quot;/&gt;&lt;property id=&quot;20307&quot; value=&quot;271&quot;/&gt;&lt;/object&gt;&lt;object type=&quot;3&quot; unique_id=&quot;10654&quot;&gt;&lt;property id=&quot;20148&quot; value=&quot;5&quot;/&gt;&lt;property id=&quot;20300&quot; value=&quot;Slide 16&quot;/&gt;&lt;property id=&quot;20307&quot; value=&quot;272&quot;/&gt;&lt;/object&gt;&lt;object type=&quot;3&quot; unique_id=&quot;10655&quot;&gt;&lt;property id=&quot;20148&quot; value=&quot;5&quot;/&gt;&lt;property id=&quot;20300&quot; value=&quot;Slide 9&quot;/&gt;&lt;property id=&quot;20307&quot; value=&quot;274&quot;/&gt;&lt;/object&gt;&lt;object type=&quot;3&quot; unique_id=&quot;10656&quot;&gt;&lt;property id=&quot;20148&quot; value=&quot;5&quot;/&gt;&lt;property id=&quot;20300&quot; value=&quot;Slide 10&quot;/&gt;&lt;property id=&quot;20307&quot; value=&quot;275&quot;/&gt;&lt;/object&gt;&lt;object type=&quot;3&quot; unique_id=&quot;10657&quot;&gt;&lt;property id=&quot;20148&quot; value=&quot;5&quot;/&gt;&lt;property id=&quot;20300&quot; value=&quot;Slide 11&quot;/&gt;&lt;property id=&quot;20307&quot; value=&quot;276&quot;/&gt;&lt;/object&gt;&lt;object type=&quot;3&quot; unique_id=&quot;10658&quot;&gt;&lt;property id=&quot;20148&quot; value=&quot;5&quot;/&gt;&lt;property id=&quot;20300&quot; value=&quot;Slide 12&quot;/&gt;&lt;property id=&quot;20307&quot; value=&quot;277&quot;/&gt;&lt;/object&gt;&lt;object type=&quot;3&quot; unique_id=&quot;10659&quot;&gt;&lt;property id=&quot;20148&quot; value=&quot;5&quot;/&gt;&lt;property id=&quot;20300&quot; value=&quot;Slide 13&quot;/&gt;&lt;property id=&quot;20307&quot; value=&quot;279&quot;/&gt;&lt;/object&gt;&lt;object type=&quot;3&quot; unique_id=&quot;10660&quot;&gt;&lt;property id=&quot;20148&quot; value=&quot;5&quot;/&gt;&lt;property id=&quot;20300&quot; value=&quot;Slide 14&quot;/&gt;&lt;property id=&quot;20307&quot; value=&quot;278&quot;/&gt;&lt;/object&gt;&lt;object type=&quot;3&quot; unique_id=&quot;10661&quot;&gt;&lt;property id=&quot;20148&quot; value=&quot;5&quot;/&gt;&lt;property id=&quot;20300&quot; value=&quot;Slide 17&quot;/&gt;&lt;property id=&quot;20307&quot; value=&quot;280&quot;/&gt;&lt;/object&gt;&lt;object type=&quot;3&quot; unique_id=&quot;10662&quot;&gt;&lt;property id=&quot;20148&quot; value=&quot;5&quot;/&gt;&lt;property id=&quot;20300&quot; value=&quot;Slide 24&quot;/&gt;&lt;property id=&quot;20307&quot; value=&quot;281&quot;/&gt;&lt;/object&gt;&lt;object type=&quot;3&quot; unique_id=&quot;10663&quot;&gt;&lt;property id=&quot;20148&quot; value=&quot;5&quot;/&gt;&lt;property id=&quot;20300&quot; value=&quot;Slide 26&quot;/&gt;&lt;property id=&quot;20307&quot; value=&quot;283&quot;/&gt;&lt;/object&gt;&lt;object type=&quot;3&quot; unique_id=&quot;10664&quot;&gt;&lt;property id=&quot;20148&quot; value=&quot;5&quot;/&gt;&lt;property id=&quot;20300&quot; value=&quot;Slide 27&quot;/&gt;&lt;property id=&quot;20307&quot; value=&quot;284&quot;/&gt;&lt;/object&gt;&lt;object type=&quot;3&quot; unique_id=&quot;10665&quot;&gt;&lt;property id=&quot;20148&quot; value=&quot;5&quot;/&gt;&lt;property id=&quot;20300&quot; value=&quot;Slide 28&quot;/&gt;&lt;property id=&quot;20307&quot; value=&quot;282&quot;/&gt;&lt;/object&gt;&lt;object type=&quot;3&quot; unique_id=&quot;10666&quot;&gt;&lt;property id=&quot;20148&quot; value=&quot;5&quot;/&gt;&lt;property id=&quot;20300&quot; value=&quot;Slide 33&quot;/&gt;&lt;property id=&quot;20307&quot; value=&quot;286&quot;/&gt;&lt;/object&gt;&lt;object type=&quot;3&quot; unique_id=&quot;10667&quot;&gt;&lt;property id=&quot;20148&quot; value=&quot;5&quot;/&gt;&lt;property id=&quot;20300&quot; value=&quot;Slide 34&quot;/&gt;&lt;property id=&quot;20307&quot; value=&quot;287&quot;/&gt;&lt;/object&gt;&lt;object type=&quot;3&quot; unique_id=&quot;10918&quot;&gt;&lt;property id=&quot;20148&quot; value=&quot;5&quot;/&gt;&lt;property id=&quot;20300&quot; value=&quot;Slide 2&quot;/&gt;&lt;property id=&quot;20307&quot; value=&quot;290&quot;/&gt;&lt;/object&gt;&lt;object type=&quot;3&quot; unique_id=&quot;10919&quot;&gt;&lt;property id=&quot;20148&quot; value=&quot;5&quot;/&gt;&lt;property id=&quot;20300&quot; value=&quot;Slide 29&quot;/&gt;&lt;property id=&quot;20307&quot; value=&quot;289&quot;/&gt;&lt;/object&gt;&lt;object type=&quot;3&quot; unique_id=&quot;10920&quot;&gt;&lt;property id=&quot;20148&quot; value=&quot;5&quot;/&gt;&lt;property id=&quot;20300&quot; value=&quot;Slide 31&quot;/&gt;&lt;property id=&quot;20307&quot; value=&quot;288&quot;/&gt;&lt;/object&gt;&lt;object type=&quot;3&quot; unique_id=&quot;11624&quot;&gt;&lt;property id=&quot;20148&quot; value=&quot;5&quot;/&gt;&lt;property id=&quot;20300&quot; value=&quot;Slide 36&quot;/&gt;&lt;property id=&quot;20307&quot; value=&quot;298&quot;/&gt;&lt;/object&gt;&lt;object type=&quot;3&quot; unique_id=&quot;11625&quot;&gt;&lt;property id=&quot;20148&quot; value=&quot;5&quot;/&gt;&lt;property id=&quot;20300&quot; value=&quot;Slide 37&quot;/&gt;&lt;property id=&quot;20307&quot; value=&quot;291&quot;/&gt;&lt;/object&gt;&lt;object type=&quot;3&quot; unique_id=&quot;11626&quot;&gt;&lt;property id=&quot;20148&quot; value=&quot;5&quot;/&gt;&lt;property id=&quot;20300&quot; value=&quot;Slide 38&quot;/&gt;&lt;property id=&quot;20307&quot; value=&quot;297&quot;/&gt;&lt;/object&gt;&lt;object type=&quot;3&quot; unique_id=&quot;11627&quot;&gt;&lt;property id=&quot;20148&quot; value=&quot;5&quot;/&gt;&lt;property id=&quot;20300&quot; value=&quot;Slide 39&quot;/&gt;&lt;property id=&quot;20307&quot; value=&quot;292&quot;/&gt;&lt;/object&gt;&lt;object type=&quot;3&quot; unique_id=&quot;11628&quot;&gt;&lt;property id=&quot;20148&quot; value=&quot;5&quot;/&gt;&lt;property id=&quot;20300&quot; value=&quot;Slide 40&quot;/&gt;&lt;property id=&quot;20307&quot; value=&quot;293&quot;/&gt;&lt;/object&gt;&lt;object type=&quot;3&quot; unique_id=&quot;11629&quot;&gt;&lt;property id=&quot;20148&quot; value=&quot;5&quot;/&gt;&lt;property id=&quot;20300&quot; value=&quot;Slide 41&quot;/&gt;&lt;property id=&quot;20307&quot; value=&quot;294&quot;/&gt;&lt;/object&gt;&lt;object type=&quot;3&quot; unique_id=&quot;11630&quot;&gt;&lt;property id=&quot;20148&quot; value=&quot;5&quot;/&gt;&lt;property id=&quot;20300&quot; value=&quot;Slide 42&quot;/&gt;&lt;property id=&quot;20307&quot; value=&quot;295&quot;/&gt;&lt;/object&gt;&lt;object type=&quot;3&quot; unique_id=&quot;11631&quot;&gt;&lt;property id=&quot;20148&quot; value=&quot;5&quot;/&gt;&lt;property id=&quot;20300&quot; value=&quot;Slide 43&quot;/&gt;&lt;property id=&quot;20307&quot; value=&quot;296&quot;/&gt;&lt;/object&gt;&lt;object type=&quot;3&quot; unique_id=&quot;11632&quot;&gt;&lt;property id=&quot;20148&quot; value=&quot;5&quot;/&gt;&lt;property id=&quot;20300&quot; value=&quot;Slide 44&quot;/&gt;&lt;property id=&quot;20307&quot; value=&quot;299&quot;/&gt;&lt;/object&gt;&lt;object type=&quot;3&quot; unique_id=&quot;11927&quot;&gt;&lt;property id=&quot;20148&quot; value=&quot;5&quot;/&gt;&lt;property id=&quot;20300&quot; value=&quot;Slide 19&quot;/&gt;&lt;property id=&quot;20307&quot; value=&quot;300&quot;/&gt;&lt;/object&gt;&lt;object type=&quot;3&quot; unique_id=&quot;11928&quot;&gt;&lt;property id=&quot;20148&quot; value=&quot;5&quot;/&gt;&lt;property id=&quot;20300&quot; value=&quot;Slide 20&quot;/&gt;&lt;property id=&quot;20307&quot; value=&quot;301&quot;/&gt;&lt;/object&gt;&lt;object type=&quot;3&quot; unique_id=&quot;11929&quot;&gt;&lt;property id=&quot;20148&quot; value=&quot;5&quot;/&gt;&lt;property id=&quot;20300&quot; value=&quot;Slide 22&quot;/&gt;&lt;property id=&quot;20307&quot; value=&quot;302&quot;/&gt;&lt;/object&gt;&lt;object type=&quot;3&quot; unique_id=&quot;11930&quot;&gt;&lt;property id=&quot;20148&quot; value=&quot;5&quot;/&gt;&lt;property id=&quot;20300&quot; value=&quot;Slide 23&quot;/&gt;&lt;property id=&quot;20307&quot; value=&quot;303&quot;/&gt;&lt;/object&gt;&lt;object type=&quot;3&quot; unique_id=&quot;11931&quot;&gt;&lt;property id=&quot;20148&quot; value=&quot;5&quot;/&gt;&lt;property id=&quot;20300&quot; value=&quot;Slide 35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781</Words>
  <Application>Microsoft Office PowerPoint</Application>
  <PresentationFormat>Widescreen</PresentationFormat>
  <Paragraphs>110</Paragraphs>
  <Slides>25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Raleway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stage</dc:creator>
  <cp:lastModifiedBy>Alessandra Tomasini</cp:lastModifiedBy>
  <cp:revision>74</cp:revision>
  <dcterms:created xsi:type="dcterms:W3CDTF">2017-09-07T09:40:34Z</dcterms:created>
  <dcterms:modified xsi:type="dcterms:W3CDTF">2017-11-15T10:43:43Z</dcterms:modified>
</cp:coreProperties>
</file>