
<file path=[Content_Types].xml><?xml version="1.0" encoding="utf-8"?>
<Types xmlns="http://schemas.openxmlformats.org/package/2006/content-types">
  <Default Extension="emf" ContentType="image/x-emf"/>
  <Default Extension="jpeg" ContentType="image/jpeg"/>
  <Default Extension="jpg" ContentType="image/pn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16.jpg" ContentType="image/jpeg"/>
  <Override PartName="/ppt/notesSlides/notesSlide11.xml" ContentType="application/vnd.openxmlformats-officedocument.presentationml.notesSlide+xml"/>
  <Override PartName="/ppt/media/image17.jpg" ContentType="image/jpeg"/>
  <Override PartName="/ppt/media/image19.jpg" ContentType="image/jpeg"/>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5449" r:id="rId2"/>
    <p:sldId id="5505" r:id="rId3"/>
    <p:sldId id="5500" r:id="rId4"/>
    <p:sldId id="5482" r:id="rId5"/>
    <p:sldId id="5480" r:id="rId6"/>
    <p:sldId id="5483" r:id="rId7"/>
    <p:sldId id="5504" r:id="rId8"/>
    <p:sldId id="5414" r:id="rId9"/>
    <p:sldId id="5415" r:id="rId10"/>
    <p:sldId id="5454" r:id="rId11"/>
    <p:sldId id="5456" r:id="rId12"/>
    <p:sldId id="5457" r:id="rId13"/>
    <p:sldId id="5453" r:id="rId14"/>
    <p:sldId id="5485" r:id="rId15"/>
    <p:sldId id="5464" r:id="rId16"/>
    <p:sldId id="5468" r:id="rId17"/>
    <p:sldId id="5469" r:id="rId18"/>
    <p:sldId id="5501" r:id="rId19"/>
    <p:sldId id="5509" r:id="rId20"/>
    <p:sldId id="5506" r:id="rId21"/>
    <p:sldId id="5470" r:id="rId22"/>
    <p:sldId id="5382" r:id="rId23"/>
    <p:sldId id="5458" r:id="rId24"/>
    <p:sldId id="5418" r:id="rId25"/>
    <p:sldId id="5465" r:id="rId26"/>
    <p:sldId id="5471" r:id="rId27"/>
    <p:sldId id="5514" r:id="rId28"/>
    <p:sldId id="5502" r:id="rId29"/>
    <p:sldId id="5492" r:id="rId30"/>
    <p:sldId id="5510" r:id="rId31"/>
    <p:sldId id="5511" r:id="rId32"/>
    <p:sldId id="5512" r:id="rId33"/>
    <p:sldId id="5473" r:id="rId34"/>
    <p:sldId id="5459" r:id="rId35"/>
    <p:sldId id="5460" r:id="rId36"/>
    <p:sldId id="5474" r:id="rId37"/>
    <p:sldId id="5507" r:id="rId38"/>
    <p:sldId id="5407" r:id="rId39"/>
    <p:sldId id="5461" r:id="rId40"/>
    <p:sldId id="5462" r:id="rId41"/>
    <p:sldId id="5508" r:id="rId42"/>
    <p:sldId id="5421" r:id="rId43"/>
    <p:sldId id="5463" r:id="rId44"/>
    <p:sldId id="5434" r:id="rId45"/>
    <p:sldId id="5513" r:id="rId46"/>
    <p:sldId id="5476" r:id="rId47"/>
    <p:sldId id="5477" r:id="rId48"/>
    <p:sldId id="5435" r:id="rId49"/>
    <p:sldId id="5515" r:id="rId50"/>
    <p:sldId id="5438" r:id="rId51"/>
    <p:sldId id="5440" r:id="rId52"/>
    <p:sldId id="5441" r:id="rId53"/>
    <p:sldId id="5442" r:id="rId54"/>
    <p:sldId id="5443" r:id="rId55"/>
    <p:sldId id="5444" r:id="rId56"/>
    <p:sldId id="5445" r:id="rId57"/>
    <p:sldId id="5475" r:id="rId58"/>
    <p:sldId id="5446" r:id="rId59"/>
    <p:sldId id="5436" r:id="rId60"/>
    <p:sldId id="5478" r:id="rId61"/>
    <p:sldId id="5437" r:id="rId62"/>
    <p:sldId id="5447" r:id="rId63"/>
    <p:sldId id="5448" r:id="rId64"/>
    <p:sldId id="5388" r:id="rId65"/>
    <p:sldId id="5452" r:id="rId66"/>
    <p:sldId id="5390" r:id="rId67"/>
  </p:sldIdLst>
  <p:sldSz cx="12192000" cy="6858000"/>
  <p:notesSz cx="7104063" cy="1023461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9"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486E"/>
    <a:srgbClr val="5AB1C9"/>
    <a:srgbClr val="FFD579"/>
    <a:srgbClr val="019E6D"/>
    <a:srgbClr val="FFC000"/>
    <a:srgbClr val="9E122C"/>
    <a:srgbClr val="A6A6A6"/>
    <a:srgbClr val="FB6B50"/>
    <a:srgbClr val="ECECEC"/>
    <a:srgbClr val="7474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A3F26A-2706-45A3-A45B-A6DAB96E616F}" v="11" dt="2026-04-23T15:39:53.077"/>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Stile con tema 1 - Color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43" autoAdjust="0"/>
    <p:restoredTop sz="94343"/>
  </p:normalViewPr>
  <p:slideViewPr>
    <p:cSldViewPr snapToGrid="0" showGuides="1">
      <p:cViewPr varScale="1">
        <p:scale>
          <a:sx n="84" d="100"/>
          <a:sy n="84" d="100"/>
        </p:scale>
        <p:origin x="27" y="264"/>
      </p:cViewPr>
      <p:guideLst>
        <p:guide orient="horz" pos="2069"/>
        <p:guide pos="3840"/>
      </p:guideLst>
    </p:cSldViewPr>
  </p:slideViewPr>
  <p:notesTextViewPr>
    <p:cViewPr>
      <p:scale>
        <a:sx n="80" d="100"/>
        <a:sy n="8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nrico Ettore Marcello Schlesinger" userId="cbcd992d-d874-4f43-bfec-f03533daea8f" providerId="ADAL" clId="{F84324CB-8581-426C-B3B8-A0E5189DC968}"/>
    <pc:docChg chg="undo custSel modSld modShowInfo">
      <pc:chgData name="Enrico Ettore Marcello Schlesinger" userId="cbcd992d-d874-4f43-bfec-f03533daea8f" providerId="ADAL" clId="{F84324CB-8581-426C-B3B8-A0E5189DC968}" dt="2026-04-23T15:39:53.076" v="135"/>
      <pc:docMkLst>
        <pc:docMk/>
      </pc:docMkLst>
      <pc:sldChg chg="modSp mod">
        <pc:chgData name="Enrico Ettore Marcello Schlesinger" userId="cbcd992d-d874-4f43-bfec-f03533daea8f" providerId="ADAL" clId="{F84324CB-8581-426C-B3B8-A0E5189DC968}" dt="2026-04-23T15:39:53.076" v="135"/>
        <pc:sldMkLst>
          <pc:docMk/>
          <pc:sldMk cId="1744408073" sldId="5452"/>
        </pc:sldMkLst>
        <pc:spChg chg="mod">
          <ac:chgData name="Enrico Ettore Marcello Schlesinger" userId="cbcd992d-d874-4f43-bfec-f03533daea8f" providerId="ADAL" clId="{F84324CB-8581-426C-B3B8-A0E5189DC968}" dt="2026-04-23T15:39:53.076" v="135"/>
          <ac:spMkLst>
            <pc:docMk/>
            <pc:sldMk cId="1744408073" sldId="5452"/>
            <ac:spMk id="4" creationId="{AD7B833F-8E1C-5B2B-D189-70EC476B22DD}"/>
          </ac:spMkLst>
        </pc:spChg>
      </pc:sldChg>
      <pc:sldChg chg="modSp mod">
        <pc:chgData name="Enrico Ettore Marcello Schlesinger" userId="cbcd992d-d874-4f43-bfec-f03533daea8f" providerId="ADAL" clId="{F84324CB-8581-426C-B3B8-A0E5189DC968}" dt="2026-04-23T15:31:54.860" v="1" actId="3626"/>
        <pc:sldMkLst>
          <pc:docMk/>
          <pc:sldMk cId="264885925" sldId="5465"/>
        </pc:sldMkLst>
        <pc:spChg chg="mod">
          <ac:chgData name="Enrico Ettore Marcello Schlesinger" userId="cbcd992d-d874-4f43-bfec-f03533daea8f" providerId="ADAL" clId="{F84324CB-8581-426C-B3B8-A0E5189DC968}" dt="2026-04-23T15:31:54.860" v="1" actId="3626"/>
          <ac:spMkLst>
            <pc:docMk/>
            <pc:sldMk cId="264885925" sldId="5465"/>
            <ac:spMk id="12" creationId="{828D68F7-4C1A-C408-6267-798E22BCDA97}"/>
          </ac:spMkLst>
        </pc:spChg>
      </pc:sldChg>
      <pc:sldChg chg="modSp mod">
        <pc:chgData name="Enrico Ettore Marcello Schlesinger" userId="cbcd992d-d874-4f43-bfec-f03533daea8f" providerId="ADAL" clId="{F84324CB-8581-426C-B3B8-A0E5189DC968}" dt="2026-04-23T15:33:50.376" v="38" actId="20577"/>
        <pc:sldMkLst>
          <pc:docMk/>
          <pc:sldMk cId="4248984960" sldId="5502"/>
        </pc:sldMkLst>
        <pc:spChg chg="mod">
          <ac:chgData name="Enrico Ettore Marcello Schlesinger" userId="cbcd992d-d874-4f43-bfec-f03533daea8f" providerId="ADAL" clId="{F84324CB-8581-426C-B3B8-A0E5189DC968}" dt="2026-04-23T15:33:13.571" v="2" actId="14100"/>
          <ac:spMkLst>
            <pc:docMk/>
            <pc:sldMk cId="4248984960" sldId="5502"/>
            <ac:spMk id="9" creationId="{788BE9A4-D6AD-4BA1-075E-6448CB9D2ADC}"/>
          </ac:spMkLst>
        </pc:spChg>
        <pc:spChg chg="mod">
          <ac:chgData name="Enrico Ettore Marcello Schlesinger" userId="cbcd992d-d874-4f43-bfec-f03533daea8f" providerId="ADAL" clId="{F84324CB-8581-426C-B3B8-A0E5189DC968}" dt="2026-04-23T15:33:50.376" v="38" actId="20577"/>
          <ac:spMkLst>
            <pc:docMk/>
            <pc:sldMk cId="4248984960" sldId="5502"/>
            <ac:spMk id="52" creationId="{DE902B6E-46BE-0848-2FF5-4DA88F83BAB6}"/>
          </ac:spMkLst>
        </pc:spChg>
      </pc:sldChg>
      <pc:sldChg chg="modSp mod">
        <pc:chgData name="Enrico Ettore Marcello Schlesinger" userId="cbcd992d-d874-4f43-bfec-f03533daea8f" providerId="ADAL" clId="{F84324CB-8581-426C-B3B8-A0E5189DC968}" dt="2026-04-23T15:35:12.164" v="48" actId="20577"/>
        <pc:sldMkLst>
          <pc:docMk/>
          <pc:sldMk cId="446072031" sldId="5510"/>
        </pc:sldMkLst>
        <pc:spChg chg="mod">
          <ac:chgData name="Enrico Ettore Marcello Schlesinger" userId="cbcd992d-d874-4f43-bfec-f03533daea8f" providerId="ADAL" clId="{F84324CB-8581-426C-B3B8-A0E5189DC968}" dt="2026-04-23T15:35:12.164" v="48" actId="20577"/>
          <ac:spMkLst>
            <pc:docMk/>
            <pc:sldMk cId="446072031" sldId="5510"/>
            <ac:spMk id="15" creationId="{B27AAD61-5B42-6C97-BDA1-D849A1B9789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78427" cy="513508"/>
          </a:xfrm>
          <a:prstGeom prst="rect">
            <a:avLst/>
          </a:prstGeom>
        </p:spPr>
        <p:txBody>
          <a:bodyPr vert="horz" lIns="99048" tIns="49524" rIns="99048" bIns="49524" rtlCol="0"/>
          <a:lstStyle>
            <a:lvl1pPr algn="l">
              <a:defRPr sz="1300"/>
            </a:lvl1pPr>
          </a:lstStyle>
          <a:p>
            <a:endParaRPr lang="it-IT" dirty="0"/>
          </a:p>
        </p:txBody>
      </p:sp>
      <p:sp>
        <p:nvSpPr>
          <p:cNvPr id="3" name="Segnaposto data 2"/>
          <p:cNvSpPr>
            <a:spLocks noGrp="1"/>
          </p:cNvSpPr>
          <p:nvPr>
            <p:ph type="dt" idx="1"/>
          </p:nvPr>
        </p:nvSpPr>
        <p:spPr>
          <a:xfrm>
            <a:off x="4023992" y="0"/>
            <a:ext cx="3078427" cy="513508"/>
          </a:xfrm>
          <a:prstGeom prst="rect">
            <a:avLst/>
          </a:prstGeom>
        </p:spPr>
        <p:txBody>
          <a:bodyPr vert="horz" lIns="99048" tIns="49524" rIns="99048" bIns="49524" rtlCol="0"/>
          <a:lstStyle>
            <a:lvl1pPr algn="r">
              <a:defRPr sz="1300"/>
            </a:lvl1pPr>
          </a:lstStyle>
          <a:p>
            <a:fld id="{63FACAAE-F1B8-439C-88A7-B236ADFE820E}" type="datetimeFigureOut">
              <a:rPr lang="it-IT" smtClean="0"/>
              <a:t>23/04/2026</a:t>
            </a:fld>
            <a:endParaRPr lang="it-IT" dirty="0"/>
          </a:p>
        </p:txBody>
      </p:sp>
      <p:sp>
        <p:nvSpPr>
          <p:cNvPr id="4" name="Segnaposto immagine diapositiva 3"/>
          <p:cNvSpPr>
            <a:spLocks noGrp="1" noRot="1" noChangeAspect="1"/>
          </p:cNvSpPr>
          <p:nvPr>
            <p:ph type="sldImg" idx="2"/>
          </p:nvPr>
        </p:nvSpPr>
        <p:spPr>
          <a:xfrm>
            <a:off x="481013" y="1279525"/>
            <a:ext cx="6142037" cy="3454400"/>
          </a:xfrm>
          <a:prstGeom prst="rect">
            <a:avLst/>
          </a:prstGeom>
          <a:noFill/>
          <a:ln w="12700">
            <a:solidFill>
              <a:prstClr val="black"/>
            </a:solidFill>
          </a:ln>
        </p:spPr>
        <p:txBody>
          <a:bodyPr vert="horz" lIns="99048" tIns="49524" rIns="99048" bIns="49524" rtlCol="0" anchor="ctr"/>
          <a:lstStyle/>
          <a:p>
            <a:endParaRPr lang="it-IT" dirty="0"/>
          </a:p>
        </p:txBody>
      </p:sp>
      <p:sp>
        <p:nvSpPr>
          <p:cNvPr id="5" name="Segnaposto note 4"/>
          <p:cNvSpPr>
            <a:spLocks noGrp="1"/>
          </p:cNvSpPr>
          <p:nvPr>
            <p:ph type="body" sz="quarter" idx="3"/>
          </p:nvPr>
        </p:nvSpPr>
        <p:spPr>
          <a:xfrm>
            <a:off x="710407" y="4925408"/>
            <a:ext cx="5683250" cy="4029879"/>
          </a:xfrm>
          <a:prstGeom prst="rect">
            <a:avLst/>
          </a:prstGeom>
        </p:spPr>
        <p:txBody>
          <a:bodyPr vert="horz" lIns="99048" tIns="49524" rIns="99048" bIns="49524"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721108"/>
            <a:ext cx="3078427" cy="513507"/>
          </a:xfrm>
          <a:prstGeom prst="rect">
            <a:avLst/>
          </a:prstGeom>
        </p:spPr>
        <p:txBody>
          <a:bodyPr vert="horz" lIns="99048" tIns="49524" rIns="99048" bIns="49524" rtlCol="0" anchor="b"/>
          <a:lstStyle>
            <a:lvl1pPr algn="l">
              <a:defRPr sz="1300"/>
            </a:lvl1pPr>
          </a:lstStyle>
          <a:p>
            <a:endParaRPr lang="it-IT" dirty="0"/>
          </a:p>
        </p:txBody>
      </p:sp>
      <p:sp>
        <p:nvSpPr>
          <p:cNvPr id="7" name="Segnaposto numero diapositiva 6"/>
          <p:cNvSpPr>
            <a:spLocks noGrp="1"/>
          </p:cNvSpPr>
          <p:nvPr>
            <p:ph type="sldNum" sz="quarter" idx="5"/>
          </p:nvPr>
        </p:nvSpPr>
        <p:spPr>
          <a:xfrm>
            <a:off x="4023992" y="9721108"/>
            <a:ext cx="3078427" cy="513507"/>
          </a:xfrm>
          <a:prstGeom prst="rect">
            <a:avLst/>
          </a:prstGeom>
        </p:spPr>
        <p:txBody>
          <a:bodyPr vert="horz" lIns="99048" tIns="49524" rIns="99048" bIns="49524" rtlCol="0" anchor="b"/>
          <a:lstStyle>
            <a:lvl1pPr algn="r">
              <a:defRPr sz="1300"/>
            </a:lvl1pPr>
          </a:lstStyle>
          <a:p>
            <a:fld id="{F2040450-20B4-451B-BD7E-A42ABF74CCB7}" type="slidenum">
              <a:rPr lang="it-IT" smtClean="0"/>
              <a:t>‹N›</a:t>
            </a:fld>
            <a:endParaRPr lang="it-IT" dirty="0"/>
          </a:p>
        </p:txBody>
      </p:sp>
    </p:spTree>
    <p:extLst>
      <p:ext uri="{BB962C8B-B14F-4D97-AF65-F5344CB8AC3E}">
        <p14:creationId xmlns:p14="http://schemas.microsoft.com/office/powerpoint/2010/main" val="1338066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HO PROVATO A METTERE INSIEME LE IMMAGINI CHE CI POTREBBERO SERVIRE.. POI INSERIAMO MAGARI ANCHE I LINK A GEOGEBRA.</a:t>
            </a:r>
            <a:br>
              <a:rPr lang="it-IT" dirty="0"/>
            </a:br>
            <a:r>
              <a:rPr lang="it-IT" dirty="0"/>
              <a:t>DOPO LA VEDIAMO INSIEME. </a:t>
            </a:r>
          </a:p>
        </p:txBody>
      </p:sp>
      <p:sp>
        <p:nvSpPr>
          <p:cNvPr id="4" name="Segnaposto numero diapositiva 3"/>
          <p:cNvSpPr>
            <a:spLocks noGrp="1"/>
          </p:cNvSpPr>
          <p:nvPr>
            <p:ph type="sldNum" sz="quarter" idx="5"/>
          </p:nvPr>
        </p:nvSpPr>
        <p:spPr/>
        <p:txBody>
          <a:bodyPr/>
          <a:lstStyle/>
          <a:p>
            <a:fld id="{F2040450-20B4-451B-BD7E-A42ABF74CCB7}" type="slidenum">
              <a:rPr lang="it-IT" smtClean="0"/>
              <a:t>1</a:t>
            </a:fld>
            <a:endParaRPr lang="it-IT" dirty="0"/>
          </a:p>
        </p:txBody>
      </p:sp>
    </p:spTree>
    <p:extLst>
      <p:ext uri="{BB962C8B-B14F-4D97-AF65-F5344CB8AC3E}">
        <p14:creationId xmlns:p14="http://schemas.microsoft.com/office/powerpoint/2010/main" val="534794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2040450-20B4-451B-BD7E-A42ABF74CCB7}" type="slidenum">
              <a:rPr lang="it-IT" smtClean="0"/>
              <a:t>12</a:t>
            </a:fld>
            <a:endParaRPr lang="it-IT" dirty="0"/>
          </a:p>
        </p:txBody>
      </p:sp>
    </p:spTree>
    <p:extLst>
      <p:ext uri="{BB962C8B-B14F-4D97-AF65-F5344CB8AC3E}">
        <p14:creationId xmlns:p14="http://schemas.microsoft.com/office/powerpoint/2010/main" val="3706168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2040450-20B4-451B-BD7E-A42ABF74CCB7}" type="slidenum">
              <a:rPr lang="it-IT" smtClean="0"/>
              <a:t>13</a:t>
            </a:fld>
            <a:endParaRPr lang="it-IT" dirty="0"/>
          </a:p>
        </p:txBody>
      </p:sp>
    </p:spTree>
    <p:extLst>
      <p:ext uri="{BB962C8B-B14F-4D97-AF65-F5344CB8AC3E}">
        <p14:creationId xmlns:p14="http://schemas.microsoft.com/office/powerpoint/2010/main" val="2988214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2040450-20B4-451B-BD7E-A42ABF74CCB7}" type="slidenum">
              <a:rPr lang="it-IT" smtClean="0"/>
              <a:t>15</a:t>
            </a:fld>
            <a:endParaRPr lang="it-IT" dirty="0"/>
          </a:p>
        </p:txBody>
      </p:sp>
    </p:spTree>
    <p:extLst>
      <p:ext uri="{BB962C8B-B14F-4D97-AF65-F5344CB8AC3E}">
        <p14:creationId xmlns:p14="http://schemas.microsoft.com/office/powerpoint/2010/main" val="4255252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2040450-20B4-451B-BD7E-A42ABF74CCB7}" type="slidenum">
              <a:rPr lang="it-IT" smtClean="0"/>
              <a:t>16</a:t>
            </a:fld>
            <a:endParaRPr lang="it-IT" dirty="0"/>
          </a:p>
        </p:txBody>
      </p:sp>
    </p:spTree>
    <p:extLst>
      <p:ext uri="{BB962C8B-B14F-4D97-AF65-F5344CB8AC3E}">
        <p14:creationId xmlns:p14="http://schemas.microsoft.com/office/powerpoint/2010/main" val="4252429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2040450-20B4-451B-BD7E-A42ABF74CCB7}" type="slidenum">
              <a:rPr lang="it-IT" smtClean="0"/>
              <a:t>17</a:t>
            </a:fld>
            <a:endParaRPr lang="it-IT" dirty="0"/>
          </a:p>
        </p:txBody>
      </p:sp>
    </p:spTree>
    <p:extLst>
      <p:ext uri="{BB962C8B-B14F-4D97-AF65-F5344CB8AC3E}">
        <p14:creationId xmlns:p14="http://schemas.microsoft.com/office/powerpoint/2010/main" val="19093007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7DABE-3FEC-FE3F-0E91-46F0543537D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3D94D20-02B4-3971-6B9C-DEE7E5FDA18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4347426-9E31-30B1-A41C-242DBB4B754E}"/>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126EBB66-DC12-3824-71C8-80C1A80A60BD}"/>
              </a:ext>
            </a:extLst>
          </p:cNvPr>
          <p:cNvSpPr>
            <a:spLocks noGrp="1"/>
          </p:cNvSpPr>
          <p:nvPr>
            <p:ph type="sldNum" sz="quarter" idx="5"/>
          </p:nvPr>
        </p:nvSpPr>
        <p:spPr/>
        <p:txBody>
          <a:bodyPr/>
          <a:lstStyle/>
          <a:p>
            <a:fld id="{F2040450-20B4-451B-BD7E-A42ABF74CCB7}" type="slidenum">
              <a:rPr lang="it-IT" smtClean="0"/>
              <a:t>18</a:t>
            </a:fld>
            <a:endParaRPr lang="it-IT" dirty="0"/>
          </a:p>
        </p:txBody>
      </p:sp>
    </p:spTree>
    <p:extLst>
      <p:ext uri="{BB962C8B-B14F-4D97-AF65-F5344CB8AC3E}">
        <p14:creationId xmlns:p14="http://schemas.microsoft.com/office/powerpoint/2010/main" val="3204264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7DABE-3FEC-FE3F-0E91-46F0543537D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3D94D20-02B4-3971-6B9C-DEE7E5FDA18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4347426-9E31-30B1-A41C-242DBB4B754E}"/>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126EBB66-DC12-3824-71C8-80C1A80A60BD}"/>
              </a:ext>
            </a:extLst>
          </p:cNvPr>
          <p:cNvSpPr>
            <a:spLocks noGrp="1"/>
          </p:cNvSpPr>
          <p:nvPr>
            <p:ph type="sldNum" sz="quarter" idx="5"/>
          </p:nvPr>
        </p:nvSpPr>
        <p:spPr/>
        <p:txBody>
          <a:bodyPr/>
          <a:lstStyle/>
          <a:p>
            <a:fld id="{F2040450-20B4-451B-BD7E-A42ABF74CCB7}" type="slidenum">
              <a:rPr lang="it-IT" smtClean="0"/>
              <a:t>19</a:t>
            </a:fld>
            <a:endParaRPr lang="it-IT" dirty="0"/>
          </a:p>
        </p:txBody>
      </p:sp>
    </p:spTree>
    <p:extLst>
      <p:ext uri="{BB962C8B-B14F-4D97-AF65-F5344CB8AC3E}">
        <p14:creationId xmlns:p14="http://schemas.microsoft.com/office/powerpoint/2010/main" val="1593998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2040450-20B4-451B-BD7E-A42ABF74CCB7}" type="slidenum">
              <a:rPr lang="it-IT" smtClean="0"/>
              <a:t>21</a:t>
            </a:fld>
            <a:endParaRPr lang="it-IT" dirty="0"/>
          </a:p>
        </p:txBody>
      </p:sp>
    </p:spTree>
    <p:extLst>
      <p:ext uri="{BB962C8B-B14F-4D97-AF65-F5344CB8AC3E}">
        <p14:creationId xmlns:p14="http://schemas.microsoft.com/office/powerpoint/2010/main" val="5958411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2040450-20B4-451B-BD7E-A42ABF74CCB7}" type="slidenum">
              <a:rPr lang="it-IT" smtClean="0"/>
              <a:t>22</a:t>
            </a:fld>
            <a:endParaRPr lang="it-IT" dirty="0"/>
          </a:p>
        </p:txBody>
      </p:sp>
    </p:spTree>
    <p:extLst>
      <p:ext uri="{BB962C8B-B14F-4D97-AF65-F5344CB8AC3E}">
        <p14:creationId xmlns:p14="http://schemas.microsoft.com/office/powerpoint/2010/main" val="1363416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2040450-20B4-451B-BD7E-A42ABF74CCB7}" type="slidenum">
              <a:rPr lang="it-IT" smtClean="0"/>
              <a:t>23</a:t>
            </a:fld>
            <a:endParaRPr lang="it-IT" dirty="0"/>
          </a:p>
        </p:txBody>
      </p:sp>
    </p:spTree>
    <p:extLst>
      <p:ext uri="{BB962C8B-B14F-4D97-AF65-F5344CB8AC3E}">
        <p14:creationId xmlns:p14="http://schemas.microsoft.com/office/powerpoint/2010/main" val="3396202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2040450-20B4-451B-BD7E-A42ABF74CCB7}" type="slidenum">
              <a:rPr lang="it-IT" smtClean="0"/>
              <a:t>2</a:t>
            </a:fld>
            <a:endParaRPr lang="it-IT" dirty="0"/>
          </a:p>
        </p:txBody>
      </p:sp>
    </p:spTree>
    <p:extLst>
      <p:ext uri="{BB962C8B-B14F-4D97-AF65-F5344CB8AC3E}">
        <p14:creationId xmlns:p14="http://schemas.microsoft.com/office/powerpoint/2010/main" val="2183380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2040450-20B4-451B-BD7E-A42ABF74CCB7}" type="slidenum">
              <a:rPr lang="it-IT" smtClean="0"/>
              <a:t>24</a:t>
            </a:fld>
            <a:endParaRPr lang="it-IT" dirty="0"/>
          </a:p>
        </p:txBody>
      </p:sp>
    </p:spTree>
    <p:extLst>
      <p:ext uri="{BB962C8B-B14F-4D97-AF65-F5344CB8AC3E}">
        <p14:creationId xmlns:p14="http://schemas.microsoft.com/office/powerpoint/2010/main" val="35335340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2040450-20B4-451B-BD7E-A42ABF74CCB7}" type="slidenum">
              <a:rPr lang="it-IT" smtClean="0"/>
              <a:t>25</a:t>
            </a:fld>
            <a:endParaRPr lang="it-IT" dirty="0"/>
          </a:p>
        </p:txBody>
      </p:sp>
    </p:spTree>
    <p:extLst>
      <p:ext uri="{BB962C8B-B14F-4D97-AF65-F5344CB8AC3E}">
        <p14:creationId xmlns:p14="http://schemas.microsoft.com/office/powerpoint/2010/main" val="23564539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2040450-20B4-451B-BD7E-A42ABF74CCB7}" type="slidenum">
              <a:rPr lang="it-IT" smtClean="0"/>
              <a:t>26</a:t>
            </a:fld>
            <a:endParaRPr lang="it-IT" dirty="0"/>
          </a:p>
        </p:txBody>
      </p:sp>
    </p:spTree>
    <p:extLst>
      <p:ext uri="{BB962C8B-B14F-4D97-AF65-F5344CB8AC3E}">
        <p14:creationId xmlns:p14="http://schemas.microsoft.com/office/powerpoint/2010/main" val="1511290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51AFD-80A6-E1FF-DC5E-67FAF32581B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F061048-87AB-B2A6-783F-A885DB83590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E989DE7-29A8-8F9A-E1D7-1FC63F58025A}"/>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D9679CA6-D9A5-FE2A-AA4F-46A1ED9D318D}"/>
              </a:ext>
            </a:extLst>
          </p:cNvPr>
          <p:cNvSpPr>
            <a:spLocks noGrp="1"/>
          </p:cNvSpPr>
          <p:nvPr>
            <p:ph type="sldNum" sz="quarter" idx="5"/>
          </p:nvPr>
        </p:nvSpPr>
        <p:spPr/>
        <p:txBody>
          <a:bodyPr/>
          <a:lstStyle/>
          <a:p>
            <a:fld id="{F2040450-20B4-451B-BD7E-A42ABF74CCB7}" type="slidenum">
              <a:rPr lang="it-IT" smtClean="0"/>
              <a:t>27</a:t>
            </a:fld>
            <a:endParaRPr lang="it-IT" dirty="0"/>
          </a:p>
        </p:txBody>
      </p:sp>
    </p:spTree>
    <p:extLst>
      <p:ext uri="{BB962C8B-B14F-4D97-AF65-F5344CB8AC3E}">
        <p14:creationId xmlns:p14="http://schemas.microsoft.com/office/powerpoint/2010/main" val="16454366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51AFD-80A6-E1FF-DC5E-67FAF32581B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F061048-87AB-B2A6-783F-A885DB83590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E989DE7-29A8-8F9A-E1D7-1FC63F58025A}"/>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D9679CA6-D9A5-FE2A-AA4F-46A1ED9D318D}"/>
              </a:ext>
            </a:extLst>
          </p:cNvPr>
          <p:cNvSpPr>
            <a:spLocks noGrp="1"/>
          </p:cNvSpPr>
          <p:nvPr>
            <p:ph type="sldNum" sz="quarter" idx="5"/>
          </p:nvPr>
        </p:nvSpPr>
        <p:spPr/>
        <p:txBody>
          <a:bodyPr/>
          <a:lstStyle/>
          <a:p>
            <a:fld id="{F2040450-20B4-451B-BD7E-A42ABF74CCB7}" type="slidenum">
              <a:rPr lang="it-IT" smtClean="0"/>
              <a:t>28</a:t>
            </a:fld>
            <a:endParaRPr lang="it-IT" dirty="0"/>
          </a:p>
        </p:txBody>
      </p:sp>
    </p:spTree>
    <p:extLst>
      <p:ext uri="{BB962C8B-B14F-4D97-AF65-F5344CB8AC3E}">
        <p14:creationId xmlns:p14="http://schemas.microsoft.com/office/powerpoint/2010/main" val="5021561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A1C35-8291-88FD-8F90-E2020707305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BE140AE7-E4AF-BF9A-D284-DB52615474D7}"/>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AD1059C-B34C-5EE8-2CF4-41FA10F455BB}"/>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D4835BBC-F875-6157-1BBD-03C80590C453}"/>
              </a:ext>
            </a:extLst>
          </p:cNvPr>
          <p:cNvSpPr>
            <a:spLocks noGrp="1"/>
          </p:cNvSpPr>
          <p:nvPr>
            <p:ph type="sldNum" sz="quarter" idx="5"/>
          </p:nvPr>
        </p:nvSpPr>
        <p:spPr/>
        <p:txBody>
          <a:bodyPr/>
          <a:lstStyle/>
          <a:p>
            <a:fld id="{F2040450-20B4-451B-BD7E-A42ABF74CCB7}" type="slidenum">
              <a:rPr lang="it-IT" smtClean="0"/>
              <a:t>29</a:t>
            </a:fld>
            <a:endParaRPr lang="it-IT" dirty="0"/>
          </a:p>
        </p:txBody>
      </p:sp>
    </p:spTree>
    <p:extLst>
      <p:ext uri="{BB962C8B-B14F-4D97-AF65-F5344CB8AC3E}">
        <p14:creationId xmlns:p14="http://schemas.microsoft.com/office/powerpoint/2010/main" val="34155041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A1C35-8291-88FD-8F90-E2020707305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BE140AE7-E4AF-BF9A-D284-DB52615474D7}"/>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AD1059C-B34C-5EE8-2CF4-41FA10F455BB}"/>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D4835BBC-F875-6157-1BBD-03C80590C453}"/>
              </a:ext>
            </a:extLst>
          </p:cNvPr>
          <p:cNvSpPr>
            <a:spLocks noGrp="1"/>
          </p:cNvSpPr>
          <p:nvPr>
            <p:ph type="sldNum" sz="quarter" idx="5"/>
          </p:nvPr>
        </p:nvSpPr>
        <p:spPr/>
        <p:txBody>
          <a:bodyPr/>
          <a:lstStyle/>
          <a:p>
            <a:fld id="{F2040450-20B4-451B-BD7E-A42ABF74CCB7}" type="slidenum">
              <a:rPr lang="it-IT" smtClean="0"/>
              <a:t>30</a:t>
            </a:fld>
            <a:endParaRPr lang="it-IT" dirty="0"/>
          </a:p>
        </p:txBody>
      </p:sp>
    </p:spTree>
    <p:extLst>
      <p:ext uri="{BB962C8B-B14F-4D97-AF65-F5344CB8AC3E}">
        <p14:creationId xmlns:p14="http://schemas.microsoft.com/office/powerpoint/2010/main" val="16107415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A1C35-8291-88FD-8F90-E2020707305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BE140AE7-E4AF-BF9A-D284-DB52615474D7}"/>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AD1059C-B34C-5EE8-2CF4-41FA10F455BB}"/>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D4835BBC-F875-6157-1BBD-03C80590C453}"/>
              </a:ext>
            </a:extLst>
          </p:cNvPr>
          <p:cNvSpPr>
            <a:spLocks noGrp="1"/>
          </p:cNvSpPr>
          <p:nvPr>
            <p:ph type="sldNum" sz="quarter" idx="5"/>
          </p:nvPr>
        </p:nvSpPr>
        <p:spPr/>
        <p:txBody>
          <a:bodyPr/>
          <a:lstStyle/>
          <a:p>
            <a:fld id="{F2040450-20B4-451B-BD7E-A42ABF74CCB7}" type="slidenum">
              <a:rPr lang="it-IT" smtClean="0"/>
              <a:t>31</a:t>
            </a:fld>
            <a:endParaRPr lang="it-IT" dirty="0"/>
          </a:p>
        </p:txBody>
      </p:sp>
    </p:spTree>
    <p:extLst>
      <p:ext uri="{BB962C8B-B14F-4D97-AF65-F5344CB8AC3E}">
        <p14:creationId xmlns:p14="http://schemas.microsoft.com/office/powerpoint/2010/main" val="17016942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2040450-20B4-451B-BD7E-A42ABF74CCB7}" type="slidenum">
              <a:rPr lang="it-IT" smtClean="0"/>
              <a:t>32</a:t>
            </a:fld>
            <a:endParaRPr lang="it-IT" dirty="0"/>
          </a:p>
        </p:txBody>
      </p:sp>
    </p:spTree>
    <p:extLst>
      <p:ext uri="{BB962C8B-B14F-4D97-AF65-F5344CB8AC3E}">
        <p14:creationId xmlns:p14="http://schemas.microsoft.com/office/powerpoint/2010/main" val="20499581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2040450-20B4-451B-BD7E-A42ABF74CCB7}" type="slidenum">
              <a:rPr lang="it-IT" smtClean="0"/>
              <a:t>33</a:t>
            </a:fld>
            <a:endParaRPr lang="it-IT" dirty="0"/>
          </a:p>
        </p:txBody>
      </p:sp>
    </p:spTree>
    <p:extLst>
      <p:ext uri="{BB962C8B-B14F-4D97-AF65-F5344CB8AC3E}">
        <p14:creationId xmlns:p14="http://schemas.microsoft.com/office/powerpoint/2010/main" val="2158899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292F0-BC38-590F-E722-A87166AB5C9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228677F9-34BC-A3D2-6DAF-17D65C1C3CB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709F4A9E-9FB6-8808-D8CC-6B9A57603814}"/>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58276CEE-B1AC-1C2A-C6E9-F8483457A9B2}"/>
              </a:ext>
            </a:extLst>
          </p:cNvPr>
          <p:cNvSpPr>
            <a:spLocks noGrp="1"/>
          </p:cNvSpPr>
          <p:nvPr>
            <p:ph type="sldNum" sz="quarter" idx="5"/>
          </p:nvPr>
        </p:nvSpPr>
        <p:spPr/>
        <p:txBody>
          <a:bodyPr/>
          <a:lstStyle/>
          <a:p>
            <a:fld id="{F2040450-20B4-451B-BD7E-A42ABF74CCB7}" type="slidenum">
              <a:rPr lang="it-IT" smtClean="0"/>
              <a:t>4</a:t>
            </a:fld>
            <a:endParaRPr lang="it-IT" dirty="0"/>
          </a:p>
        </p:txBody>
      </p:sp>
    </p:spTree>
    <p:extLst>
      <p:ext uri="{BB962C8B-B14F-4D97-AF65-F5344CB8AC3E}">
        <p14:creationId xmlns:p14="http://schemas.microsoft.com/office/powerpoint/2010/main" val="13506455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2040450-20B4-451B-BD7E-A42ABF74CCB7}" type="slidenum">
              <a:rPr lang="it-IT" smtClean="0"/>
              <a:t>34</a:t>
            </a:fld>
            <a:endParaRPr lang="it-IT" dirty="0"/>
          </a:p>
        </p:txBody>
      </p:sp>
    </p:spTree>
    <p:extLst>
      <p:ext uri="{BB962C8B-B14F-4D97-AF65-F5344CB8AC3E}">
        <p14:creationId xmlns:p14="http://schemas.microsoft.com/office/powerpoint/2010/main" val="36327906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2040450-20B4-451B-BD7E-A42ABF74CCB7}" type="slidenum">
              <a:rPr lang="it-IT" smtClean="0"/>
              <a:t>35</a:t>
            </a:fld>
            <a:endParaRPr lang="it-IT" dirty="0"/>
          </a:p>
        </p:txBody>
      </p:sp>
    </p:spTree>
    <p:extLst>
      <p:ext uri="{BB962C8B-B14F-4D97-AF65-F5344CB8AC3E}">
        <p14:creationId xmlns:p14="http://schemas.microsoft.com/office/powerpoint/2010/main" val="34495342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2040450-20B4-451B-BD7E-A42ABF74CCB7}" type="slidenum">
              <a:rPr lang="it-IT" smtClean="0"/>
              <a:t>36</a:t>
            </a:fld>
            <a:endParaRPr lang="it-IT" dirty="0"/>
          </a:p>
        </p:txBody>
      </p:sp>
    </p:spTree>
    <p:extLst>
      <p:ext uri="{BB962C8B-B14F-4D97-AF65-F5344CB8AC3E}">
        <p14:creationId xmlns:p14="http://schemas.microsoft.com/office/powerpoint/2010/main" val="9064902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2040450-20B4-451B-BD7E-A42ABF74CCB7}" type="slidenum">
              <a:rPr lang="it-IT" smtClean="0"/>
              <a:t>38</a:t>
            </a:fld>
            <a:endParaRPr lang="it-IT" dirty="0"/>
          </a:p>
        </p:txBody>
      </p:sp>
    </p:spTree>
    <p:extLst>
      <p:ext uri="{BB962C8B-B14F-4D97-AF65-F5344CB8AC3E}">
        <p14:creationId xmlns:p14="http://schemas.microsoft.com/office/powerpoint/2010/main" val="36482603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2040450-20B4-451B-BD7E-A42ABF74CCB7}" type="slidenum">
              <a:rPr lang="it-IT" smtClean="0"/>
              <a:t>39</a:t>
            </a:fld>
            <a:endParaRPr lang="it-IT" dirty="0"/>
          </a:p>
        </p:txBody>
      </p:sp>
    </p:spTree>
    <p:extLst>
      <p:ext uri="{BB962C8B-B14F-4D97-AF65-F5344CB8AC3E}">
        <p14:creationId xmlns:p14="http://schemas.microsoft.com/office/powerpoint/2010/main" val="17198705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2040450-20B4-451B-BD7E-A42ABF74CCB7}" type="slidenum">
              <a:rPr lang="it-IT" smtClean="0"/>
              <a:t>40</a:t>
            </a:fld>
            <a:endParaRPr lang="it-IT" dirty="0"/>
          </a:p>
        </p:txBody>
      </p:sp>
    </p:spTree>
    <p:extLst>
      <p:ext uri="{BB962C8B-B14F-4D97-AF65-F5344CB8AC3E}">
        <p14:creationId xmlns:p14="http://schemas.microsoft.com/office/powerpoint/2010/main" val="28348570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2040450-20B4-451B-BD7E-A42ABF74CCB7}" type="slidenum">
              <a:rPr lang="it-IT" smtClean="0"/>
              <a:t>42</a:t>
            </a:fld>
            <a:endParaRPr lang="it-IT" dirty="0"/>
          </a:p>
        </p:txBody>
      </p:sp>
    </p:spTree>
    <p:extLst>
      <p:ext uri="{BB962C8B-B14F-4D97-AF65-F5344CB8AC3E}">
        <p14:creationId xmlns:p14="http://schemas.microsoft.com/office/powerpoint/2010/main" val="695121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2040450-20B4-451B-BD7E-A42ABF74CCB7}" type="slidenum">
              <a:rPr lang="it-IT" smtClean="0"/>
              <a:t>43</a:t>
            </a:fld>
            <a:endParaRPr lang="it-IT" dirty="0"/>
          </a:p>
        </p:txBody>
      </p:sp>
    </p:spTree>
    <p:extLst>
      <p:ext uri="{BB962C8B-B14F-4D97-AF65-F5344CB8AC3E}">
        <p14:creationId xmlns:p14="http://schemas.microsoft.com/office/powerpoint/2010/main" val="40802166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2040450-20B4-451B-BD7E-A42ABF74CCB7}" type="slidenum">
              <a:rPr lang="it-IT" smtClean="0"/>
              <a:t>44</a:t>
            </a:fld>
            <a:endParaRPr lang="it-IT" dirty="0"/>
          </a:p>
        </p:txBody>
      </p:sp>
    </p:spTree>
    <p:extLst>
      <p:ext uri="{BB962C8B-B14F-4D97-AF65-F5344CB8AC3E}">
        <p14:creationId xmlns:p14="http://schemas.microsoft.com/office/powerpoint/2010/main" val="14427150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2040450-20B4-451B-BD7E-A42ABF74CCB7}" type="slidenum">
              <a:rPr lang="it-IT" smtClean="0"/>
              <a:t>45</a:t>
            </a:fld>
            <a:endParaRPr lang="it-IT" dirty="0"/>
          </a:p>
        </p:txBody>
      </p:sp>
    </p:spTree>
    <p:extLst>
      <p:ext uri="{BB962C8B-B14F-4D97-AF65-F5344CB8AC3E}">
        <p14:creationId xmlns:p14="http://schemas.microsoft.com/office/powerpoint/2010/main" val="137639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D5CB7-0483-E8EC-6536-6230AFBFED6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A01069B-B154-5752-7B81-2D78A97794F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C15FB071-E45A-5405-7D8A-BCFD59EB3D4F}"/>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A9450388-7C87-88FA-17DB-A3D954E8B818}"/>
              </a:ext>
            </a:extLst>
          </p:cNvPr>
          <p:cNvSpPr>
            <a:spLocks noGrp="1"/>
          </p:cNvSpPr>
          <p:nvPr>
            <p:ph type="sldNum" sz="quarter" idx="5"/>
          </p:nvPr>
        </p:nvSpPr>
        <p:spPr/>
        <p:txBody>
          <a:bodyPr/>
          <a:lstStyle/>
          <a:p>
            <a:fld id="{F2040450-20B4-451B-BD7E-A42ABF74CCB7}" type="slidenum">
              <a:rPr lang="it-IT" smtClean="0"/>
              <a:t>5</a:t>
            </a:fld>
            <a:endParaRPr lang="it-IT" dirty="0"/>
          </a:p>
        </p:txBody>
      </p:sp>
    </p:spTree>
    <p:extLst>
      <p:ext uri="{BB962C8B-B14F-4D97-AF65-F5344CB8AC3E}">
        <p14:creationId xmlns:p14="http://schemas.microsoft.com/office/powerpoint/2010/main" val="4444024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2040450-20B4-451B-BD7E-A42ABF74CCB7}" type="slidenum">
              <a:rPr lang="it-IT" smtClean="0"/>
              <a:t>46</a:t>
            </a:fld>
            <a:endParaRPr lang="it-IT" dirty="0"/>
          </a:p>
        </p:txBody>
      </p:sp>
    </p:spTree>
    <p:extLst>
      <p:ext uri="{BB962C8B-B14F-4D97-AF65-F5344CB8AC3E}">
        <p14:creationId xmlns:p14="http://schemas.microsoft.com/office/powerpoint/2010/main" val="3914375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2040450-20B4-451B-BD7E-A42ABF74CCB7}" type="slidenum">
              <a:rPr lang="it-IT" smtClean="0"/>
              <a:t>47</a:t>
            </a:fld>
            <a:endParaRPr lang="it-IT" dirty="0"/>
          </a:p>
        </p:txBody>
      </p:sp>
    </p:spTree>
    <p:extLst>
      <p:ext uri="{BB962C8B-B14F-4D97-AF65-F5344CB8AC3E}">
        <p14:creationId xmlns:p14="http://schemas.microsoft.com/office/powerpoint/2010/main" val="3065049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2040450-20B4-451B-BD7E-A42ABF74CCB7}" type="slidenum">
              <a:rPr lang="it-IT" smtClean="0"/>
              <a:t>48</a:t>
            </a:fld>
            <a:endParaRPr lang="it-IT" dirty="0"/>
          </a:p>
        </p:txBody>
      </p:sp>
    </p:spTree>
    <p:extLst>
      <p:ext uri="{BB962C8B-B14F-4D97-AF65-F5344CB8AC3E}">
        <p14:creationId xmlns:p14="http://schemas.microsoft.com/office/powerpoint/2010/main" val="20285203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2040450-20B4-451B-BD7E-A42ABF74CCB7}" type="slidenum">
              <a:rPr lang="it-IT" smtClean="0"/>
              <a:t>50</a:t>
            </a:fld>
            <a:endParaRPr lang="it-IT" dirty="0"/>
          </a:p>
        </p:txBody>
      </p:sp>
    </p:spTree>
    <p:extLst>
      <p:ext uri="{BB962C8B-B14F-4D97-AF65-F5344CB8AC3E}">
        <p14:creationId xmlns:p14="http://schemas.microsoft.com/office/powerpoint/2010/main" val="29202569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2040450-20B4-451B-BD7E-A42ABF74CCB7}" type="slidenum">
              <a:rPr lang="it-IT" smtClean="0"/>
              <a:t>51</a:t>
            </a:fld>
            <a:endParaRPr lang="it-IT" dirty="0"/>
          </a:p>
        </p:txBody>
      </p:sp>
    </p:spTree>
    <p:extLst>
      <p:ext uri="{BB962C8B-B14F-4D97-AF65-F5344CB8AC3E}">
        <p14:creationId xmlns:p14="http://schemas.microsoft.com/office/powerpoint/2010/main" val="9879625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2040450-20B4-451B-BD7E-A42ABF74CCB7}" type="slidenum">
              <a:rPr lang="it-IT" smtClean="0"/>
              <a:t>52</a:t>
            </a:fld>
            <a:endParaRPr lang="it-IT" dirty="0"/>
          </a:p>
        </p:txBody>
      </p:sp>
    </p:spTree>
    <p:extLst>
      <p:ext uri="{BB962C8B-B14F-4D97-AF65-F5344CB8AC3E}">
        <p14:creationId xmlns:p14="http://schemas.microsoft.com/office/powerpoint/2010/main" val="11428935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2040450-20B4-451B-BD7E-A42ABF74CCB7}" type="slidenum">
              <a:rPr lang="it-IT" smtClean="0"/>
              <a:t>53</a:t>
            </a:fld>
            <a:endParaRPr lang="it-IT" dirty="0"/>
          </a:p>
        </p:txBody>
      </p:sp>
    </p:spTree>
    <p:extLst>
      <p:ext uri="{BB962C8B-B14F-4D97-AF65-F5344CB8AC3E}">
        <p14:creationId xmlns:p14="http://schemas.microsoft.com/office/powerpoint/2010/main" val="12117552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2040450-20B4-451B-BD7E-A42ABF74CCB7}" type="slidenum">
              <a:rPr lang="it-IT" smtClean="0"/>
              <a:t>54</a:t>
            </a:fld>
            <a:endParaRPr lang="it-IT" dirty="0"/>
          </a:p>
        </p:txBody>
      </p:sp>
    </p:spTree>
    <p:extLst>
      <p:ext uri="{BB962C8B-B14F-4D97-AF65-F5344CB8AC3E}">
        <p14:creationId xmlns:p14="http://schemas.microsoft.com/office/powerpoint/2010/main" val="41419643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2040450-20B4-451B-BD7E-A42ABF74CCB7}" type="slidenum">
              <a:rPr lang="it-IT" smtClean="0"/>
              <a:t>55</a:t>
            </a:fld>
            <a:endParaRPr lang="it-IT" dirty="0"/>
          </a:p>
        </p:txBody>
      </p:sp>
    </p:spTree>
    <p:extLst>
      <p:ext uri="{BB962C8B-B14F-4D97-AF65-F5344CB8AC3E}">
        <p14:creationId xmlns:p14="http://schemas.microsoft.com/office/powerpoint/2010/main" val="36639688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2040450-20B4-451B-BD7E-A42ABF74CCB7}" type="slidenum">
              <a:rPr lang="it-IT" smtClean="0"/>
              <a:t>56</a:t>
            </a:fld>
            <a:endParaRPr lang="it-IT" dirty="0"/>
          </a:p>
        </p:txBody>
      </p:sp>
    </p:spTree>
    <p:extLst>
      <p:ext uri="{BB962C8B-B14F-4D97-AF65-F5344CB8AC3E}">
        <p14:creationId xmlns:p14="http://schemas.microsoft.com/office/powerpoint/2010/main" val="1269259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83E73-4971-B3F1-6219-55023A084FA8}"/>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D6E1FA5-E33C-F636-2F98-511DA207EDE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E98CE9D5-923E-5BF3-D14F-C702F04C5BCA}"/>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516C988F-5EFC-6FF0-2C25-CE13588F2BE0}"/>
              </a:ext>
            </a:extLst>
          </p:cNvPr>
          <p:cNvSpPr>
            <a:spLocks noGrp="1"/>
          </p:cNvSpPr>
          <p:nvPr>
            <p:ph type="sldNum" sz="quarter" idx="5"/>
          </p:nvPr>
        </p:nvSpPr>
        <p:spPr/>
        <p:txBody>
          <a:bodyPr/>
          <a:lstStyle/>
          <a:p>
            <a:fld id="{F2040450-20B4-451B-BD7E-A42ABF74CCB7}" type="slidenum">
              <a:rPr lang="it-IT" smtClean="0"/>
              <a:t>6</a:t>
            </a:fld>
            <a:endParaRPr lang="it-IT" dirty="0"/>
          </a:p>
        </p:txBody>
      </p:sp>
    </p:spTree>
    <p:extLst>
      <p:ext uri="{BB962C8B-B14F-4D97-AF65-F5344CB8AC3E}">
        <p14:creationId xmlns:p14="http://schemas.microsoft.com/office/powerpoint/2010/main" val="5882596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2040450-20B4-451B-BD7E-A42ABF74CCB7}" type="slidenum">
              <a:rPr lang="it-IT" smtClean="0"/>
              <a:t>57</a:t>
            </a:fld>
            <a:endParaRPr lang="it-IT" dirty="0"/>
          </a:p>
        </p:txBody>
      </p:sp>
    </p:spTree>
    <p:extLst>
      <p:ext uri="{BB962C8B-B14F-4D97-AF65-F5344CB8AC3E}">
        <p14:creationId xmlns:p14="http://schemas.microsoft.com/office/powerpoint/2010/main" val="751403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2040450-20B4-451B-BD7E-A42ABF74CCB7}" type="slidenum">
              <a:rPr lang="it-IT" smtClean="0"/>
              <a:t>58</a:t>
            </a:fld>
            <a:endParaRPr lang="it-IT" dirty="0"/>
          </a:p>
        </p:txBody>
      </p:sp>
    </p:spTree>
    <p:extLst>
      <p:ext uri="{BB962C8B-B14F-4D97-AF65-F5344CB8AC3E}">
        <p14:creationId xmlns:p14="http://schemas.microsoft.com/office/powerpoint/2010/main" val="1487585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2040450-20B4-451B-BD7E-A42ABF74CCB7}" type="slidenum">
              <a:rPr lang="it-IT" smtClean="0"/>
              <a:t>59</a:t>
            </a:fld>
            <a:endParaRPr lang="it-IT" dirty="0"/>
          </a:p>
        </p:txBody>
      </p:sp>
    </p:spTree>
    <p:extLst>
      <p:ext uri="{BB962C8B-B14F-4D97-AF65-F5344CB8AC3E}">
        <p14:creationId xmlns:p14="http://schemas.microsoft.com/office/powerpoint/2010/main" val="31604256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2040450-20B4-451B-BD7E-A42ABF74CCB7}" type="slidenum">
              <a:rPr lang="it-IT" smtClean="0"/>
              <a:t>60</a:t>
            </a:fld>
            <a:endParaRPr lang="it-IT" dirty="0"/>
          </a:p>
        </p:txBody>
      </p:sp>
    </p:spTree>
    <p:extLst>
      <p:ext uri="{BB962C8B-B14F-4D97-AF65-F5344CB8AC3E}">
        <p14:creationId xmlns:p14="http://schemas.microsoft.com/office/powerpoint/2010/main" val="17971708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2040450-20B4-451B-BD7E-A42ABF74CCB7}" type="slidenum">
              <a:rPr lang="it-IT" smtClean="0"/>
              <a:t>61</a:t>
            </a:fld>
            <a:endParaRPr lang="it-IT" dirty="0"/>
          </a:p>
        </p:txBody>
      </p:sp>
    </p:spTree>
    <p:extLst>
      <p:ext uri="{BB962C8B-B14F-4D97-AF65-F5344CB8AC3E}">
        <p14:creationId xmlns:p14="http://schemas.microsoft.com/office/powerpoint/2010/main" val="41983287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2040450-20B4-451B-BD7E-A42ABF74CCB7}" type="slidenum">
              <a:rPr lang="it-IT" smtClean="0"/>
              <a:t>62</a:t>
            </a:fld>
            <a:endParaRPr lang="it-IT" dirty="0"/>
          </a:p>
        </p:txBody>
      </p:sp>
    </p:spTree>
    <p:extLst>
      <p:ext uri="{BB962C8B-B14F-4D97-AF65-F5344CB8AC3E}">
        <p14:creationId xmlns:p14="http://schemas.microsoft.com/office/powerpoint/2010/main" val="40320291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2040450-20B4-451B-BD7E-A42ABF74CCB7}" type="slidenum">
              <a:rPr lang="it-IT" smtClean="0"/>
              <a:t>63</a:t>
            </a:fld>
            <a:endParaRPr lang="it-IT" dirty="0"/>
          </a:p>
        </p:txBody>
      </p:sp>
    </p:spTree>
    <p:extLst>
      <p:ext uri="{BB962C8B-B14F-4D97-AF65-F5344CB8AC3E}">
        <p14:creationId xmlns:p14="http://schemas.microsoft.com/office/powerpoint/2010/main" val="24988024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2040450-20B4-451B-BD7E-A42ABF74CCB7}" type="slidenum">
              <a:rPr lang="it-IT" smtClean="0"/>
              <a:t>64</a:t>
            </a:fld>
            <a:endParaRPr lang="it-IT" dirty="0"/>
          </a:p>
        </p:txBody>
      </p:sp>
    </p:spTree>
    <p:extLst>
      <p:ext uri="{BB962C8B-B14F-4D97-AF65-F5344CB8AC3E}">
        <p14:creationId xmlns:p14="http://schemas.microsoft.com/office/powerpoint/2010/main" val="6708002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2040450-20B4-451B-BD7E-A42ABF74CCB7}" type="slidenum">
              <a:rPr lang="it-IT" smtClean="0"/>
              <a:t>65</a:t>
            </a:fld>
            <a:endParaRPr lang="it-IT" dirty="0"/>
          </a:p>
        </p:txBody>
      </p:sp>
    </p:spTree>
    <p:extLst>
      <p:ext uri="{BB962C8B-B14F-4D97-AF65-F5344CB8AC3E}">
        <p14:creationId xmlns:p14="http://schemas.microsoft.com/office/powerpoint/2010/main" val="31268224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2040450-20B4-451B-BD7E-A42ABF74CCB7}" type="slidenum">
              <a:rPr lang="it-IT" smtClean="0"/>
              <a:t>66</a:t>
            </a:fld>
            <a:endParaRPr lang="it-IT" dirty="0"/>
          </a:p>
        </p:txBody>
      </p:sp>
    </p:spTree>
    <p:extLst>
      <p:ext uri="{BB962C8B-B14F-4D97-AF65-F5344CB8AC3E}">
        <p14:creationId xmlns:p14="http://schemas.microsoft.com/office/powerpoint/2010/main" val="934541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2040450-20B4-451B-BD7E-A42ABF74CCB7}" type="slidenum">
              <a:rPr lang="it-IT" smtClean="0"/>
              <a:t>8</a:t>
            </a:fld>
            <a:endParaRPr lang="it-IT" dirty="0"/>
          </a:p>
        </p:txBody>
      </p:sp>
    </p:spTree>
    <p:extLst>
      <p:ext uri="{BB962C8B-B14F-4D97-AF65-F5344CB8AC3E}">
        <p14:creationId xmlns:p14="http://schemas.microsoft.com/office/powerpoint/2010/main" val="1494772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2040450-20B4-451B-BD7E-A42ABF74CCB7}" type="slidenum">
              <a:rPr lang="it-IT" smtClean="0"/>
              <a:t>9</a:t>
            </a:fld>
            <a:endParaRPr lang="it-IT" dirty="0"/>
          </a:p>
        </p:txBody>
      </p:sp>
    </p:spTree>
    <p:extLst>
      <p:ext uri="{BB962C8B-B14F-4D97-AF65-F5344CB8AC3E}">
        <p14:creationId xmlns:p14="http://schemas.microsoft.com/office/powerpoint/2010/main" val="1782676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2040450-20B4-451B-BD7E-A42ABF74CCB7}" type="slidenum">
              <a:rPr lang="it-IT" smtClean="0"/>
              <a:t>10</a:t>
            </a:fld>
            <a:endParaRPr lang="it-IT" dirty="0"/>
          </a:p>
        </p:txBody>
      </p:sp>
    </p:spTree>
    <p:extLst>
      <p:ext uri="{BB962C8B-B14F-4D97-AF65-F5344CB8AC3E}">
        <p14:creationId xmlns:p14="http://schemas.microsoft.com/office/powerpoint/2010/main" val="1233095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2040450-20B4-451B-BD7E-A42ABF74CCB7}" type="slidenum">
              <a:rPr lang="it-IT" smtClean="0"/>
              <a:t>11</a:t>
            </a:fld>
            <a:endParaRPr lang="it-IT" dirty="0"/>
          </a:p>
        </p:txBody>
      </p:sp>
    </p:spTree>
    <p:extLst>
      <p:ext uri="{BB962C8B-B14F-4D97-AF65-F5344CB8AC3E}">
        <p14:creationId xmlns:p14="http://schemas.microsoft.com/office/powerpoint/2010/main" val="1620196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5C080D5-7A22-7A50-D87B-6803F8202593}"/>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CDE96CD5-D2A6-23F5-D7C3-D8FF0249C8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659FBE2B-31B0-D363-A176-77F010A154D9}"/>
              </a:ext>
            </a:extLst>
          </p:cNvPr>
          <p:cNvSpPr>
            <a:spLocks noGrp="1"/>
          </p:cNvSpPr>
          <p:nvPr>
            <p:ph type="dt" sz="half" idx="10"/>
          </p:nvPr>
        </p:nvSpPr>
        <p:spPr/>
        <p:txBody>
          <a:bodyPr/>
          <a:lstStyle/>
          <a:p>
            <a:fld id="{54BE561F-CFD1-4468-BD5C-CEA3CB60D758}" type="datetimeFigureOut">
              <a:rPr lang="it-IT" smtClean="0"/>
              <a:t>23/04/2026</a:t>
            </a:fld>
            <a:endParaRPr lang="it-IT" dirty="0"/>
          </a:p>
        </p:txBody>
      </p:sp>
      <p:sp>
        <p:nvSpPr>
          <p:cNvPr id="5" name="Segnaposto piè di pagina 4">
            <a:extLst>
              <a:ext uri="{FF2B5EF4-FFF2-40B4-BE49-F238E27FC236}">
                <a16:creationId xmlns:a16="http://schemas.microsoft.com/office/drawing/2014/main" id="{8A656420-E125-0C0F-5679-4EDE2F67D7D2}"/>
              </a:ext>
            </a:extLst>
          </p:cNvPr>
          <p:cNvSpPr>
            <a:spLocks noGrp="1"/>
          </p:cNvSpPr>
          <p:nvPr>
            <p:ph type="ftr" sz="quarter" idx="11"/>
          </p:nvPr>
        </p:nvSpPr>
        <p:spPr/>
        <p:txBody>
          <a:bodyPr/>
          <a:lstStyle/>
          <a:p>
            <a:endParaRPr lang="it-IT" dirty="0"/>
          </a:p>
        </p:txBody>
      </p:sp>
      <p:sp>
        <p:nvSpPr>
          <p:cNvPr id="6" name="Segnaposto numero diapositiva 5">
            <a:extLst>
              <a:ext uri="{FF2B5EF4-FFF2-40B4-BE49-F238E27FC236}">
                <a16:creationId xmlns:a16="http://schemas.microsoft.com/office/drawing/2014/main" id="{38543C15-AED8-38E2-6467-93E0632CCB71}"/>
              </a:ext>
            </a:extLst>
          </p:cNvPr>
          <p:cNvSpPr>
            <a:spLocks noGrp="1"/>
          </p:cNvSpPr>
          <p:nvPr>
            <p:ph type="sldNum" sz="quarter" idx="12"/>
          </p:nvPr>
        </p:nvSpPr>
        <p:spPr/>
        <p:txBody>
          <a:bodyPr/>
          <a:lstStyle/>
          <a:p>
            <a:fld id="{43CCAE17-B392-481D-87CA-89BEE3F1B107}" type="slidenum">
              <a:rPr lang="it-IT" smtClean="0"/>
              <a:t>‹N›</a:t>
            </a:fld>
            <a:endParaRPr lang="it-IT" dirty="0"/>
          </a:p>
        </p:txBody>
      </p:sp>
    </p:spTree>
    <p:extLst>
      <p:ext uri="{BB962C8B-B14F-4D97-AF65-F5344CB8AC3E}">
        <p14:creationId xmlns:p14="http://schemas.microsoft.com/office/powerpoint/2010/main" val="2764348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2ED19-9D4C-9118-5526-79D5016B0445}"/>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DA5B80EE-2EF8-9219-8590-B6B18486FB71}"/>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6C3BE2E-2CCC-53BA-D982-8E9DC22F59E5}"/>
              </a:ext>
            </a:extLst>
          </p:cNvPr>
          <p:cNvSpPr>
            <a:spLocks noGrp="1"/>
          </p:cNvSpPr>
          <p:nvPr>
            <p:ph type="dt" sz="half" idx="10"/>
          </p:nvPr>
        </p:nvSpPr>
        <p:spPr/>
        <p:txBody>
          <a:bodyPr/>
          <a:lstStyle/>
          <a:p>
            <a:fld id="{54BE561F-CFD1-4468-BD5C-CEA3CB60D758}" type="datetimeFigureOut">
              <a:rPr lang="it-IT" smtClean="0"/>
              <a:t>23/04/2026</a:t>
            </a:fld>
            <a:endParaRPr lang="it-IT" dirty="0"/>
          </a:p>
        </p:txBody>
      </p:sp>
      <p:sp>
        <p:nvSpPr>
          <p:cNvPr id="5" name="Segnaposto piè di pagina 4">
            <a:extLst>
              <a:ext uri="{FF2B5EF4-FFF2-40B4-BE49-F238E27FC236}">
                <a16:creationId xmlns:a16="http://schemas.microsoft.com/office/drawing/2014/main" id="{69220F07-3BFA-99AB-E96E-8361FD335D7B}"/>
              </a:ext>
            </a:extLst>
          </p:cNvPr>
          <p:cNvSpPr>
            <a:spLocks noGrp="1"/>
          </p:cNvSpPr>
          <p:nvPr>
            <p:ph type="ftr" sz="quarter" idx="11"/>
          </p:nvPr>
        </p:nvSpPr>
        <p:spPr/>
        <p:txBody>
          <a:bodyPr/>
          <a:lstStyle/>
          <a:p>
            <a:endParaRPr lang="it-IT" dirty="0"/>
          </a:p>
        </p:txBody>
      </p:sp>
      <p:sp>
        <p:nvSpPr>
          <p:cNvPr id="6" name="Segnaposto numero diapositiva 5">
            <a:extLst>
              <a:ext uri="{FF2B5EF4-FFF2-40B4-BE49-F238E27FC236}">
                <a16:creationId xmlns:a16="http://schemas.microsoft.com/office/drawing/2014/main" id="{CE32CD96-E463-D7DD-9338-E06E5B118617}"/>
              </a:ext>
            </a:extLst>
          </p:cNvPr>
          <p:cNvSpPr>
            <a:spLocks noGrp="1"/>
          </p:cNvSpPr>
          <p:nvPr>
            <p:ph type="sldNum" sz="quarter" idx="12"/>
          </p:nvPr>
        </p:nvSpPr>
        <p:spPr/>
        <p:txBody>
          <a:bodyPr/>
          <a:lstStyle/>
          <a:p>
            <a:fld id="{43CCAE17-B392-481D-87CA-89BEE3F1B107}" type="slidenum">
              <a:rPr lang="it-IT" smtClean="0"/>
              <a:t>‹N›</a:t>
            </a:fld>
            <a:endParaRPr lang="it-IT" dirty="0"/>
          </a:p>
        </p:txBody>
      </p:sp>
    </p:spTree>
    <p:extLst>
      <p:ext uri="{BB962C8B-B14F-4D97-AF65-F5344CB8AC3E}">
        <p14:creationId xmlns:p14="http://schemas.microsoft.com/office/powerpoint/2010/main" val="3750211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D8937175-4ACB-6E9A-278B-1BFC6D389382}"/>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2B3FBD32-6162-872A-E4CA-49899205C14A}"/>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66D0B0E-BA7D-6F87-BC0F-3763040D8B21}"/>
              </a:ext>
            </a:extLst>
          </p:cNvPr>
          <p:cNvSpPr>
            <a:spLocks noGrp="1"/>
          </p:cNvSpPr>
          <p:nvPr>
            <p:ph type="dt" sz="half" idx="10"/>
          </p:nvPr>
        </p:nvSpPr>
        <p:spPr/>
        <p:txBody>
          <a:bodyPr/>
          <a:lstStyle/>
          <a:p>
            <a:fld id="{54BE561F-CFD1-4468-BD5C-CEA3CB60D758}" type="datetimeFigureOut">
              <a:rPr lang="it-IT" smtClean="0"/>
              <a:t>23/04/2026</a:t>
            </a:fld>
            <a:endParaRPr lang="it-IT" dirty="0"/>
          </a:p>
        </p:txBody>
      </p:sp>
      <p:sp>
        <p:nvSpPr>
          <p:cNvPr id="5" name="Segnaposto piè di pagina 4">
            <a:extLst>
              <a:ext uri="{FF2B5EF4-FFF2-40B4-BE49-F238E27FC236}">
                <a16:creationId xmlns:a16="http://schemas.microsoft.com/office/drawing/2014/main" id="{3AA76F98-2C69-11EF-0617-D80014435B81}"/>
              </a:ext>
            </a:extLst>
          </p:cNvPr>
          <p:cNvSpPr>
            <a:spLocks noGrp="1"/>
          </p:cNvSpPr>
          <p:nvPr>
            <p:ph type="ftr" sz="quarter" idx="11"/>
          </p:nvPr>
        </p:nvSpPr>
        <p:spPr/>
        <p:txBody>
          <a:bodyPr/>
          <a:lstStyle/>
          <a:p>
            <a:endParaRPr lang="it-IT" dirty="0"/>
          </a:p>
        </p:txBody>
      </p:sp>
      <p:sp>
        <p:nvSpPr>
          <p:cNvPr id="6" name="Segnaposto numero diapositiva 5">
            <a:extLst>
              <a:ext uri="{FF2B5EF4-FFF2-40B4-BE49-F238E27FC236}">
                <a16:creationId xmlns:a16="http://schemas.microsoft.com/office/drawing/2014/main" id="{96ED2725-1539-891C-ADE0-261FE961272E}"/>
              </a:ext>
            </a:extLst>
          </p:cNvPr>
          <p:cNvSpPr>
            <a:spLocks noGrp="1"/>
          </p:cNvSpPr>
          <p:nvPr>
            <p:ph type="sldNum" sz="quarter" idx="12"/>
          </p:nvPr>
        </p:nvSpPr>
        <p:spPr/>
        <p:txBody>
          <a:bodyPr/>
          <a:lstStyle/>
          <a:p>
            <a:fld id="{43CCAE17-B392-481D-87CA-89BEE3F1B107}" type="slidenum">
              <a:rPr lang="it-IT" smtClean="0"/>
              <a:t>‹N›</a:t>
            </a:fld>
            <a:endParaRPr lang="it-IT" dirty="0"/>
          </a:p>
        </p:txBody>
      </p:sp>
    </p:spTree>
    <p:extLst>
      <p:ext uri="{BB962C8B-B14F-4D97-AF65-F5344CB8AC3E}">
        <p14:creationId xmlns:p14="http://schemas.microsoft.com/office/powerpoint/2010/main" val="23740378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4/23/2026</a:t>
            </a:fld>
            <a:endParaRPr lang="en-US" dirty="0"/>
          </a:p>
        </p:txBody>
      </p:sp>
      <p:sp>
        <p:nvSpPr>
          <p:cNvPr id="4" name="Holder 4"/>
          <p:cNvSpPr>
            <a:spLocks noGrp="1"/>
          </p:cNvSpPr>
          <p:nvPr>
            <p:ph type="sldNum" sz="quarter" idx="7"/>
          </p:nvPr>
        </p:nvSpPr>
        <p:spPr/>
        <p:txBody>
          <a:bodyPr lIns="0" tIns="0" rIns="0" bIns="0"/>
          <a:lstStyle>
            <a:lvl1pPr>
              <a:defRPr sz="1067" b="0" i="0">
                <a:solidFill>
                  <a:srgbClr val="878787"/>
                </a:solidFill>
                <a:latin typeface="Verdana"/>
                <a:cs typeface="Verdana"/>
              </a:defRPr>
            </a:lvl1pPr>
          </a:lstStyle>
          <a:p>
            <a:pPr marL="50799">
              <a:spcBef>
                <a:spcPts val="100"/>
              </a:spcBef>
            </a:pPr>
            <a:fld id="{81D60167-4931-47E6-BA6A-407CBD079E47}" type="slidenum">
              <a:rPr lang="it-IT" spc="-133" smtClean="0"/>
              <a:pPr marL="50799">
                <a:spcBef>
                  <a:spcPts val="100"/>
                </a:spcBef>
              </a:pPr>
              <a:t>‹N›</a:t>
            </a:fld>
            <a:endParaRPr lang="it-IT" spc="-133" dirty="0"/>
          </a:p>
        </p:txBody>
      </p:sp>
    </p:spTree>
    <p:extLst>
      <p:ext uri="{BB962C8B-B14F-4D97-AF65-F5344CB8AC3E}">
        <p14:creationId xmlns:p14="http://schemas.microsoft.com/office/powerpoint/2010/main" val="2474888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75F2712-DEB2-48EF-4172-1A50B695F966}"/>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49959AF-7887-699E-F3DA-841A7BB0FD3D}"/>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AB5DA6C-2D5D-0E8E-BADB-2F6AD2972A7A}"/>
              </a:ext>
            </a:extLst>
          </p:cNvPr>
          <p:cNvSpPr>
            <a:spLocks noGrp="1"/>
          </p:cNvSpPr>
          <p:nvPr>
            <p:ph type="dt" sz="half" idx="10"/>
          </p:nvPr>
        </p:nvSpPr>
        <p:spPr/>
        <p:txBody>
          <a:bodyPr/>
          <a:lstStyle/>
          <a:p>
            <a:fld id="{54BE561F-CFD1-4468-BD5C-CEA3CB60D758}" type="datetimeFigureOut">
              <a:rPr lang="it-IT" smtClean="0"/>
              <a:t>23/04/2026</a:t>
            </a:fld>
            <a:endParaRPr lang="it-IT" dirty="0"/>
          </a:p>
        </p:txBody>
      </p:sp>
      <p:sp>
        <p:nvSpPr>
          <p:cNvPr id="5" name="Segnaposto piè di pagina 4">
            <a:extLst>
              <a:ext uri="{FF2B5EF4-FFF2-40B4-BE49-F238E27FC236}">
                <a16:creationId xmlns:a16="http://schemas.microsoft.com/office/drawing/2014/main" id="{0E8BEC05-608F-11DB-C1DB-8332EDF552E9}"/>
              </a:ext>
            </a:extLst>
          </p:cNvPr>
          <p:cNvSpPr>
            <a:spLocks noGrp="1"/>
          </p:cNvSpPr>
          <p:nvPr>
            <p:ph type="ftr" sz="quarter" idx="11"/>
          </p:nvPr>
        </p:nvSpPr>
        <p:spPr/>
        <p:txBody>
          <a:bodyPr/>
          <a:lstStyle/>
          <a:p>
            <a:endParaRPr lang="it-IT" dirty="0"/>
          </a:p>
        </p:txBody>
      </p:sp>
      <p:sp>
        <p:nvSpPr>
          <p:cNvPr id="6" name="Segnaposto numero diapositiva 5">
            <a:extLst>
              <a:ext uri="{FF2B5EF4-FFF2-40B4-BE49-F238E27FC236}">
                <a16:creationId xmlns:a16="http://schemas.microsoft.com/office/drawing/2014/main" id="{509992F7-E838-DCA8-F739-E85F6B530F52}"/>
              </a:ext>
            </a:extLst>
          </p:cNvPr>
          <p:cNvSpPr>
            <a:spLocks noGrp="1"/>
          </p:cNvSpPr>
          <p:nvPr>
            <p:ph type="sldNum" sz="quarter" idx="12"/>
          </p:nvPr>
        </p:nvSpPr>
        <p:spPr/>
        <p:txBody>
          <a:bodyPr/>
          <a:lstStyle/>
          <a:p>
            <a:fld id="{43CCAE17-B392-481D-87CA-89BEE3F1B107}" type="slidenum">
              <a:rPr lang="it-IT" smtClean="0"/>
              <a:t>‹N›</a:t>
            </a:fld>
            <a:endParaRPr lang="it-IT" dirty="0"/>
          </a:p>
        </p:txBody>
      </p:sp>
    </p:spTree>
    <p:extLst>
      <p:ext uri="{BB962C8B-B14F-4D97-AF65-F5344CB8AC3E}">
        <p14:creationId xmlns:p14="http://schemas.microsoft.com/office/powerpoint/2010/main" val="293380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DDB684-B52C-98D8-76E3-11F0292C7A5D}"/>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48E9BF9B-B21D-31DD-F2D0-736187BCF44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6F5B5E35-20ED-A669-0D1F-6199EF64F4AE}"/>
              </a:ext>
            </a:extLst>
          </p:cNvPr>
          <p:cNvSpPr>
            <a:spLocks noGrp="1"/>
          </p:cNvSpPr>
          <p:nvPr>
            <p:ph type="dt" sz="half" idx="10"/>
          </p:nvPr>
        </p:nvSpPr>
        <p:spPr/>
        <p:txBody>
          <a:bodyPr/>
          <a:lstStyle/>
          <a:p>
            <a:fld id="{54BE561F-CFD1-4468-BD5C-CEA3CB60D758}" type="datetimeFigureOut">
              <a:rPr lang="it-IT" smtClean="0"/>
              <a:t>23/04/2026</a:t>
            </a:fld>
            <a:endParaRPr lang="it-IT" dirty="0"/>
          </a:p>
        </p:txBody>
      </p:sp>
      <p:sp>
        <p:nvSpPr>
          <p:cNvPr id="5" name="Segnaposto piè di pagina 4">
            <a:extLst>
              <a:ext uri="{FF2B5EF4-FFF2-40B4-BE49-F238E27FC236}">
                <a16:creationId xmlns:a16="http://schemas.microsoft.com/office/drawing/2014/main" id="{7EE6B1B2-562D-14ED-1997-26F0A5B9DB56}"/>
              </a:ext>
            </a:extLst>
          </p:cNvPr>
          <p:cNvSpPr>
            <a:spLocks noGrp="1"/>
          </p:cNvSpPr>
          <p:nvPr>
            <p:ph type="ftr" sz="quarter" idx="11"/>
          </p:nvPr>
        </p:nvSpPr>
        <p:spPr/>
        <p:txBody>
          <a:bodyPr/>
          <a:lstStyle/>
          <a:p>
            <a:endParaRPr lang="it-IT" dirty="0"/>
          </a:p>
        </p:txBody>
      </p:sp>
      <p:sp>
        <p:nvSpPr>
          <p:cNvPr id="6" name="Segnaposto numero diapositiva 5">
            <a:extLst>
              <a:ext uri="{FF2B5EF4-FFF2-40B4-BE49-F238E27FC236}">
                <a16:creationId xmlns:a16="http://schemas.microsoft.com/office/drawing/2014/main" id="{A5B51A5A-5316-0AE5-8CBB-C16B5DCB73A6}"/>
              </a:ext>
            </a:extLst>
          </p:cNvPr>
          <p:cNvSpPr>
            <a:spLocks noGrp="1"/>
          </p:cNvSpPr>
          <p:nvPr>
            <p:ph type="sldNum" sz="quarter" idx="12"/>
          </p:nvPr>
        </p:nvSpPr>
        <p:spPr/>
        <p:txBody>
          <a:bodyPr/>
          <a:lstStyle/>
          <a:p>
            <a:fld id="{43CCAE17-B392-481D-87CA-89BEE3F1B107}" type="slidenum">
              <a:rPr lang="it-IT" smtClean="0"/>
              <a:t>‹N›</a:t>
            </a:fld>
            <a:endParaRPr lang="it-IT" dirty="0"/>
          </a:p>
        </p:txBody>
      </p:sp>
    </p:spTree>
    <p:extLst>
      <p:ext uri="{BB962C8B-B14F-4D97-AF65-F5344CB8AC3E}">
        <p14:creationId xmlns:p14="http://schemas.microsoft.com/office/powerpoint/2010/main" val="2789113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6AA962-2867-D40E-9372-FD2C31679A5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183725C-E578-8B3C-4A71-9274B2D0EE9C}"/>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EEF24805-88E0-CF9F-065B-5C3C35357EB5}"/>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FB42A55A-6554-3688-26C6-2F4A1E114C7D}"/>
              </a:ext>
            </a:extLst>
          </p:cNvPr>
          <p:cNvSpPr>
            <a:spLocks noGrp="1"/>
          </p:cNvSpPr>
          <p:nvPr>
            <p:ph type="dt" sz="half" idx="10"/>
          </p:nvPr>
        </p:nvSpPr>
        <p:spPr/>
        <p:txBody>
          <a:bodyPr/>
          <a:lstStyle/>
          <a:p>
            <a:fld id="{54BE561F-CFD1-4468-BD5C-CEA3CB60D758}" type="datetimeFigureOut">
              <a:rPr lang="it-IT" smtClean="0"/>
              <a:t>23/04/2026</a:t>
            </a:fld>
            <a:endParaRPr lang="it-IT" dirty="0"/>
          </a:p>
        </p:txBody>
      </p:sp>
      <p:sp>
        <p:nvSpPr>
          <p:cNvPr id="6" name="Segnaposto piè di pagina 5">
            <a:extLst>
              <a:ext uri="{FF2B5EF4-FFF2-40B4-BE49-F238E27FC236}">
                <a16:creationId xmlns:a16="http://schemas.microsoft.com/office/drawing/2014/main" id="{F95C24E1-F597-419E-72E1-A6CA67972C34}"/>
              </a:ext>
            </a:extLst>
          </p:cNvPr>
          <p:cNvSpPr>
            <a:spLocks noGrp="1"/>
          </p:cNvSpPr>
          <p:nvPr>
            <p:ph type="ftr" sz="quarter" idx="11"/>
          </p:nvPr>
        </p:nvSpPr>
        <p:spPr/>
        <p:txBody>
          <a:bodyPr/>
          <a:lstStyle/>
          <a:p>
            <a:endParaRPr lang="it-IT" dirty="0"/>
          </a:p>
        </p:txBody>
      </p:sp>
      <p:sp>
        <p:nvSpPr>
          <p:cNvPr id="7" name="Segnaposto numero diapositiva 6">
            <a:extLst>
              <a:ext uri="{FF2B5EF4-FFF2-40B4-BE49-F238E27FC236}">
                <a16:creationId xmlns:a16="http://schemas.microsoft.com/office/drawing/2014/main" id="{8B954210-DD96-B7BF-EDBE-FF7D4BAA9CBB}"/>
              </a:ext>
            </a:extLst>
          </p:cNvPr>
          <p:cNvSpPr>
            <a:spLocks noGrp="1"/>
          </p:cNvSpPr>
          <p:nvPr>
            <p:ph type="sldNum" sz="quarter" idx="12"/>
          </p:nvPr>
        </p:nvSpPr>
        <p:spPr/>
        <p:txBody>
          <a:bodyPr/>
          <a:lstStyle/>
          <a:p>
            <a:fld id="{43CCAE17-B392-481D-87CA-89BEE3F1B107}" type="slidenum">
              <a:rPr lang="it-IT" smtClean="0"/>
              <a:t>‹N›</a:t>
            </a:fld>
            <a:endParaRPr lang="it-IT" dirty="0"/>
          </a:p>
        </p:txBody>
      </p:sp>
    </p:spTree>
    <p:extLst>
      <p:ext uri="{BB962C8B-B14F-4D97-AF65-F5344CB8AC3E}">
        <p14:creationId xmlns:p14="http://schemas.microsoft.com/office/powerpoint/2010/main" val="2734706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6B7E43-7BBF-972B-75A9-4DA1862F48DF}"/>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9A216F21-37F4-47DF-6401-041EF23111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11FA1F91-BE05-53B2-ABCD-D26579C8F1AE}"/>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3E25B0FC-0AA8-D77C-6187-FB3CDED83A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F119D7E5-19F3-FD42-2239-163D29169DC6}"/>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B672C4AE-BC4D-2EA4-41FB-4F9263B361AB}"/>
              </a:ext>
            </a:extLst>
          </p:cNvPr>
          <p:cNvSpPr>
            <a:spLocks noGrp="1"/>
          </p:cNvSpPr>
          <p:nvPr>
            <p:ph type="dt" sz="half" idx="10"/>
          </p:nvPr>
        </p:nvSpPr>
        <p:spPr/>
        <p:txBody>
          <a:bodyPr/>
          <a:lstStyle/>
          <a:p>
            <a:fld id="{54BE561F-CFD1-4468-BD5C-CEA3CB60D758}" type="datetimeFigureOut">
              <a:rPr lang="it-IT" smtClean="0"/>
              <a:t>23/04/2026</a:t>
            </a:fld>
            <a:endParaRPr lang="it-IT" dirty="0"/>
          </a:p>
        </p:txBody>
      </p:sp>
      <p:sp>
        <p:nvSpPr>
          <p:cNvPr id="8" name="Segnaposto piè di pagina 7">
            <a:extLst>
              <a:ext uri="{FF2B5EF4-FFF2-40B4-BE49-F238E27FC236}">
                <a16:creationId xmlns:a16="http://schemas.microsoft.com/office/drawing/2014/main" id="{D40E1896-4CEB-F3A5-962B-85907E2AC37B}"/>
              </a:ext>
            </a:extLst>
          </p:cNvPr>
          <p:cNvSpPr>
            <a:spLocks noGrp="1"/>
          </p:cNvSpPr>
          <p:nvPr>
            <p:ph type="ftr" sz="quarter" idx="11"/>
          </p:nvPr>
        </p:nvSpPr>
        <p:spPr/>
        <p:txBody>
          <a:bodyPr/>
          <a:lstStyle/>
          <a:p>
            <a:endParaRPr lang="it-IT" dirty="0"/>
          </a:p>
        </p:txBody>
      </p:sp>
      <p:sp>
        <p:nvSpPr>
          <p:cNvPr id="9" name="Segnaposto numero diapositiva 8">
            <a:extLst>
              <a:ext uri="{FF2B5EF4-FFF2-40B4-BE49-F238E27FC236}">
                <a16:creationId xmlns:a16="http://schemas.microsoft.com/office/drawing/2014/main" id="{5653CB0E-23F5-8572-1493-ABB442719242}"/>
              </a:ext>
            </a:extLst>
          </p:cNvPr>
          <p:cNvSpPr>
            <a:spLocks noGrp="1"/>
          </p:cNvSpPr>
          <p:nvPr>
            <p:ph type="sldNum" sz="quarter" idx="12"/>
          </p:nvPr>
        </p:nvSpPr>
        <p:spPr/>
        <p:txBody>
          <a:bodyPr/>
          <a:lstStyle/>
          <a:p>
            <a:fld id="{43CCAE17-B392-481D-87CA-89BEE3F1B107}" type="slidenum">
              <a:rPr lang="it-IT" smtClean="0"/>
              <a:t>‹N›</a:t>
            </a:fld>
            <a:endParaRPr lang="it-IT" dirty="0"/>
          </a:p>
        </p:txBody>
      </p:sp>
    </p:spTree>
    <p:extLst>
      <p:ext uri="{BB962C8B-B14F-4D97-AF65-F5344CB8AC3E}">
        <p14:creationId xmlns:p14="http://schemas.microsoft.com/office/powerpoint/2010/main" val="828548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0F84E2-6EB8-2628-36D7-3F79732304ED}"/>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F220A511-A979-31CE-E549-8ED920C62579}"/>
              </a:ext>
            </a:extLst>
          </p:cNvPr>
          <p:cNvSpPr>
            <a:spLocks noGrp="1"/>
          </p:cNvSpPr>
          <p:nvPr>
            <p:ph type="dt" sz="half" idx="10"/>
          </p:nvPr>
        </p:nvSpPr>
        <p:spPr/>
        <p:txBody>
          <a:bodyPr/>
          <a:lstStyle/>
          <a:p>
            <a:fld id="{54BE561F-CFD1-4468-BD5C-CEA3CB60D758}" type="datetimeFigureOut">
              <a:rPr lang="it-IT" smtClean="0"/>
              <a:t>23/04/2026</a:t>
            </a:fld>
            <a:endParaRPr lang="it-IT" dirty="0"/>
          </a:p>
        </p:txBody>
      </p:sp>
      <p:sp>
        <p:nvSpPr>
          <p:cNvPr id="4" name="Segnaposto piè di pagina 3">
            <a:extLst>
              <a:ext uri="{FF2B5EF4-FFF2-40B4-BE49-F238E27FC236}">
                <a16:creationId xmlns:a16="http://schemas.microsoft.com/office/drawing/2014/main" id="{1205E994-B622-2E85-8C8B-0140BD15D28C}"/>
              </a:ext>
            </a:extLst>
          </p:cNvPr>
          <p:cNvSpPr>
            <a:spLocks noGrp="1"/>
          </p:cNvSpPr>
          <p:nvPr>
            <p:ph type="ftr" sz="quarter" idx="11"/>
          </p:nvPr>
        </p:nvSpPr>
        <p:spPr/>
        <p:txBody>
          <a:bodyPr/>
          <a:lstStyle/>
          <a:p>
            <a:endParaRPr lang="it-IT" dirty="0"/>
          </a:p>
        </p:txBody>
      </p:sp>
      <p:sp>
        <p:nvSpPr>
          <p:cNvPr id="5" name="Segnaposto numero diapositiva 4">
            <a:extLst>
              <a:ext uri="{FF2B5EF4-FFF2-40B4-BE49-F238E27FC236}">
                <a16:creationId xmlns:a16="http://schemas.microsoft.com/office/drawing/2014/main" id="{3E740372-C8A5-5116-2C8D-7C02C99766DA}"/>
              </a:ext>
            </a:extLst>
          </p:cNvPr>
          <p:cNvSpPr>
            <a:spLocks noGrp="1"/>
          </p:cNvSpPr>
          <p:nvPr>
            <p:ph type="sldNum" sz="quarter" idx="12"/>
          </p:nvPr>
        </p:nvSpPr>
        <p:spPr/>
        <p:txBody>
          <a:bodyPr/>
          <a:lstStyle/>
          <a:p>
            <a:fld id="{43CCAE17-B392-481D-87CA-89BEE3F1B107}" type="slidenum">
              <a:rPr lang="it-IT" smtClean="0"/>
              <a:t>‹N›</a:t>
            </a:fld>
            <a:endParaRPr lang="it-IT" dirty="0"/>
          </a:p>
        </p:txBody>
      </p:sp>
    </p:spTree>
    <p:extLst>
      <p:ext uri="{BB962C8B-B14F-4D97-AF65-F5344CB8AC3E}">
        <p14:creationId xmlns:p14="http://schemas.microsoft.com/office/powerpoint/2010/main" val="3409781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AA7A0C57-17E9-F689-6E74-B498FD1601DD}"/>
              </a:ext>
            </a:extLst>
          </p:cNvPr>
          <p:cNvSpPr>
            <a:spLocks noGrp="1"/>
          </p:cNvSpPr>
          <p:nvPr>
            <p:ph type="dt" sz="half" idx="10"/>
          </p:nvPr>
        </p:nvSpPr>
        <p:spPr/>
        <p:txBody>
          <a:bodyPr/>
          <a:lstStyle/>
          <a:p>
            <a:fld id="{54BE561F-CFD1-4468-BD5C-CEA3CB60D758}" type="datetimeFigureOut">
              <a:rPr lang="it-IT" smtClean="0"/>
              <a:t>23/04/2026</a:t>
            </a:fld>
            <a:endParaRPr lang="it-IT" dirty="0"/>
          </a:p>
        </p:txBody>
      </p:sp>
      <p:sp>
        <p:nvSpPr>
          <p:cNvPr id="3" name="Segnaposto piè di pagina 2">
            <a:extLst>
              <a:ext uri="{FF2B5EF4-FFF2-40B4-BE49-F238E27FC236}">
                <a16:creationId xmlns:a16="http://schemas.microsoft.com/office/drawing/2014/main" id="{B087BCC4-6FE6-738B-43CC-8561CFB750A6}"/>
              </a:ext>
            </a:extLst>
          </p:cNvPr>
          <p:cNvSpPr>
            <a:spLocks noGrp="1"/>
          </p:cNvSpPr>
          <p:nvPr>
            <p:ph type="ftr" sz="quarter" idx="11"/>
          </p:nvPr>
        </p:nvSpPr>
        <p:spPr/>
        <p:txBody>
          <a:bodyPr/>
          <a:lstStyle/>
          <a:p>
            <a:endParaRPr lang="it-IT" dirty="0"/>
          </a:p>
        </p:txBody>
      </p:sp>
      <p:sp>
        <p:nvSpPr>
          <p:cNvPr id="4" name="Segnaposto numero diapositiva 3">
            <a:extLst>
              <a:ext uri="{FF2B5EF4-FFF2-40B4-BE49-F238E27FC236}">
                <a16:creationId xmlns:a16="http://schemas.microsoft.com/office/drawing/2014/main" id="{82AF5A58-2189-8B0D-9208-7327A807FE35}"/>
              </a:ext>
            </a:extLst>
          </p:cNvPr>
          <p:cNvSpPr>
            <a:spLocks noGrp="1"/>
          </p:cNvSpPr>
          <p:nvPr>
            <p:ph type="sldNum" sz="quarter" idx="12"/>
          </p:nvPr>
        </p:nvSpPr>
        <p:spPr/>
        <p:txBody>
          <a:bodyPr/>
          <a:lstStyle/>
          <a:p>
            <a:fld id="{43CCAE17-B392-481D-87CA-89BEE3F1B107}" type="slidenum">
              <a:rPr lang="it-IT" smtClean="0"/>
              <a:t>‹N›</a:t>
            </a:fld>
            <a:endParaRPr lang="it-IT" dirty="0"/>
          </a:p>
        </p:txBody>
      </p:sp>
    </p:spTree>
    <p:extLst>
      <p:ext uri="{BB962C8B-B14F-4D97-AF65-F5344CB8AC3E}">
        <p14:creationId xmlns:p14="http://schemas.microsoft.com/office/powerpoint/2010/main" val="2600307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B6D717-6F5B-5B54-1240-26F993861E8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1DFB608-3388-2828-52AA-3BED1E3686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20B9A524-67BB-941C-7D6F-FFD2545773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A191DA83-79FD-394B-6668-567A5B42CED7}"/>
              </a:ext>
            </a:extLst>
          </p:cNvPr>
          <p:cNvSpPr>
            <a:spLocks noGrp="1"/>
          </p:cNvSpPr>
          <p:nvPr>
            <p:ph type="dt" sz="half" idx="10"/>
          </p:nvPr>
        </p:nvSpPr>
        <p:spPr/>
        <p:txBody>
          <a:bodyPr/>
          <a:lstStyle/>
          <a:p>
            <a:fld id="{54BE561F-CFD1-4468-BD5C-CEA3CB60D758}" type="datetimeFigureOut">
              <a:rPr lang="it-IT" smtClean="0"/>
              <a:t>23/04/2026</a:t>
            </a:fld>
            <a:endParaRPr lang="it-IT" dirty="0"/>
          </a:p>
        </p:txBody>
      </p:sp>
      <p:sp>
        <p:nvSpPr>
          <p:cNvPr id="6" name="Segnaposto piè di pagina 5">
            <a:extLst>
              <a:ext uri="{FF2B5EF4-FFF2-40B4-BE49-F238E27FC236}">
                <a16:creationId xmlns:a16="http://schemas.microsoft.com/office/drawing/2014/main" id="{262DBF6C-E014-5FFE-EB92-99B7854C4B30}"/>
              </a:ext>
            </a:extLst>
          </p:cNvPr>
          <p:cNvSpPr>
            <a:spLocks noGrp="1"/>
          </p:cNvSpPr>
          <p:nvPr>
            <p:ph type="ftr" sz="quarter" idx="11"/>
          </p:nvPr>
        </p:nvSpPr>
        <p:spPr/>
        <p:txBody>
          <a:bodyPr/>
          <a:lstStyle/>
          <a:p>
            <a:endParaRPr lang="it-IT" dirty="0"/>
          </a:p>
        </p:txBody>
      </p:sp>
      <p:sp>
        <p:nvSpPr>
          <p:cNvPr id="7" name="Segnaposto numero diapositiva 6">
            <a:extLst>
              <a:ext uri="{FF2B5EF4-FFF2-40B4-BE49-F238E27FC236}">
                <a16:creationId xmlns:a16="http://schemas.microsoft.com/office/drawing/2014/main" id="{9EBA1668-68BF-8CBC-AF48-BB9FA6A5BB9F}"/>
              </a:ext>
            </a:extLst>
          </p:cNvPr>
          <p:cNvSpPr>
            <a:spLocks noGrp="1"/>
          </p:cNvSpPr>
          <p:nvPr>
            <p:ph type="sldNum" sz="quarter" idx="12"/>
          </p:nvPr>
        </p:nvSpPr>
        <p:spPr/>
        <p:txBody>
          <a:bodyPr/>
          <a:lstStyle/>
          <a:p>
            <a:fld id="{43CCAE17-B392-481D-87CA-89BEE3F1B107}" type="slidenum">
              <a:rPr lang="it-IT" smtClean="0"/>
              <a:t>‹N›</a:t>
            </a:fld>
            <a:endParaRPr lang="it-IT" dirty="0"/>
          </a:p>
        </p:txBody>
      </p:sp>
    </p:spTree>
    <p:extLst>
      <p:ext uri="{BB962C8B-B14F-4D97-AF65-F5344CB8AC3E}">
        <p14:creationId xmlns:p14="http://schemas.microsoft.com/office/powerpoint/2010/main" val="2747891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DFCA29C-37D3-E611-FFF4-49E94848E2DE}"/>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8C3CD26F-CDE3-A1C4-A817-53BEB57FC5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a:extLst>
              <a:ext uri="{FF2B5EF4-FFF2-40B4-BE49-F238E27FC236}">
                <a16:creationId xmlns:a16="http://schemas.microsoft.com/office/drawing/2014/main" id="{04838A5A-120C-9E7E-D5BF-4FA2BA67BF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1DA87E2-5D99-6B63-D99F-0863EB983944}"/>
              </a:ext>
            </a:extLst>
          </p:cNvPr>
          <p:cNvSpPr>
            <a:spLocks noGrp="1"/>
          </p:cNvSpPr>
          <p:nvPr>
            <p:ph type="dt" sz="half" idx="10"/>
          </p:nvPr>
        </p:nvSpPr>
        <p:spPr/>
        <p:txBody>
          <a:bodyPr/>
          <a:lstStyle/>
          <a:p>
            <a:fld id="{54BE561F-CFD1-4468-BD5C-CEA3CB60D758}" type="datetimeFigureOut">
              <a:rPr lang="it-IT" smtClean="0"/>
              <a:t>23/04/2026</a:t>
            </a:fld>
            <a:endParaRPr lang="it-IT" dirty="0"/>
          </a:p>
        </p:txBody>
      </p:sp>
      <p:sp>
        <p:nvSpPr>
          <p:cNvPr id="6" name="Segnaposto piè di pagina 5">
            <a:extLst>
              <a:ext uri="{FF2B5EF4-FFF2-40B4-BE49-F238E27FC236}">
                <a16:creationId xmlns:a16="http://schemas.microsoft.com/office/drawing/2014/main" id="{1F6580A5-1105-DBC4-3DDC-A0418146628C}"/>
              </a:ext>
            </a:extLst>
          </p:cNvPr>
          <p:cNvSpPr>
            <a:spLocks noGrp="1"/>
          </p:cNvSpPr>
          <p:nvPr>
            <p:ph type="ftr" sz="quarter" idx="11"/>
          </p:nvPr>
        </p:nvSpPr>
        <p:spPr/>
        <p:txBody>
          <a:bodyPr/>
          <a:lstStyle/>
          <a:p>
            <a:endParaRPr lang="it-IT" dirty="0"/>
          </a:p>
        </p:txBody>
      </p:sp>
      <p:sp>
        <p:nvSpPr>
          <p:cNvPr id="7" name="Segnaposto numero diapositiva 6">
            <a:extLst>
              <a:ext uri="{FF2B5EF4-FFF2-40B4-BE49-F238E27FC236}">
                <a16:creationId xmlns:a16="http://schemas.microsoft.com/office/drawing/2014/main" id="{B288873A-D403-CC7F-516D-E45CC8351079}"/>
              </a:ext>
            </a:extLst>
          </p:cNvPr>
          <p:cNvSpPr>
            <a:spLocks noGrp="1"/>
          </p:cNvSpPr>
          <p:nvPr>
            <p:ph type="sldNum" sz="quarter" idx="12"/>
          </p:nvPr>
        </p:nvSpPr>
        <p:spPr/>
        <p:txBody>
          <a:bodyPr/>
          <a:lstStyle/>
          <a:p>
            <a:fld id="{43CCAE17-B392-481D-87CA-89BEE3F1B107}" type="slidenum">
              <a:rPr lang="it-IT" smtClean="0"/>
              <a:t>‹N›</a:t>
            </a:fld>
            <a:endParaRPr lang="it-IT" dirty="0"/>
          </a:p>
        </p:txBody>
      </p:sp>
    </p:spTree>
    <p:extLst>
      <p:ext uri="{BB962C8B-B14F-4D97-AF65-F5344CB8AC3E}">
        <p14:creationId xmlns:p14="http://schemas.microsoft.com/office/powerpoint/2010/main" val="3294630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54FF031-CE10-C700-380E-7DF9051B35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0201663-439F-3049-F909-9FCA344FE6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2322D15-26CE-13CB-967A-728C272553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4BE561F-CFD1-4468-BD5C-CEA3CB60D758}" type="datetimeFigureOut">
              <a:rPr lang="it-IT" smtClean="0"/>
              <a:t>23/04/2026</a:t>
            </a:fld>
            <a:endParaRPr lang="it-IT" dirty="0"/>
          </a:p>
        </p:txBody>
      </p:sp>
      <p:sp>
        <p:nvSpPr>
          <p:cNvPr id="5" name="Segnaposto piè di pagina 4">
            <a:extLst>
              <a:ext uri="{FF2B5EF4-FFF2-40B4-BE49-F238E27FC236}">
                <a16:creationId xmlns:a16="http://schemas.microsoft.com/office/drawing/2014/main" id="{62073549-3B16-00E1-4D05-5975B0886C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dirty="0"/>
          </a:p>
        </p:txBody>
      </p:sp>
      <p:sp>
        <p:nvSpPr>
          <p:cNvPr id="6" name="Segnaposto numero diapositiva 5">
            <a:extLst>
              <a:ext uri="{FF2B5EF4-FFF2-40B4-BE49-F238E27FC236}">
                <a16:creationId xmlns:a16="http://schemas.microsoft.com/office/drawing/2014/main" id="{2AA0C3DF-681A-2A8D-6D05-EF79B87F61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3CCAE17-B392-481D-87CA-89BEE3F1B107}" type="slidenum">
              <a:rPr lang="it-IT" smtClean="0"/>
              <a:t>‹N›</a:t>
            </a:fld>
            <a:endParaRPr lang="it-IT" dirty="0"/>
          </a:p>
        </p:txBody>
      </p:sp>
    </p:spTree>
    <p:extLst>
      <p:ext uri="{BB962C8B-B14F-4D97-AF65-F5344CB8AC3E}">
        <p14:creationId xmlns:p14="http://schemas.microsoft.com/office/powerpoint/2010/main" val="449695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emf"/><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19.jp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00.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hyperlink" Target="https://www.geogebra.org/m/fb4pdm2s" TargetMode="External"/><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svg"/></Relationships>
</file>

<file path=ppt/slides/_rels/slide29.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hyperlink" Target="https://www.geogebra.org/m/b872uh8a" TargetMode="External"/><Relationship Id="rId5" Type="http://schemas.openxmlformats.org/officeDocument/2006/relationships/image" Target="../media/image4.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60.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49.png"/><Relationship Id="rId5" Type="http://schemas.openxmlformats.org/officeDocument/2006/relationships/image" Target="../media/image4.png"/><Relationship Id="rId4"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8" Type="http://schemas.openxmlformats.org/officeDocument/2006/relationships/image" Target="../media/image430.png"/><Relationship Id="rId3" Type="http://schemas.openxmlformats.org/officeDocument/2006/relationships/image" Target="../media/image4.png"/><Relationship Id="rId7" Type="http://schemas.openxmlformats.org/officeDocument/2006/relationships/image" Target="../media/image420.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440.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3.png"/><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56.png"/><Relationship Id="rId4" Type="http://schemas.openxmlformats.org/officeDocument/2006/relationships/image" Target="../media/image480.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57.png"/><Relationship Id="rId4" Type="http://schemas.openxmlformats.org/officeDocument/2006/relationships/image" Target="../media/image500.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530.png"/></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63.png"/><Relationship Id="rId5" Type="http://schemas.openxmlformats.org/officeDocument/2006/relationships/image" Target="../media/image60.png"/><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hyperlink" Target="https://www.ams.org/publicoutreach/feature-column/fcarc-circle-limit"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image" Target="../media/image74.png"/></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76.png"/><Relationship Id="rId4" Type="http://schemas.openxmlformats.org/officeDocument/2006/relationships/notesSlide" Target="../notesSlides/notesSlide49.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77.png"/><Relationship Id="rId5" Type="http://schemas.openxmlformats.org/officeDocument/2006/relationships/image" Target="../media/image4.png"/><Relationship Id="rId4" Type="http://schemas.openxmlformats.org/officeDocument/2006/relationships/notesSlide" Target="../notesSlides/notesSlide50.xml"/></Relationships>
</file>

<file path=ppt/slides/_rels/slide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image" Target="../media/image740.png"/><Relationship Id="rId2" Type="http://schemas.openxmlformats.org/officeDocument/2006/relationships/notesSlide" Target="../notesSlides/notesSlide52.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78.png"/><Relationship Id="rId4" Type="http://schemas.openxmlformats.org/officeDocument/2006/relationships/image" Target="../media/image79.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12.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79.jpeg"/></Relationships>
</file>

<file path=ppt/slides/_rels/slide61.xml.rels><?xml version="1.0" encoding="UTF-8" standalone="yes"?>
<Relationships xmlns="http://schemas.openxmlformats.org/package/2006/relationships"><Relationship Id="rId3" Type="http://schemas.openxmlformats.org/officeDocument/2006/relationships/image" Target="../media/image800.png"/><Relationship Id="rId7"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image" Target="../media/image85.png"/><Relationship Id="rId5" Type="http://schemas.openxmlformats.org/officeDocument/2006/relationships/image" Target="../media/image82.png"/><Relationship Id="rId4" Type="http://schemas.openxmlformats.org/officeDocument/2006/relationships/image" Target="../media/image810.png"/></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5.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87.png"/></Relationships>
</file>

<file path=ppt/slides/_rels/slide6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6.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89.png"/></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mmagine che contiene arte, modello, Simmetria, Motivo&#10;&#10;Descrizione generata automaticamente">
            <a:extLst>
              <a:ext uri="{FF2B5EF4-FFF2-40B4-BE49-F238E27FC236}">
                <a16:creationId xmlns:a16="http://schemas.microsoft.com/office/drawing/2014/main" id="{36A43EC4-3278-4732-3C3D-B9101410AA33}"/>
              </a:ext>
            </a:extLst>
          </p:cNvPr>
          <p:cNvPicPr>
            <a:picLocks noChangeAspect="1" noChangeArrowheads="1"/>
          </p:cNvPicPr>
          <p:nvPr/>
        </p:nvPicPr>
        <p:blipFill rotWithShape="1">
          <a:blip r:embed="rId3">
            <a:alphaModFix amt="70000"/>
            <a:extLst>
              <a:ext uri="{28A0092B-C50C-407E-A947-70E740481C1C}">
                <a14:useLocalDpi xmlns:a14="http://schemas.microsoft.com/office/drawing/2010/main" val="0"/>
              </a:ext>
            </a:extLst>
          </a:blip>
          <a:srcRect l="6435" t="6484" r="31772"/>
          <a:stretch/>
        </p:blipFill>
        <p:spPr bwMode="auto">
          <a:xfrm>
            <a:off x="4206804" y="0"/>
            <a:ext cx="7985196" cy="6857990"/>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57CA7C2D-B13E-3B51-9944-849DEFA251A9}"/>
              </a:ext>
            </a:extLst>
          </p:cNvPr>
          <p:cNvSpPr>
            <a:spLocks noGrp="1"/>
          </p:cNvSpPr>
          <p:nvPr>
            <p:ph type="title"/>
          </p:nvPr>
        </p:nvSpPr>
        <p:spPr>
          <a:xfrm>
            <a:off x="477980" y="1122363"/>
            <a:ext cx="6703870" cy="3204134"/>
          </a:xfrm>
        </p:spPr>
        <p:txBody>
          <a:bodyPr vert="horz" lIns="91440" tIns="45720" rIns="91440" bIns="45720" rtlCol="0" anchor="b">
            <a:normAutofit/>
          </a:bodyPr>
          <a:lstStyle/>
          <a:p>
            <a:r>
              <a:rPr lang="en-US" b="1" dirty="0"/>
              <a:t>GEOMETRIA IPERBOLICA </a:t>
            </a:r>
            <a:br>
              <a:rPr lang="en-US" b="1" dirty="0"/>
            </a:br>
            <a:r>
              <a:rPr lang="en-US" b="1" dirty="0"/>
              <a:t>CON GEOGEBRA</a:t>
            </a:r>
          </a:p>
        </p:txBody>
      </p:sp>
      <p:sp>
        <p:nvSpPr>
          <p:cNvPr id="27" name="Rectangle 2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Sottotitolo 2">
            <a:extLst>
              <a:ext uri="{FF2B5EF4-FFF2-40B4-BE49-F238E27FC236}">
                <a16:creationId xmlns:a16="http://schemas.microsoft.com/office/drawing/2014/main" id="{E0285561-ADAA-0FF3-1EB9-CB87703FD1D1}"/>
              </a:ext>
            </a:extLst>
          </p:cNvPr>
          <p:cNvSpPr txBox="1">
            <a:spLocks/>
          </p:cNvSpPr>
          <p:nvPr/>
        </p:nvSpPr>
        <p:spPr>
          <a:xfrm>
            <a:off x="-202287" y="4676872"/>
            <a:ext cx="5275371" cy="11527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it-IT" sz="1800" b="1" dirty="0">
                <a:latin typeface="Arial" panose="020B0604020202020204" pitchFamily="34" charset="0"/>
              </a:rPr>
              <a:t>Enrico Schlesinger e Giulia Barbato</a:t>
            </a:r>
            <a:br>
              <a:rPr lang="it-IT" sz="1800" b="1" dirty="0">
                <a:latin typeface="Arial" panose="020B0604020202020204" pitchFamily="34" charset="0"/>
              </a:rPr>
            </a:br>
            <a:r>
              <a:rPr lang="it-IT" sz="1800" dirty="0">
                <a:latin typeface="Arial" panose="020B0604020202020204" pitchFamily="34" charset="0"/>
              </a:rPr>
              <a:t>22 aprile 2026</a:t>
            </a:r>
            <a:endParaRPr lang="it-IT" sz="1800" dirty="0"/>
          </a:p>
          <a:p>
            <a:pPr algn="ctr"/>
            <a:endParaRPr lang="it-IT" sz="2400" dirty="0"/>
          </a:p>
        </p:txBody>
      </p:sp>
      <p:pic>
        <p:nvPicPr>
          <p:cNvPr id="8" name="Immagine 7" descr="Immagine che contiene Carattere, Elementi grafici, logo, testo&#10;&#10;Descrizione generata automaticamente">
            <a:extLst>
              <a:ext uri="{FF2B5EF4-FFF2-40B4-BE49-F238E27FC236}">
                <a16:creationId xmlns:a16="http://schemas.microsoft.com/office/drawing/2014/main" id="{38C10728-D817-E7D5-30D3-DAC9EDC1C5A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a:off x="477980" y="547046"/>
            <a:ext cx="3980689" cy="732642"/>
          </a:xfrm>
          <a:prstGeom prst="rect">
            <a:avLst/>
          </a:prstGeom>
        </p:spPr>
      </p:pic>
      <p:pic>
        <p:nvPicPr>
          <p:cNvPr id="4" name="Immagine 3" descr="01_Polimi_centrato_COL_positivo.eps">
            <a:extLst>
              <a:ext uri="{FF2B5EF4-FFF2-40B4-BE49-F238E27FC236}">
                <a16:creationId xmlns:a16="http://schemas.microsoft.com/office/drawing/2014/main" id="{389FB8C9-7371-083C-25A8-2205D6780E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38524" y="329831"/>
            <a:ext cx="1469119" cy="1144218"/>
          </a:xfrm>
          <a:prstGeom prst="rect">
            <a:avLst/>
          </a:prstGeom>
        </p:spPr>
      </p:pic>
      <p:sp>
        <p:nvSpPr>
          <p:cNvPr id="29" name="Rectangle 2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asellaDiTesto 13">
            <a:extLst>
              <a:ext uri="{FF2B5EF4-FFF2-40B4-BE49-F238E27FC236}">
                <a16:creationId xmlns:a16="http://schemas.microsoft.com/office/drawing/2014/main" id="{FB2D4053-D31A-501B-DE2F-9B49DF1F16C8}"/>
              </a:ext>
            </a:extLst>
          </p:cNvPr>
          <p:cNvSpPr txBox="1"/>
          <p:nvPr/>
        </p:nvSpPr>
        <p:spPr>
          <a:xfrm>
            <a:off x="3942080" y="4538133"/>
            <a:ext cx="184731" cy="369332"/>
          </a:xfrm>
          <a:prstGeom prst="rect">
            <a:avLst/>
          </a:prstGeom>
          <a:noFill/>
        </p:spPr>
        <p:txBody>
          <a:bodyPr wrap="none" rtlCol="0">
            <a:spAutoFit/>
          </a:bodyPr>
          <a:lstStyle/>
          <a:p>
            <a:endParaRPr lang="it-IT" dirty="0"/>
          </a:p>
        </p:txBody>
      </p:sp>
      <p:sp>
        <p:nvSpPr>
          <p:cNvPr id="15" name="CasellaDiTesto 14">
            <a:extLst>
              <a:ext uri="{FF2B5EF4-FFF2-40B4-BE49-F238E27FC236}">
                <a16:creationId xmlns:a16="http://schemas.microsoft.com/office/drawing/2014/main" id="{B733CA0F-80C1-9F9E-CC9B-B363775D3753}"/>
              </a:ext>
            </a:extLst>
          </p:cNvPr>
          <p:cNvSpPr txBox="1"/>
          <p:nvPr/>
        </p:nvSpPr>
        <p:spPr>
          <a:xfrm>
            <a:off x="3644053" y="4497493"/>
            <a:ext cx="184731" cy="369332"/>
          </a:xfrm>
          <a:prstGeom prst="rect">
            <a:avLst/>
          </a:prstGeom>
          <a:noFill/>
        </p:spPr>
        <p:txBody>
          <a:bodyPr wrap="none" rtlCol="0">
            <a:spAutoFit/>
          </a:bodyPr>
          <a:lstStyle/>
          <a:p>
            <a:endParaRPr lang="it-IT" dirty="0"/>
          </a:p>
        </p:txBody>
      </p:sp>
    </p:spTree>
    <p:extLst>
      <p:ext uri="{BB962C8B-B14F-4D97-AF65-F5344CB8AC3E}">
        <p14:creationId xmlns:p14="http://schemas.microsoft.com/office/powerpoint/2010/main" val="2569167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7">
            <a:extLst>
              <a:ext uri="{FF2B5EF4-FFF2-40B4-BE49-F238E27FC236}">
                <a16:creationId xmlns:a16="http://schemas.microsoft.com/office/drawing/2014/main" id="{7445DBD7-265D-CB04-415C-C4A9FF032FFE}"/>
              </a:ext>
            </a:extLst>
          </p:cNvPr>
          <p:cNvSpPr/>
          <p:nvPr/>
        </p:nvSpPr>
        <p:spPr>
          <a:xfrm>
            <a:off x="12455253" y="0"/>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endParaRPr>
          </a:p>
        </p:txBody>
      </p:sp>
      <p:sp>
        <p:nvSpPr>
          <p:cNvPr id="4" name="object 18">
            <a:extLst>
              <a:ext uri="{FF2B5EF4-FFF2-40B4-BE49-F238E27FC236}">
                <a16:creationId xmlns:a16="http://schemas.microsoft.com/office/drawing/2014/main" id="{0D38663B-228C-9C51-917C-66250AA001D8}"/>
              </a:ext>
            </a:extLst>
          </p:cNvPr>
          <p:cNvSpPr/>
          <p:nvPr/>
        </p:nvSpPr>
        <p:spPr>
          <a:xfrm>
            <a:off x="12455253" y="645425"/>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5" name="object 19">
            <a:extLst>
              <a:ext uri="{FF2B5EF4-FFF2-40B4-BE49-F238E27FC236}">
                <a16:creationId xmlns:a16="http://schemas.microsoft.com/office/drawing/2014/main" id="{0AFD0697-01B6-67FD-0D7E-ABD5A8C347BB}"/>
              </a:ext>
            </a:extLst>
          </p:cNvPr>
          <p:cNvSpPr/>
          <p:nvPr/>
        </p:nvSpPr>
        <p:spPr>
          <a:xfrm>
            <a:off x="12455253" y="129085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9E122C"/>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6" name="object 20">
            <a:extLst>
              <a:ext uri="{FF2B5EF4-FFF2-40B4-BE49-F238E27FC236}">
                <a16:creationId xmlns:a16="http://schemas.microsoft.com/office/drawing/2014/main" id="{A4B0FBA5-2582-B393-19D8-44CB55D0C8FF}"/>
              </a:ext>
            </a:extLst>
          </p:cNvPr>
          <p:cNvSpPr/>
          <p:nvPr/>
        </p:nvSpPr>
        <p:spPr>
          <a:xfrm>
            <a:off x="12455253" y="193627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019E6D"/>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7" name="object 19">
            <a:extLst>
              <a:ext uri="{FF2B5EF4-FFF2-40B4-BE49-F238E27FC236}">
                <a16:creationId xmlns:a16="http://schemas.microsoft.com/office/drawing/2014/main" id="{85115511-5085-E933-51EC-93F5AD091E05}"/>
              </a:ext>
            </a:extLst>
          </p:cNvPr>
          <p:cNvSpPr/>
          <p:nvPr/>
        </p:nvSpPr>
        <p:spPr>
          <a:xfrm>
            <a:off x="12455253" y="258170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8" name="object 20">
            <a:extLst>
              <a:ext uri="{FF2B5EF4-FFF2-40B4-BE49-F238E27FC236}">
                <a16:creationId xmlns:a16="http://schemas.microsoft.com/office/drawing/2014/main" id="{4927425D-AC08-E11E-4BBD-51AF82227C03}"/>
              </a:ext>
            </a:extLst>
          </p:cNvPr>
          <p:cNvSpPr/>
          <p:nvPr/>
        </p:nvSpPr>
        <p:spPr>
          <a:xfrm>
            <a:off x="12455253" y="322712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9" name="object 20">
            <a:extLst>
              <a:ext uri="{FF2B5EF4-FFF2-40B4-BE49-F238E27FC236}">
                <a16:creationId xmlns:a16="http://schemas.microsoft.com/office/drawing/2014/main" id="{0E088CAF-D979-106F-7F13-14503333943F}"/>
              </a:ext>
            </a:extLst>
          </p:cNvPr>
          <p:cNvSpPr/>
          <p:nvPr/>
        </p:nvSpPr>
        <p:spPr>
          <a:xfrm>
            <a:off x="12455253" y="3872549"/>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chemeClr val="accent5">
              <a:lumMod val="75000"/>
            </a:schemeClr>
          </a:solidFill>
          <a:ln>
            <a:noFill/>
          </a:ln>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15" name="object 17">
            <a:extLst>
              <a:ext uri="{FF2B5EF4-FFF2-40B4-BE49-F238E27FC236}">
                <a16:creationId xmlns:a16="http://schemas.microsoft.com/office/drawing/2014/main" id="{D0E27260-866B-90B0-E875-B7D5F7AC5801}"/>
              </a:ext>
            </a:extLst>
          </p:cNvPr>
          <p:cNvSpPr/>
          <p:nvPr/>
        </p:nvSpPr>
        <p:spPr>
          <a:xfrm>
            <a:off x="4092212"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6" name="object 17">
            <a:extLst>
              <a:ext uri="{FF2B5EF4-FFF2-40B4-BE49-F238E27FC236}">
                <a16:creationId xmlns:a16="http://schemas.microsoft.com/office/drawing/2014/main" id="{F216D8F1-8E5B-B04A-A215-E7D089BB95E0}"/>
              </a:ext>
            </a:extLst>
          </p:cNvPr>
          <p:cNvSpPr/>
          <p:nvPr/>
        </p:nvSpPr>
        <p:spPr>
          <a:xfrm>
            <a:off x="5479100"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23" name="object 17">
            <a:extLst>
              <a:ext uri="{FF2B5EF4-FFF2-40B4-BE49-F238E27FC236}">
                <a16:creationId xmlns:a16="http://schemas.microsoft.com/office/drawing/2014/main" id="{2F07D1E7-77AA-D0A9-1949-7485989C4303}"/>
              </a:ext>
            </a:extLst>
          </p:cNvPr>
          <p:cNvSpPr/>
          <p:nvPr/>
        </p:nvSpPr>
        <p:spPr>
          <a:xfrm>
            <a:off x="6865987"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25" name="object 17">
            <a:extLst>
              <a:ext uri="{FF2B5EF4-FFF2-40B4-BE49-F238E27FC236}">
                <a16:creationId xmlns:a16="http://schemas.microsoft.com/office/drawing/2014/main" id="{7CB60F1E-09DD-52DA-B7F7-2E88CC8BC954}"/>
              </a:ext>
            </a:extLst>
          </p:cNvPr>
          <p:cNvSpPr/>
          <p:nvPr/>
        </p:nvSpPr>
        <p:spPr>
          <a:xfrm>
            <a:off x="8252876"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0" name="object 17">
            <a:extLst>
              <a:ext uri="{FF2B5EF4-FFF2-40B4-BE49-F238E27FC236}">
                <a16:creationId xmlns:a16="http://schemas.microsoft.com/office/drawing/2014/main" id="{4A06941C-5E0B-0620-94B6-AA6F37821B83}"/>
              </a:ext>
            </a:extLst>
          </p:cNvPr>
          <p:cNvSpPr/>
          <p:nvPr/>
        </p:nvSpPr>
        <p:spPr>
          <a:xfrm>
            <a:off x="9639765"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pic>
        <p:nvPicPr>
          <p:cNvPr id="3" name="Immagine 2" descr="Immagine che contiene Carattere, testo, logo, simbolo&#10;&#10;Descrizione generata automaticamente">
            <a:extLst>
              <a:ext uri="{FF2B5EF4-FFF2-40B4-BE49-F238E27FC236}">
                <a16:creationId xmlns:a16="http://schemas.microsoft.com/office/drawing/2014/main" id="{AF2980EF-8B15-3D19-AE07-F41968A11B1F}"/>
              </a:ext>
            </a:extLst>
          </p:cNvPr>
          <p:cNvPicPr>
            <a:picLocks noChangeAspect="1"/>
          </p:cNvPicPr>
          <p:nvPr/>
        </p:nvPicPr>
        <p:blipFill rotWithShape="1">
          <a:blip r:embed="rId3">
            <a:extLst>
              <a:ext uri="{28A0092B-C50C-407E-A947-70E740481C1C}">
                <a14:useLocalDpi xmlns:a14="http://schemas.microsoft.com/office/drawing/2010/main" val="0"/>
              </a:ext>
            </a:extLst>
          </a:blip>
          <a:srcRect l="6459" t="9813" r="5897" b="7500"/>
          <a:stretch/>
        </p:blipFill>
        <p:spPr>
          <a:xfrm>
            <a:off x="10197550" y="5981131"/>
            <a:ext cx="1740450" cy="754949"/>
          </a:xfrm>
          <a:prstGeom prst="rect">
            <a:avLst/>
          </a:prstGeom>
        </p:spPr>
      </p:pic>
      <p:sp>
        <p:nvSpPr>
          <p:cNvPr id="22" name="Segnaposto contenuto 2">
            <a:extLst>
              <a:ext uri="{FF2B5EF4-FFF2-40B4-BE49-F238E27FC236}">
                <a16:creationId xmlns:a16="http://schemas.microsoft.com/office/drawing/2014/main" id="{C1302192-5242-F954-1CF6-328F69E1838F}"/>
              </a:ext>
            </a:extLst>
          </p:cNvPr>
          <p:cNvSpPr txBox="1">
            <a:spLocks/>
          </p:cNvSpPr>
          <p:nvPr/>
        </p:nvSpPr>
        <p:spPr>
          <a:xfrm>
            <a:off x="535627" y="1391761"/>
            <a:ext cx="5368578" cy="475779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it-IT" sz="1800" dirty="0"/>
              <a:t>     Ciò che davvero stimolò la predisposizione escheriana per la geometria, fu la scoperta dei mosaici regolari dell'Alhambra di Granada, durante il suo primo viaggio in Spagna, compiuto nell’autunno 1922.  Qui Escher vide per la prima volta le decorazioni in maiolica e in stucco che ne ornano le pareti e ne rimase colpito.</a:t>
            </a:r>
          </a:p>
        </p:txBody>
      </p:sp>
      <p:pic>
        <p:nvPicPr>
          <p:cNvPr id="24" name="Picture 2" descr="Risultati immagini per alhambra">
            <a:extLst>
              <a:ext uri="{FF2B5EF4-FFF2-40B4-BE49-F238E27FC236}">
                <a16:creationId xmlns:a16="http://schemas.microsoft.com/office/drawing/2014/main" id="{2B7F458F-F52F-44FA-7FA3-9DE7E934157E}"/>
              </a:ext>
            </a:extLst>
          </p:cNvPr>
          <p:cNvPicPr>
            <a:picLocks noChangeAspect="1" noChangeArrowheads="1"/>
          </p:cNvPicPr>
          <p:nvPr/>
        </p:nvPicPr>
        <p:blipFill>
          <a:blip r:embed="rId4" cstate="print"/>
          <a:srcRect/>
          <a:stretch>
            <a:fillRect/>
          </a:stretch>
        </p:blipFill>
        <p:spPr bwMode="auto">
          <a:xfrm>
            <a:off x="7698633" y="1137392"/>
            <a:ext cx="3834187" cy="2633267"/>
          </a:xfrm>
          <a:prstGeom prst="rect">
            <a:avLst/>
          </a:prstGeom>
          <a:noFill/>
        </p:spPr>
      </p:pic>
      <p:pic>
        <p:nvPicPr>
          <p:cNvPr id="26" name="Immagine 25" descr="4894654768">
            <a:extLst>
              <a:ext uri="{FF2B5EF4-FFF2-40B4-BE49-F238E27FC236}">
                <a16:creationId xmlns:a16="http://schemas.microsoft.com/office/drawing/2014/main" id="{CCBDBB86-7C72-77E8-92CF-46598582125C}"/>
              </a:ext>
            </a:extLst>
          </p:cNvPr>
          <p:cNvPicPr/>
          <p:nvPr/>
        </p:nvPicPr>
        <p:blipFill>
          <a:blip r:embed="rId5" cstate="print"/>
          <a:srcRect/>
          <a:stretch>
            <a:fillRect/>
          </a:stretch>
        </p:blipFill>
        <p:spPr bwMode="auto">
          <a:xfrm>
            <a:off x="5051744" y="3826607"/>
            <a:ext cx="6481076" cy="2057400"/>
          </a:xfrm>
          <a:prstGeom prst="rect">
            <a:avLst/>
          </a:prstGeom>
          <a:noFill/>
          <a:ln w="9525">
            <a:noFill/>
            <a:miter lim="800000"/>
            <a:headEnd/>
            <a:tailEnd/>
          </a:ln>
        </p:spPr>
      </p:pic>
      <p:sp>
        <p:nvSpPr>
          <p:cNvPr id="27" name="CasellaDiTesto 26">
            <a:extLst>
              <a:ext uri="{FF2B5EF4-FFF2-40B4-BE49-F238E27FC236}">
                <a16:creationId xmlns:a16="http://schemas.microsoft.com/office/drawing/2014/main" id="{D915EA36-7B72-B213-5F9A-B452FFEF4D31}"/>
              </a:ext>
            </a:extLst>
          </p:cNvPr>
          <p:cNvSpPr txBox="1"/>
          <p:nvPr/>
        </p:nvSpPr>
        <p:spPr>
          <a:xfrm>
            <a:off x="5686200" y="5939955"/>
            <a:ext cx="3929526" cy="276999"/>
          </a:xfrm>
          <a:prstGeom prst="rect">
            <a:avLst/>
          </a:prstGeom>
          <a:noFill/>
        </p:spPr>
        <p:txBody>
          <a:bodyPr wrap="square" rtlCol="0">
            <a:spAutoFit/>
          </a:bodyPr>
          <a:lstStyle/>
          <a:p>
            <a:r>
              <a:rPr lang="it-IT" sz="1200" b="1" dirty="0">
                <a:cs typeface="Arial" panose="020B0604020202020204" pitchFamily="34" charset="0"/>
              </a:rPr>
              <a:t>Figura 3: </a:t>
            </a:r>
            <a:r>
              <a:rPr lang="it-IT" sz="1200" dirty="0">
                <a:cs typeface="Arial" panose="020B0604020202020204" pitchFamily="34" charset="0"/>
              </a:rPr>
              <a:t>Mosaici regolari dell’Alhambra di Granada.</a:t>
            </a:r>
            <a:r>
              <a:rPr lang="it-IT" sz="1200" kern="100" baseline="30000" dirty="0">
                <a:solidFill>
                  <a:srgbClr val="000000"/>
                </a:solidFill>
                <a:effectLst/>
                <a:ea typeface="Calibri" panose="020F0502020204030204" pitchFamily="34" charset="0"/>
                <a:cs typeface="Times New Roman" panose="02020603050405020304" pitchFamily="18" charset="0"/>
              </a:rPr>
              <a:t> [2]</a:t>
            </a:r>
            <a:endParaRPr lang="it-IT" sz="1200" b="1" dirty="0">
              <a:cs typeface="Arial" panose="020B0604020202020204" pitchFamily="34" charset="0"/>
            </a:endParaRPr>
          </a:p>
        </p:txBody>
      </p:sp>
      <p:sp>
        <p:nvSpPr>
          <p:cNvPr id="28" name="Subtitle 3">
            <a:extLst>
              <a:ext uri="{FF2B5EF4-FFF2-40B4-BE49-F238E27FC236}">
                <a16:creationId xmlns:a16="http://schemas.microsoft.com/office/drawing/2014/main" id="{EB69292E-F782-DD45-D446-93BE992764B7}"/>
              </a:ext>
            </a:extLst>
          </p:cNvPr>
          <p:cNvSpPr txBox="1">
            <a:spLocks/>
          </p:cNvSpPr>
          <p:nvPr/>
        </p:nvSpPr>
        <p:spPr bwMode="gray">
          <a:xfrm>
            <a:off x="361950" y="461594"/>
            <a:ext cx="10306050" cy="752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marL="0" marR="0" lvl="0" indent="0" algn="l"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r>
              <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rPr>
              <a:t>LA PRIMA ISPIRAZIONE DI ESCHER : VISITA ALL’ALHAMBRA</a:t>
            </a:r>
          </a:p>
        </p:txBody>
      </p:sp>
      <p:cxnSp>
        <p:nvCxnSpPr>
          <p:cNvPr id="11" name="Connettore diritto 35">
            <a:extLst>
              <a:ext uri="{FF2B5EF4-FFF2-40B4-BE49-F238E27FC236}">
                <a16:creationId xmlns:a16="http://schemas.microsoft.com/office/drawing/2014/main" id="{1963ABA8-F59A-45DC-AD44-B203007496D2}"/>
              </a:ext>
            </a:extLst>
          </p:cNvPr>
          <p:cNvCxnSpPr>
            <a:cxnSpLocks/>
          </p:cNvCxnSpPr>
          <p:nvPr/>
        </p:nvCxnSpPr>
        <p:spPr>
          <a:xfrm>
            <a:off x="345833" y="962017"/>
            <a:ext cx="11412955" cy="0"/>
          </a:xfrm>
          <a:prstGeom prst="line">
            <a:avLst/>
          </a:prstGeom>
          <a:ln w="53975">
            <a:solidFill>
              <a:srgbClr val="FB6B50"/>
            </a:solidFill>
          </a:ln>
        </p:spPr>
        <p:style>
          <a:lnRef idx="2">
            <a:schemeClr val="accent1"/>
          </a:lnRef>
          <a:fillRef idx="0">
            <a:schemeClr val="accent1"/>
          </a:fillRef>
          <a:effectRef idx="1">
            <a:schemeClr val="accent1"/>
          </a:effectRef>
          <a:fontRef idx="minor">
            <a:schemeClr val="tx1"/>
          </a:fontRef>
        </p:style>
      </p:cxnSp>
      <p:sp>
        <p:nvSpPr>
          <p:cNvPr id="13" name="object 17">
            <a:extLst>
              <a:ext uri="{FF2B5EF4-FFF2-40B4-BE49-F238E27FC236}">
                <a16:creationId xmlns:a16="http://schemas.microsoft.com/office/drawing/2014/main" id="{AE235719-F229-FC3A-7931-04ED3620A04E}"/>
              </a:ext>
            </a:extLst>
          </p:cNvPr>
          <p:cNvSpPr/>
          <p:nvPr/>
        </p:nvSpPr>
        <p:spPr>
          <a:xfrm>
            <a:off x="2717198" y="-4478"/>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effectLst>
            <a:outerShdw blurRad="50800" dist="38100" dir="2700000" algn="tl" rotWithShape="0">
              <a:prstClr val="black">
                <a:alpha val="40000"/>
              </a:prstClr>
            </a:outerShdw>
          </a:effectLst>
        </p:spPr>
        <p:txBody>
          <a:bodyPr wrap="square" lIns="0" tIns="0" rIns="0" bIns="0" rtlCol="0"/>
          <a:lstStyle/>
          <a:p>
            <a:endParaRPr sz="2400" dirty="0">
              <a:solidFill>
                <a:srgbClr val="FB6B50"/>
              </a:solidFill>
            </a:endParaRPr>
          </a:p>
        </p:txBody>
      </p:sp>
      <p:sp>
        <p:nvSpPr>
          <p:cNvPr id="17" name="object 17">
            <a:extLst>
              <a:ext uri="{FF2B5EF4-FFF2-40B4-BE49-F238E27FC236}">
                <a16:creationId xmlns:a16="http://schemas.microsoft.com/office/drawing/2014/main" id="{0C69E65C-5B1F-CE74-F691-173B6EC2B7F4}"/>
              </a:ext>
            </a:extLst>
          </p:cNvPr>
          <p:cNvSpPr/>
          <p:nvPr/>
        </p:nvSpPr>
        <p:spPr>
          <a:xfrm>
            <a:off x="1330309"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endParaRPr>
          </a:p>
        </p:txBody>
      </p:sp>
    </p:spTree>
    <p:extLst>
      <p:ext uri="{BB962C8B-B14F-4D97-AF65-F5344CB8AC3E}">
        <p14:creationId xmlns:p14="http://schemas.microsoft.com/office/powerpoint/2010/main" val="3091118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7">
            <a:extLst>
              <a:ext uri="{FF2B5EF4-FFF2-40B4-BE49-F238E27FC236}">
                <a16:creationId xmlns:a16="http://schemas.microsoft.com/office/drawing/2014/main" id="{7445DBD7-265D-CB04-415C-C4A9FF032FFE}"/>
              </a:ext>
            </a:extLst>
          </p:cNvPr>
          <p:cNvSpPr/>
          <p:nvPr/>
        </p:nvSpPr>
        <p:spPr>
          <a:xfrm>
            <a:off x="12455253" y="0"/>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endParaRPr>
          </a:p>
        </p:txBody>
      </p:sp>
      <p:sp>
        <p:nvSpPr>
          <p:cNvPr id="4" name="object 18">
            <a:extLst>
              <a:ext uri="{FF2B5EF4-FFF2-40B4-BE49-F238E27FC236}">
                <a16:creationId xmlns:a16="http://schemas.microsoft.com/office/drawing/2014/main" id="{0D38663B-228C-9C51-917C-66250AA001D8}"/>
              </a:ext>
            </a:extLst>
          </p:cNvPr>
          <p:cNvSpPr/>
          <p:nvPr/>
        </p:nvSpPr>
        <p:spPr>
          <a:xfrm>
            <a:off x="12455253" y="645425"/>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5" name="object 19">
            <a:extLst>
              <a:ext uri="{FF2B5EF4-FFF2-40B4-BE49-F238E27FC236}">
                <a16:creationId xmlns:a16="http://schemas.microsoft.com/office/drawing/2014/main" id="{0AFD0697-01B6-67FD-0D7E-ABD5A8C347BB}"/>
              </a:ext>
            </a:extLst>
          </p:cNvPr>
          <p:cNvSpPr/>
          <p:nvPr/>
        </p:nvSpPr>
        <p:spPr>
          <a:xfrm>
            <a:off x="12455253" y="129085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9E122C"/>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6" name="object 20">
            <a:extLst>
              <a:ext uri="{FF2B5EF4-FFF2-40B4-BE49-F238E27FC236}">
                <a16:creationId xmlns:a16="http://schemas.microsoft.com/office/drawing/2014/main" id="{A4B0FBA5-2582-B393-19D8-44CB55D0C8FF}"/>
              </a:ext>
            </a:extLst>
          </p:cNvPr>
          <p:cNvSpPr/>
          <p:nvPr/>
        </p:nvSpPr>
        <p:spPr>
          <a:xfrm>
            <a:off x="12455253" y="193627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019E6D"/>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7" name="object 19">
            <a:extLst>
              <a:ext uri="{FF2B5EF4-FFF2-40B4-BE49-F238E27FC236}">
                <a16:creationId xmlns:a16="http://schemas.microsoft.com/office/drawing/2014/main" id="{85115511-5085-E933-51EC-93F5AD091E05}"/>
              </a:ext>
            </a:extLst>
          </p:cNvPr>
          <p:cNvSpPr/>
          <p:nvPr/>
        </p:nvSpPr>
        <p:spPr>
          <a:xfrm>
            <a:off x="12455253" y="258170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8" name="object 20">
            <a:extLst>
              <a:ext uri="{FF2B5EF4-FFF2-40B4-BE49-F238E27FC236}">
                <a16:creationId xmlns:a16="http://schemas.microsoft.com/office/drawing/2014/main" id="{4927425D-AC08-E11E-4BBD-51AF82227C03}"/>
              </a:ext>
            </a:extLst>
          </p:cNvPr>
          <p:cNvSpPr/>
          <p:nvPr/>
        </p:nvSpPr>
        <p:spPr>
          <a:xfrm>
            <a:off x="12455253" y="322712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9" name="object 20">
            <a:extLst>
              <a:ext uri="{FF2B5EF4-FFF2-40B4-BE49-F238E27FC236}">
                <a16:creationId xmlns:a16="http://schemas.microsoft.com/office/drawing/2014/main" id="{0E088CAF-D979-106F-7F13-14503333943F}"/>
              </a:ext>
            </a:extLst>
          </p:cNvPr>
          <p:cNvSpPr/>
          <p:nvPr/>
        </p:nvSpPr>
        <p:spPr>
          <a:xfrm>
            <a:off x="12455253" y="3872549"/>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chemeClr val="accent5">
              <a:lumMod val="75000"/>
            </a:schemeClr>
          </a:solidFill>
          <a:ln>
            <a:noFill/>
          </a:ln>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15" name="object 17">
            <a:extLst>
              <a:ext uri="{FF2B5EF4-FFF2-40B4-BE49-F238E27FC236}">
                <a16:creationId xmlns:a16="http://schemas.microsoft.com/office/drawing/2014/main" id="{D0E27260-866B-90B0-E875-B7D5F7AC5801}"/>
              </a:ext>
            </a:extLst>
          </p:cNvPr>
          <p:cNvSpPr/>
          <p:nvPr/>
        </p:nvSpPr>
        <p:spPr>
          <a:xfrm>
            <a:off x="4092212"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6" name="object 17">
            <a:extLst>
              <a:ext uri="{FF2B5EF4-FFF2-40B4-BE49-F238E27FC236}">
                <a16:creationId xmlns:a16="http://schemas.microsoft.com/office/drawing/2014/main" id="{F216D8F1-8E5B-B04A-A215-E7D089BB95E0}"/>
              </a:ext>
            </a:extLst>
          </p:cNvPr>
          <p:cNvSpPr/>
          <p:nvPr/>
        </p:nvSpPr>
        <p:spPr>
          <a:xfrm>
            <a:off x="5479100"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23" name="object 17">
            <a:extLst>
              <a:ext uri="{FF2B5EF4-FFF2-40B4-BE49-F238E27FC236}">
                <a16:creationId xmlns:a16="http://schemas.microsoft.com/office/drawing/2014/main" id="{2F07D1E7-77AA-D0A9-1949-7485989C4303}"/>
              </a:ext>
            </a:extLst>
          </p:cNvPr>
          <p:cNvSpPr/>
          <p:nvPr/>
        </p:nvSpPr>
        <p:spPr>
          <a:xfrm>
            <a:off x="6865987"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25" name="object 17">
            <a:extLst>
              <a:ext uri="{FF2B5EF4-FFF2-40B4-BE49-F238E27FC236}">
                <a16:creationId xmlns:a16="http://schemas.microsoft.com/office/drawing/2014/main" id="{7CB60F1E-09DD-52DA-B7F7-2E88CC8BC954}"/>
              </a:ext>
            </a:extLst>
          </p:cNvPr>
          <p:cNvSpPr/>
          <p:nvPr/>
        </p:nvSpPr>
        <p:spPr>
          <a:xfrm>
            <a:off x="8252876"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0" name="object 17">
            <a:extLst>
              <a:ext uri="{FF2B5EF4-FFF2-40B4-BE49-F238E27FC236}">
                <a16:creationId xmlns:a16="http://schemas.microsoft.com/office/drawing/2014/main" id="{4A06941C-5E0B-0620-94B6-AA6F37821B83}"/>
              </a:ext>
            </a:extLst>
          </p:cNvPr>
          <p:cNvSpPr/>
          <p:nvPr/>
        </p:nvSpPr>
        <p:spPr>
          <a:xfrm>
            <a:off x="9639765"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pic>
        <p:nvPicPr>
          <p:cNvPr id="3" name="Immagine 2" descr="Immagine che contiene Carattere, testo, logo, simbolo&#10;&#10;Descrizione generata automaticamente">
            <a:extLst>
              <a:ext uri="{FF2B5EF4-FFF2-40B4-BE49-F238E27FC236}">
                <a16:creationId xmlns:a16="http://schemas.microsoft.com/office/drawing/2014/main" id="{AF2980EF-8B15-3D19-AE07-F41968A11B1F}"/>
              </a:ext>
            </a:extLst>
          </p:cNvPr>
          <p:cNvPicPr>
            <a:picLocks noChangeAspect="1"/>
          </p:cNvPicPr>
          <p:nvPr/>
        </p:nvPicPr>
        <p:blipFill rotWithShape="1">
          <a:blip r:embed="rId3">
            <a:extLst>
              <a:ext uri="{28A0092B-C50C-407E-A947-70E740481C1C}">
                <a14:useLocalDpi xmlns:a14="http://schemas.microsoft.com/office/drawing/2010/main" val="0"/>
              </a:ext>
            </a:extLst>
          </a:blip>
          <a:srcRect l="6459" t="9813" r="5897" b="7500"/>
          <a:stretch/>
        </p:blipFill>
        <p:spPr>
          <a:xfrm>
            <a:off x="10197550" y="5981131"/>
            <a:ext cx="1740450" cy="754949"/>
          </a:xfrm>
          <a:prstGeom prst="rect">
            <a:avLst/>
          </a:prstGeom>
        </p:spPr>
      </p:pic>
      <p:sp>
        <p:nvSpPr>
          <p:cNvPr id="11" name="Segnaposto contenuto 9">
            <a:extLst>
              <a:ext uri="{FF2B5EF4-FFF2-40B4-BE49-F238E27FC236}">
                <a16:creationId xmlns:a16="http://schemas.microsoft.com/office/drawing/2014/main" id="{90D3CAA9-24F1-D77D-4F84-45BA912F81C0}"/>
              </a:ext>
            </a:extLst>
          </p:cNvPr>
          <p:cNvSpPr txBox="1">
            <a:spLocks/>
          </p:cNvSpPr>
          <p:nvPr/>
        </p:nvSpPr>
        <p:spPr>
          <a:xfrm>
            <a:off x="2057615" y="1290850"/>
            <a:ext cx="8064896" cy="12241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it-IT" sz="2000" i="1" dirty="0"/>
              <a:t>“La divisione regolare del piano è diventata un’autentica “mania”, a cui sono ormai assuefatto, e da cui talvolta mi è difficile allontanarmi”</a:t>
            </a:r>
          </a:p>
          <a:p>
            <a:pPr>
              <a:buFont typeface="Arial" panose="020B0604020202020204" pitchFamily="34" charset="0"/>
              <a:buNone/>
            </a:pPr>
            <a:endParaRPr lang="it-IT" sz="800" dirty="0"/>
          </a:p>
        </p:txBody>
      </p:sp>
      <p:pic>
        <p:nvPicPr>
          <p:cNvPr id="13" name="Immagine 12" descr="http://4.bp.blogspot.com/-bjGGch0ZNX8/UjWr-UBktiI/AAAAAAAAAh4/7ex9WqGuMGc/s1600/2+piastelle+casa+via+pomezia+roma.jpg">
            <a:extLst>
              <a:ext uri="{FF2B5EF4-FFF2-40B4-BE49-F238E27FC236}">
                <a16:creationId xmlns:a16="http://schemas.microsoft.com/office/drawing/2014/main" id="{453A0A83-2E40-421B-AD50-5BF9A3C1D728}"/>
              </a:ext>
            </a:extLst>
          </p:cNvPr>
          <p:cNvPicPr/>
          <p:nvPr/>
        </p:nvPicPr>
        <p:blipFill>
          <a:blip r:embed="rId4" cstate="print"/>
          <a:srcRect/>
          <a:stretch>
            <a:fillRect/>
          </a:stretch>
        </p:blipFill>
        <p:spPr bwMode="auto">
          <a:xfrm>
            <a:off x="2552236" y="2097681"/>
            <a:ext cx="6774397" cy="4334655"/>
          </a:xfrm>
          <a:prstGeom prst="rect">
            <a:avLst/>
          </a:prstGeom>
          <a:noFill/>
          <a:ln w="9525">
            <a:noFill/>
            <a:miter lim="800000"/>
            <a:headEnd/>
            <a:tailEnd/>
          </a:ln>
        </p:spPr>
      </p:pic>
      <p:sp>
        <p:nvSpPr>
          <p:cNvPr id="17" name="Subtitle 3">
            <a:extLst>
              <a:ext uri="{FF2B5EF4-FFF2-40B4-BE49-F238E27FC236}">
                <a16:creationId xmlns:a16="http://schemas.microsoft.com/office/drawing/2014/main" id="{AC45AE27-EF62-A9E0-4664-62C8B46DF933}"/>
              </a:ext>
            </a:extLst>
          </p:cNvPr>
          <p:cNvSpPr txBox="1">
            <a:spLocks/>
          </p:cNvSpPr>
          <p:nvPr/>
        </p:nvSpPr>
        <p:spPr bwMode="gray">
          <a:xfrm>
            <a:off x="361950" y="443665"/>
            <a:ext cx="10306050" cy="752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marL="0" marR="0" lvl="0" indent="0" algn="l"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r>
              <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rPr>
              <a:t>LA DIVISIONE REGOLARE DEL PIANO</a:t>
            </a:r>
          </a:p>
        </p:txBody>
      </p:sp>
      <p:sp>
        <p:nvSpPr>
          <p:cNvPr id="18" name="CasellaDiTesto 17">
            <a:extLst>
              <a:ext uri="{FF2B5EF4-FFF2-40B4-BE49-F238E27FC236}">
                <a16:creationId xmlns:a16="http://schemas.microsoft.com/office/drawing/2014/main" id="{8F08FDCE-BCDF-34D1-41A4-54918F426BAC}"/>
              </a:ext>
            </a:extLst>
          </p:cNvPr>
          <p:cNvSpPr txBox="1"/>
          <p:nvPr/>
        </p:nvSpPr>
        <p:spPr>
          <a:xfrm>
            <a:off x="482465" y="5295818"/>
            <a:ext cx="1740450" cy="1015663"/>
          </a:xfrm>
          <a:prstGeom prst="rect">
            <a:avLst/>
          </a:prstGeom>
          <a:noFill/>
        </p:spPr>
        <p:txBody>
          <a:bodyPr wrap="square" rtlCol="0">
            <a:spAutoFit/>
          </a:bodyPr>
          <a:lstStyle/>
          <a:p>
            <a:r>
              <a:rPr lang="it-IT" sz="1200" b="1" dirty="0">
                <a:cs typeface="Arial" panose="020B0604020202020204" pitchFamily="34" charset="0"/>
              </a:rPr>
              <a:t>Figura 4: </a:t>
            </a:r>
            <a:r>
              <a:rPr lang="it-IT" sz="1200" dirty="0">
                <a:cs typeface="Arial" panose="020B0604020202020204" pitchFamily="34" charset="0"/>
              </a:rPr>
              <a:t>Disegno per pavimenti o pareti da eseguire con piastrelle quadrate in maiolica, (1926). </a:t>
            </a:r>
            <a:r>
              <a:rPr lang="it-IT" sz="1200" kern="100" baseline="30000" dirty="0">
                <a:solidFill>
                  <a:srgbClr val="000000"/>
                </a:solidFill>
                <a:effectLst/>
                <a:ea typeface="Calibri" panose="020F0502020204030204" pitchFamily="34" charset="0"/>
                <a:cs typeface="Times New Roman" panose="02020603050405020304" pitchFamily="18" charset="0"/>
              </a:rPr>
              <a:t>[2]</a:t>
            </a:r>
            <a:endParaRPr lang="it-IT" sz="1200" b="1" dirty="0">
              <a:cs typeface="Arial" panose="020B0604020202020204" pitchFamily="34" charset="0"/>
            </a:endParaRPr>
          </a:p>
        </p:txBody>
      </p:sp>
      <p:cxnSp>
        <p:nvCxnSpPr>
          <p:cNvPr id="19" name="Connettore diritto 35">
            <a:extLst>
              <a:ext uri="{FF2B5EF4-FFF2-40B4-BE49-F238E27FC236}">
                <a16:creationId xmlns:a16="http://schemas.microsoft.com/office/drawing/2014/main" id="{C7F71F30-BF8A-52D1-2A4E-D951A51F0031}"/>
              </a:ext>
            </a:extLst>
          </p:cNvPr>
          <p:cNvCxnSpPr>
            <a:cxnSpLocks/>
          </p:cNvCxnSpPr>
          <p:nvPr/>
        </p:nvCxnSpPr>
        <p:spPr>
          <a:xfrm>
            <a:off x="345833" y="962017"/>
            <a:ext cx="11412955" cy="0"/>
          </a:xfrm>
          <a:prstGeom prst="line">
            <a:avLst/>
          </a:prstGeom>
          <a:ln w="53975">
            <a:solidFill>
              <a:srgbClr val="FB6B50"/>
            </a:solidFill>
          </a:ln>
        </p:spPr>
        <p:style>
          <a:lnRef idx="2">
            <a:schemeClr val="accent1"/>
          </a:lnRef>
          <a:fillRef idx="0">
            <a:schemeClr val="accent1"/>
          </a:fillRef>
          <a:effectRef idx="1">
            <a:schemeClr val="accent1"/>
          </a:effectRef>
          <a:fontRef idx="minor">
            <a:schemeClr val="tx1"/>
          </a:fontRef>
        </p:style>
      </p:cxnSp>
      <p:sp>
        <p:nvSpPr>
          <p:cNvPr id="20" name="object 17">
            <a:extLst>
              <a:ext uri="{FF2B5EF4-FFF2-40B4-BE49-F238E27FC236}">
                <a16:creationId xmlns:a16="http://schemas.microsoft.com/office/drawing/2014/main" id="{29601DE6-1DF0-D3BC-4D12-EFE555245C9D}"/>
              </a:ext>
            </a:extLst>
          </p:cNvPr>
          <p:cNvSpPr/>
          <p:nvPr/>
        </p:nvSpPr>
        <p:spPr>
          <a:xfrm>
            <a:off x="2717198" y="-4478"/>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effectLst>
            <a:outerShdw blurRad="50800" dist="38100" dir="2700000" algn="tl" rotWithShape="0">
              <a:prstClr val="black">
                <a:alpha val="40000"/>
              </a:prstClr>
            </a:outerShdw>
          </a:effectLst>
        </p:spPr>
        <p:txBody>
          <a:bodyPr wrap="square" lIns="0" tIns="0" rIns="0" bIns="0" rtlCol="0"/>
          <a:lstStyle/>
          <a:p>
            <a:endParaRPr sz="2400" dirty="0">
              <a:solidFill>
                <a:srgbClr val="FB6B50"/>
              </a:solidFill>
            </a:endParaRPr>
          </a:p>
        </p:txBody>
      </p:sp>
      <p:sp>
        <p:nvSpPr>
          <p:cNvPr id="21" name="object 17">
            <a:extLst>
              <a:ext uri="{FF2B5EF4-FFF2-40B4-BE49-F238E27FC236}">
                <a16:creationId xmlns:a16="http://schemas.microsoft.com/office/drawing/2014/main" id="{D58F5216-BB5E-6128-8F1B-D65AC7A6814F}"/>
              </a:ext>
            </a:extLst>
          </p:cNvPr>
          <p:cNvSpPr/>
          <p:nvPr/>
        </p:nvSpPr>
        <p:spPr>
          <a:xfrm>
            <a:off x="1330309"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endParaRPr>
          </a:p>
        </p:txBody>
      </p:sp>
    </p:spTree>
    <p:extLst>
      <p:ext uri="{BB962C8B-B14F-4D97-AF65-F5344CB8AC3E}">
        <p14:creationId xmlns:p14="http://schemas.microsoft.com/office/powerpoint/2010/main" val="1099989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7">
            <a:extLst>
              <a:ext uri="{FF2B5EF4-FFF2-40B4-BE49-F238E27FC236}">
                <a16:creationId xmlns:a16="http://schemas.microsoft.com/office/drawing/2014/main" id="{7445DBD7-265D-CB04-415C-C4A9FF032FFE}"/>
              </a:ext>
            </a:extLst>
          </p:cNvPr>
          <p:cNvSpPr/>
          <p:nvPr/>
        </p:nvSpPr>
        <p:spPr>
          <a:xfrm>
            <a:off x="12455253" y="0"/>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endParaRPr>
          </a:p>
        </p:txBody>
      </p:sp>
      <p:sp>
        <p:nvSpPr>
          <p:cNvPr id="4" name="object 18">
            <a:extLst>
              <a:ext uri="{FF2B5EF4-FFF2-40B4-BE49-F238E27FC236}">
                <a16:creationId xmlns:a16="http://schemas.microsoft.com/office/drawing/2014/main" id="{0D38663B-228C-9C51-917C-66250AA001D8}"/>
              </a:ext>
            </a:extLst>
          </p:cNvPr>
          <p:cNvSpPr/>
          <p:nvPr/>
        </p:nvSpPr>
        <p:spPr>
          <a:xfrm>
            <a:off x="12455253" y="645425"/>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5" name="object 19">
            <a:extLst>
              <a:ext uri="{FF2B5EF4-FFF2-40B4-BE49-F238E27FC236}">
                <a16:creationId xmlns:a16="http://schemas.microsoft.com/office/drawing/2014/main" id="{0AFD0697-01B6-67FD-0D7E-ABD5A8C347BB}"/>
              </a:ext>
            </a:extLst>
          </p:cNvPr>
          <p:cNvSpPr/>
          <p:nvPr/>
        </p:nvSpPr>
        <p:spPr>
          <a:xfrm>
            <a:off x="12455253" y="129085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9E122C"/>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6" name="object 20">
            <a:extLst>
              <a:ext uri="{FF2B5EF4-FFF2-40B4-BE49-F238E27FC236}">
                <a16:creationId xmlns:a16="http://schemas.microsoft.com/office/drawing/2014/main" id="{A4B0FBA5-2582-B393-19D8-44CB55D0C8FF}"/>
              </a:ext>
            </a:extLst>
          </p:cNvPr>
          <p:cNvSpPr/>
          <p:nvPr/>
        </p:nvSpPr>
        <p:spPr>
          <a:xfrm>
            <a:off x="12455253" y="193627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019E6D"/>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7" name="object 19">
            <a:extLst>
              <a:ext uri="{FF2B5EF4-FFF2-40B4-BE49-F238E27FC236}">
                <a16:creationId xmlns:a16="http://schemas.microsoft.com/office/drawing/2014/main" id="{85115511-5085-E933-51EC-93F5AD091E05}"/>
              </a:ext>
            </a:extLst>
          </p:cNvPr>
          <p:cNvSpPr/>
          <p:nvPr/>
        </p:nvSpPr>
        <p:spPr>
          <a:xfrm>
            <a:off x="12455253" y="258170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8" name="object 20">
            <a:extLst>
              <a:ext uri="{FF2B5EF4-FFF2-40B4-BE49-F238E27FC236}">
                <a16:creationId xmlns:a16="http://schemas.microsoft.com/office/drawing/2014/main" id="{4927425D-AC08-E11E-4BBD-51AF82227C03}"/>
              </a:ext>
            </a:extLst>
          </p:cNvPr>
          <p:cNvSpPr/>
          <p:nvPr/>
        </p:nvSpPr>
        <p:spPr>
          <a:xfrm>
            <a:off x="12455253" y="322712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9" name="object 20">
            <a:extLst>
              <a:ext uri="{FF2B5EF4-FFF2-40B4-BE49-F238E27FC236}">
                <a16:creationId xmlns:a16="http://schemas.microsoft.com/office/drawing/2014/main" id="{0E088CAF-D979-106F-7F13-14503333943F}"/>
              </a:ext>
            </a:extLst>
          </p:cNvPr>
          <p:cNvSpPr/>
          <p:nvPr/>
        </p:nvSpPr>
        <p:spPr>
          <a:xfrm>
            <a:off x="12455253" y="3872549"/>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chemeClr val="accent5">
              <a:lumMod val="75000"/>
            </a:schemeClr>
          </a:solidFill>
          <a:ln>
            <a:noFill/>
          </a:ln>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15" name="object 17">
            <a:extLst>
              <a:ext uri="{FF2B5EF4-FFF2-40B4-BE49-F238E27FC236}">
                <a16:creationId xmlns:a16="http://schemas.microsoft.com/office/drawing/2014/main" id="{D0E27260-866B-90B0-E875-B7D5F7AC5801}"/>
              </a:ext>
            </a:extLst>
          </p:cNvPr>
          <p:cNvSpPr/>
          <p:nvPr/>
        </p:nvSpPr>
        <p:spPr>
          <a:xfrm>
            <a:off x="4092212"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6" name="object 17">
            <a:extLst>
              <a:ext uri="{FF2B5EF4-FFF2-40B4-BE49-F238E27FC236}">
                <a16:creationId xmlns:a16="http://schemas.microsoft.com/office/drawing/2014/main" id="{F216D8F1-8E5B-B04A-A215-E7D089BB95E0}"/>
              </a:ext>
            </a:extLst>
          </p:cNvPr>
          <p:cNvSpPr/>
          <p:nvPr/>
        </p:nvSpPr>
        <p:spPr>
          <a:xfrm>
            <a:off x="5479100"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23" name="object 17">
            <a:extLst>
              <a:ext uri="{FF2B5EF4-FFF2-40B4-BE49-F238E27FC236}">
                <a16:creationId xmlns:a16="http://schemas.microsoft.com/office/drawing/2014/main" id="{2F07D1E7-77AA-D0A9-1949-7485989C4303}"/>
              </a:ext>
            </a:extLst>
          </p:cNvPr>
          <p:cNvSpPr/>
          <p:nvPr/>
        </p:nvSpPr>
        <p:spPr>
          <a:xfrm>
            <a:off x="6865987"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25" name="object 17">
            <a:extLst>
              <a:ext uri="{FF2B5EF4-FFF2-40B4-BE49-F238E27FC236}">
                <a16:creationId xmlns:a16="http://schemas.microsoft.com/office/drawing/2014/main" id="{7CB60F1E-09DD-52DA-B7F7-2E88CC8BC954}"/>
              </a:ext>
            </a:extLst>
          </p:cNvPr>
          <p:cNvSpPr/>
          <p:nvPr/>
        </p:nvSpPr>
        <p:spPr>
          <a:xfrm>
            <a:off x="8252876"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0" name="object 17">
            <a:extLst>
              <a:ext uri="{FF2B5EF4-FFF2-40B4-BE49-F238E27FC236}">
                <a16:creationId xmlns:a16="http://schemas.microsoft.com/office/drawing/2014/main" id="{4A06941C-5E0B-0620-94B6-AA6F37821B83}"/>
              </a:ext>
            </a:extLst>
          </p:cNvPr>
          <p:cNvSpPr/>
          <p:nvPr/>
        </p:nvSpPr>
        <p:spPr>
          <a:xfrm>
            <a:off x="9639765"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pic>
        <p:nvPicPr>
          <p:cNvPr id="3" name="Immagine 2" descr="Immagine che contiene Carattere, testo, logo, simbolo&#10;&#10;Descrizione generata automaticamente">
            <a:extLst>
              <a:ext uri="{FF2B5EF4-FFF2-40B4-BE49-F238E27FC236}">
                <a16:creationId xmlns:a16="http://schemas.microsoft.com/office/drawing/2014/main" id="{AF2980EF-8B15-3D19-AE07-F41968A11B1F}"/>
              </a:ext>
            </a:extLst>
          </p:cNvPr>
          <p:cNvPicPr>
            <a:picLocks noChangeAspect="1"/>
          </p:cNvPicPr>
          <p:nvPr/>
        </p:nvPicPr>
        <p:blipFill rotWithShape="1">
          <a:blip r:embed="rId3">
            <a:extLst>
              <a:ext uri="{28A0092B-C50C-407E-A947-70E740481C1C}">
                <a14:useLocalDpi xmlns:a14="http://schemas.microsoft.com/office/drawing/2010/main" val="0"/>
              </a:ext>
            </a:extLst>
          </a:blip>
          <a:srcRect l="6459" t="9813" r="5897" b="7500"/>
          <a:stretch/>
        </p:blipFill>
        <p:spPr>
          <a:xfrm>
            <a:off x="10197550" y="5981131"/>
            <a:ext cx="1740450" cy="754949"/>
          </a:xfrm>
          <a:prstGeom prst="rect">
            <a:avLst/>
          </a:prstGeom>
        </p:spPr>
      </p:pic>
      <p:sp>
        <p:nvSpPr>
          <p:cNvPr id="19" name="Subtitle 3">
            <a:extLst>
              <a:ext uri="{FF2B5EF4-FFF2-40B4-BE49-F238E27FC236}">
                <a16:creationId xmlns:a16="http://schemas.microsoft.com/office/drawing/2014/main" id="{C4552B71-CB58-9BB2-172D-12FBDA6168F9}"/>
              </a:ext>
            </a:extLst>
          </p:cNvPr>
          <p:cNvSpPr txBox="1">
            <a:spLocks/>
          </p:cNvSpPr>
          <p:nvPr/>
        </p:nvSpPr>
        <p:spPr bwMode="gray">
          <a:xfrm>
            <a:off x="361950" y="443665"/>
            <a:ext cx="10306050" cy="752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marL="0" marR="0" lvl="0" indent="0" algn="l"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r>
              <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rPr>
              <a:t>TASSELLAZIONI DEL PIANO EUCLIDEO</a:t>
            </a:r>
          </a:p>
        </p:txBody>
      </p:sp>
      <p:pic>
        <p:nvPicPr>
          <p:cNvPr id="20" name="Segnaposto contenuto 4" descr="Immagine che contiene bianco e nero, arte, Arti creative, modello&#10;&#10;Descrizione generata automaticamente">
            <a:extLst>
              <a:ext uri="{FF2B5EF4-FFF2-40B4-BE49-F238E27FC236}">
                <a16:creationId xmlns:a16="http://schemas.microsoft.com/office/drawing/2014/main" id="{5C7612EC-1A35-2E98-7083-7DC45C48BD2F}"/>
              </a:ext>
            </a:extLst>
          </p:cNvPr>
          <p:cNvPicPr>
            <a:picLocks noChangeAspect="1"/>
          </p:cNvPicPr>
          <p:nvPr/>
        </p:nvPicPr>
        <p:blipFill>
          <a:blip r:embed="rId4"/>
          <a:stretch>
            <a:fillRect/>
          </a:stretch>
        </p:blipFill>
        <p:spPr>
          <a:xfrm>
            <a:off x="852780" y="1952461"/>
            <a:ext cx="3018788" cy="2975457"/>
          </a:xfrm>
          <a:prstGeom prst="rect">
            <a:avLst/>
          </a:prstGeom>
        </p:spPr>
      </p:pic>
      <p:pic>
        <p:nvPicPr>
          <p:cNvPr id="21" name="Immagine 20" descr="Immagine che contiene modello, Motivo, carta da regalo, tessuto&#10;&#10;Descrizione generata automaticamente">
            <a:extLst>
              <a:ext uri="{FF2B5EF4-FFF2-40B4-BE49-F238E27FC236}">
                <a16:creationId xmlns:a16="http://schemas.microsoft.com/office/drawing/2014/main" id="{9C41C0AD-F1B5-9343-DB11-DC5FCE823AB2}"/>
              </a:ext>
            </a:extLst>
          </p:cNvPr>
          <p:cNvPicPr>
            <a:picLocks noChangeAspect="1"/>
          </p:cNvPicPr>
          <p:nvPr/>
        </p:nvPicPr>
        <p:blipFill>
          <a:blip r:embed="rId5"/>
          <a:stretch>
            <a:fillRect/>
          </a:stretch>
        </p:blipFill>
        <p:spPr>
          <a:xfrm>
            <a:off x="4429193" y="1940101"/>
            <a:ext cx="2975457" cy="2975457"/>
          </a:xfrm>
          <a:prstGeom prst="rect">
            <a:avLst/>
          </a:prstGeom>
        </p:spPr>
      </p:pic>
      <p:pic>
        <p:nvPicPr>
          <p:cNvPr id="22" name="Immagine 21" descr="Immagine che contiene modello, tessuto, vestiti, Motivo&#10;&#10;Descrizione generata automaticamente">
            <a:extLst>
              <a:ext uri="{FF2B5EF4-FFF2-40B4-BE49-F238E27FC236}">
                <a16:creationId xmlns:a16="http://schemas.microsoft.com/office/drawing/2014/main" id="{3645E2B0-F14B-EBDB-34F0-E0ADE978A748}"/>
              </a:ext>
            </a:extLst>
          </p:cNvPr>
          <p:cNvPicPr>
            <a:picLocks noChangeAspect="1"/>
          </p:cNvPicPr>
          <p:nvPr/>
        </p:nvPicPr>
        <p:blipFill>
          <a:blip r:embed="rId6"/>
          <a:stretch>
            <a:fillRect/>
          </a:stretch>
        </p:blipFill>
        <p:spPr>
          <a:xfrm>
            <a:off x="7962275" y="1929202"/>
            <a:ext cx="2975457" cy="3012884"/>
          </a:xfrm>
          <a:prstGeom prst="rect">
            <a:avLst/>
          </a:prstGeom>
        </p:spPr>
      </p:pic>
      <p:sp>
        <p:nvSpPr>
          <p:cNvPr id="24" name="CasellaDiTesto 23">
            <a:extLst>
              <a:ext uri="{FF2B5EF4-FFF2-40B4-BE49-F238E27FC236}">
                <a16:creationId xmlns:a16="http://schemas.microsoft.com/office/drawing/2014/main" id="{EA6F09D3-3CAC-116E-27C5-B6F7999CA86E}"/>
              </a:ext>
            </a:extLst>
          </p:cNvPr>
          <p:cNvSpPr txBox="1"/>
          <p:nvPr/>
        </p:nvSpPr>
        <p:spPr>
          <a:xfrm>
            <a:off x="1254320" y="5072458"/>
            <a:ext cx="2762537" cy="523220"/>
          </a:xfrm>
          <a:prstGeom prst="rect">
            <a:avLst/>
          </a:prstGeom>
          <a:noFill/>
        </p:spPr>
        <p:txBody>
          <a:bodyPr wrap="square" rtlCol="0">
            <a:spAutoFit/>
          </a:bodyPr>
          <a:lstStyle/>
          <a:p>
            <a:r>
              <a:rPr lang="it-IT" sz="1400" b="1" dirty="0">
                <a:cs typeface="Arial" panose="020B0604020202020204" pitchFamily="34" charset="0"/>
              </a:rPr>
              <a:t>a) </a:t>
            </a:r>
            <a:r>
              <a:rPr lang="it-IT" sz="1400" i="1" dirty="0">
                <a:cs typeface="Arial" panose="020B0604020202020204" pitchFamily="34" charset="0"/>
              </a:rPr>
              <a:t>Cielo e acqua I (</a:t>
            </a:r>
            <a:r>
              <a:rPr lang="it-IT" sz="1400" dirty="0">
                <a:cs typeface="Arial" panose="020B0604020202020204" pitchFamily="34" charset="0"/>
              </a:rPr>
              <a:t>1938).</a:t>
            </a:r>
            <a:br>
              <a:rPr lang="it-IT" sz="1400" dirty="0">
                <a:cs typeface="Arial" panose="020B0604020202020204" pitchFamily="34" charset="0"/>
              </a:rPr>
            </a:br>
            <a:endParaRPr lang="it-IT" sz="1400" dirty="0">
              <a:cs typeface="Arial" panose="020B0604020202020204" pitchFamily="34" charset="0"/>
            </a:endParaRPr>
          </a:p>
        </p:txBody>
      </p:sp>
      <p:sp>
        <p:nvSpPr>
          <p:cNvPr id="26" name="CasellaDiTesto 25">
            <a:extLst>
              <a:ext uri="{FF2B5EF4-FFF2-40B4-BE49-F238E27FC236}">
                <a16:creationId xmlns:a16="http://schemas.microsoft.com/office/drawing/2014/main" id="{3C209363-3A84-FFC6-55C6-7621CB33E055}"/>
              </a:ext>
            </a:extLst>
          </p:cNvPr>
          <p:cNvSpPr txBox="1"/>
          <p:nvPr/>
        </p:nvSpPr>
        <p:spPr>
          <a:xfrm>
            <a:off x="4823432" y="5024802"/>
            <a:ext cx="2103124" cy="738664"/>
          </a:xfrm>
          <a:prstGeom prst="rect">
            <a:avLst/>
          </a:prstGeom>
          <a:noFill/>
        </p:spPr>
        <p:txBody>
          <a:bodyPr wrap="square" rtlCol="0">
            <a:spAutoFit/>
          </a:bodyPr>
          <a:lstStyle/>
          <a:p>
            <a:r>
              <a:rPr lang="it-IT" sz="1400" b="1" dirty="0">
                <a:cs typeface="Arial" panose="020B0604020202020204" pitchFamily="34" charset="0"/>
              </a:rPr>
              <a:t>b) </a:t>
            </a:r>
            <a:r>
              <a:rPr lang="it-IT" sz="1400" b="0" i="1" dirty="0">
                <a:effectLst/>
              </a:rPr>
              <a:t>Divisione regolare del piano n°20, Pesci </a:t>
            </a:r>
            <a:r>
              <a:rPr lang="it-IT" sz="1400" b="0" i="0" dirty="0">
                <a:effectLst/>
              </a:rPr>
              <a:t>(1938).</a:t>
            </a:r>
          </a:p>
          <a:p>
            <a:endParaRPr lang="it-IT" sz="1400" b="1" dirty="0">
              <a:cs typeface="Arial" panose="020B0604020202020204" pitchFamily="34" charset="0"/>
            </a:endParaRPr>
          </a:p>
        </p:txBody>
      </p:sp>
      <p:sp>
        <p:nvSpPr>
          <p:cNvPr id="27" name="CasellaDiTesto 26">
            <a:extLst>
              <a:ext uri="{FF2B5EF4-FFF2-40B4-BE49-F238E27FC236}">
                <a16:creationId xmlns:a16="http://schemas.microsoft.com/office/drawing/2014/main" id="{C9EB5512-8698-D84B-5476-76B3A542E4C8}"/>
              </a:ext>
            </a:extLst>
          </p:cNvPr>
          <p:cNvSpPr txBox="1"/>
          <p:nvPr/>
        </p:nvSpPr>
        <p:spPr>
          <a:xfrm>
            <a:off x="8212558" y="5046071"/>
            <a:ext cx="2760263" cy="738664"/>
          </a:xfrm>
          <a:prstGeom prst="rect">
            <a:avLst/>
          </a:prstGeom>
          <a:noFill/>
        </p:spPr>
        <p:txBody>
          <a:bodyPr wrap="square" rtlCol="0">
            <a:spAutoFit/>
          </a:bodyPr>
          <a:lstStyle/>
          <a:p>
            <a:r>
              <a:rPr lang="it-IT" sz="1400" b="1" dirty="0">
                <a:cs typeface="Arial" panose="020B0604020202020204" pitchFamily="34" charset="0"/>
              </a:rPr>
              <a:t>c) </a:t>
            </a:r>
            <a:r>
              <a:rPr lang="it-IT" sz="1400" b="0" i="1" dirty="0">
                <a:effectLst/>
              </a:rPr>
              <a:t>Divisione regolare del piano n°96, Cigni </a:t>
            </a:r>
            <a:r>
              <a:rPr lang="it-IT" sz="1400" b="0" i="0" dirty="0">
                <a:effectLst/>
              </a:rPr>
              <a:t>(1955).</a:t>
            </a:r>
          </a:p>
          <a:p>
            <a:endParaRPr lang="it-IT" sz="1400" b="1" dirty="0">
              <a:cs typeface="Arial" panose="020B0604020202020204" pitchFamily="34" charset="0"/>
            </a:endParaRPr>
          </a:p>
        </p:txBody>
      </p:sp>
      <p:sp>
        <p:nvSpPr>
          <p:cNvPr id="28" name="CasellaDiTesto 27">
            <a:extLst>
              <a:ext uri="{FF2B5EF4-FFF2-40B4-BE49-F238E27FC236}">
                <a16:creationId xmlns:a16="http://schemas.microsoft.com/office/drawing/2014/main" id="{21648359-63D8-0B05-CE21-F67C027F1508}"/>
              </a:ext>
            </a:extLst>
          </p:cNvPr>
          <p:cNvSpPr txBox="1"/>
          <p:nvPr/>
        </p:nvSpPr>
        <p:spPr>
          <a:xfrm>
            <a:off x="3322224" y="5736637"/>
            <a:ext cx="7171003" cy="276999"/>
          </a:xfrm>
          <a:prstGeom prst="rect">
            <a:avLst/>
          </a:prstGeom>
          <a:noFill/>
        </p:spPr>
        <p:txBody>
          <a:bodyPr wrap="square" rtlCol="0">
            <a:spAutoFit/>
          </a:bodyPr>
          <a:lstStyle/>
          <a:p>
            <a:r>
              <a:rPr lang="it-IT" sz="1200" b="1" i="0" dirty="0">
                <a:effectLst/>
                <a:cs typeface="Arial" panose="020B0604020202020204" pitchFamily="34" charset="0"/>
              </a:rPr>
              <a:t> </a:t>
            </a:r>
            <a:r>
              <a:rPr lang="it-IT" sz="1200" b="1" dirty="0">
                <a:cs typeface="Arial" panose="020B0604020202020204" pitchFamily="34" charset="0"/>
              </a:rPr>
              <a:t>Figura 5: </a:t>
            </a:r>
            <a:r>
              <a:rPr lang="it-IT" sz="1200" b="0" i="0" dirty="0">
                <a:effectLst/>
              </a:rPr>
              <a:t>Divisioni regolari del piano euclideo, opere di M.C. Escher</a:t>
            </a:r>
            <a:r>
              <a:rPr lang="it-IT" sz="1200" dirty="0">
                <a:cs typeface="Arial" panose="020B0604020202020204" pitchFamily="34" charset="0"/>
              </a:rPr>
              <a:t>.</a:t>
            </a:r>
            <a:r>
              <a:rPr lang="it-IT" sz="1200" kern="100" baseline="30000" dirty="0">
                <a:solidFill>
                  <a:srgbClr val="000000"/>
                </a:solidFill>
                <a:effectLst/>
                <a:ea typeface="Calibri" panose="020F0502020204030204" pitchFamily="34" charset="0"/>
                <a:cs typeface="Times New Roman" panose="02020603050405020304" pitchFamily="18" charset="0"/>
              </a:rPr>
              <a:t> [2]</a:t>
            </a:r>
            <a:endParaRPr lang="it-IT" sz="1200" b="1" dirty="0">
              <a:cs typeface="Arial" panose="020B0604020202020204" pitchFamily="34" charset="0"/>
            </a:endParaRPr>
          </a:p>
        </p:txBody>
      </p:sp>
      <p:cxnSp>
        <p:nvCxnSpPr>
          <p:cNvPr id="11" name="Connettore diritto 35">
            <a:extLst>
              <a:ext uri="{FF2B5EF4-FFF2-40B4-BE49-F238E27FC236}">
                <a16:creationId xmlns:a16="http://schemas.microsoft.com/office/drawing/2014/main" id="{59796A6C-5547-46EA-BF4E-E994B6DB4979}"/>
              </a:ext>
            </a:extLst>
          </p:cNvPr>
          <p:cNvCxnSpPr>
            <a:cxnSpLocks/>
          </p:cNvCxnSpPr>
          <p:nvPr/>
        </p:nvCxnSpPr>
        <p:spPr>
          <a:xfrm>
            <a:off x="345833" y="962017"/>
            <a:ext cx="11412955" cy="0"/>
          </a:xfrm>
          <a:prstGeom prst="line">
            <a:avLst/>
          </a:prstGeom>
          <a:ln w="53975">
            <a:solidFill>
              <a:srgbClr val="FB6B50"/>
            </a:solidFill>
          </a:ln>
        </p:spPr>
        <p:style>
          <a:lnRef idx="2">
            <a:schemeClr val="accent1"/>
          </a:lnRef>
          <a:fillRef idx="0">
            <a:schemeClr val="accent1"/>
          </a:fillRef>
          <a:effectRef idx="1">
            <a:schemeClr val="accent1"/>
          </a:effectRef>
          <a:fontRef idx="minor">
            <a:schemeClr val="tx1"/>
          </a:fontRef>
        </p:style>
      </p:cxnSp>
      <p:sp>
        <p:nvSpPr>
          <p:cNvPr id="13" name="object 17">
            <a:extLst>
              <a:ext uri="{FF2B5EF4-FFF2-40B4-BE49-F238E27FC236}">
                <a16:creationId xmlns:a16="http://schemas.microsoft.com/office/drawing/2014/main" id="{5A0FF2BF-2255-2F10-23AB-45DABDDBB259}"/>
              </a:ext>
            </a:extLst>
          </p:cNvPr>
          <p:cNvSpPr/>
          <p:nvPr/>
        </p:nvSpPr>
        <p:spPr>
          <a:xfrm>
            <a:off x="2717198" y="-4478"/>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effectLst>
            <a:outerShdw blurRad="50800" dist="38100" dir="2700000" algn="tl" rotWithShape="0">
              <a:prstClr val="black">
                <a:alpha val="40000"/>
              </a:prstClr>
            </a:outerShdw>
          </a:effectLst>
        </p:spPr>
        <p:txBody>
          <a:bodyPr wrap="square" lIns="0" tIns="0" rIns="0" bIns="0" rtlCol="0"/>
          <a:lstStyle/>
          <a:p>
            <a:endParaRPr sz="2400" dirty="0">
              <a:solidFill>
                <a:srgbClr val="FB6B50"/>
              </a:solidFill>
            </a:endParaRPr>
          </a:p>
        </p:txBody>
      </p:sp>
      <p:sp>
        <p:nvSpPr>
          <p:cNvPr id="17" name="object 17">
            <a:extLst>
              <a:ext uri="{FF2B5EF4-FFF2-40B4-BE49-F238E27FC236}">
                <a16:creationId xmlns:a16="http://schemas.microsoft.com/office/drawing/2014/main" id="{3B242F8A-391C-C18F-D00A-4903A79B155A}"/>
              </a:ext>
            </a:extLst>
          </p:cNvPr>
          <p:cNvSpPr/>
          <p:nvPr/>
        </p:nvSpPr>
        <p:spPr>
          <a:xfrm>
            <a:off x="1330309"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endParaRPr>
          </a:p>
        </p:txBody>
      </p:sp>
    </p:spTree>
    <p:extLst>
      <p:ext uri="{BB962C8B-B14F-4D97-AF65-F5344CB8AC3E}">
        <p14:creationId xmlns:p14="http://schemas.microsoft.com/office/powerpoint/2010/main" val="25280451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bject 17">
            <a:extLst>
              <a:ext uri="{FF2B5EF4-FFF2-40B4-BE49-F238E27FC236}">
                <a16:creationId xmlns:a16="http://schemas.microsoft.com/office/drawing/2014/main" id="{D69B5C1E-1498-0EAF-CC6E-47951A16F750}"/>
              </a:ext>
            </a:extLst>
          </p:cNvPr>
          <p:cNvSpPr/>
          <p:nvPr/>
        </p:nvSpPr>
        <p:spPr>
          <a:xfrm>
            <a:off x="5479100"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30" name="object 17">
            <a:extLst>
              <a:ext uri="{FF2B5EF4-FFF2-40B4-BE49-F238E27FC236}">
                <a16:creationId xmlns:a16="http://schemas.microsoft.com/office/drawing/2014/main" id="{DF5C94D1-AE51-B87D-F606-D704F0240741}"/>
              </a:ext>
            </a:extLst>
          </p:cNvPr>
          <p:cNvSpPr/>
          <p:nvPr/>
        </p:nvSpPr>
        <p:spPr>
          <a:xfrm>
            <a:off x="6865987"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31" name="object 17">
            <a:extLst>
              <a:ext uri="{FF2B5EF4-FFF2-40B4-BE49-F238E27FC236}">
                <a16:creationId xmlns:a16="http://schemas.microsoft.com/office/drawing/2014/main" id="{EAC7C983-61A4-ADDF-C2BF-AA032276B1D8}"/>
              </a:ext>
            </a:extLst>
          </p:cNvPr>
          <p:cNvSpPr/>
          <p:nvPr/>
        </p:nvSpPr>
        <p:spPr>
          <a:xfrm>
            <a:off x="8252876"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32" name="object 17">
            <a:extLst>
              <a:ext uri="{FF2B5EF4-FFF2-40B4-BE49-F238E27FC236}">
                <a16:creationId xmlns:a16="http://schemas.microsoft.com/office/drawing/2014/main" id="{BB34F172-0916-45B6-9749-9C7FB0DFECE2}"/>
              </a:ext>
            </a:extLst>
          </p:cNvPr>
          <p:cNvSpPr/>
          <p:nvPr/>
        </p:nvSpPr>
        <p:spPr>
          <a:xfrm>
            <a:off x="9639765"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33" name="object 17">
            <a:extLst>
              <a:ext uri="{FF2B5EF4-FFF2-40B4-BE49-F238E27FC236}">
                <a16:creationId xmlns:a16="http://schemas.microsoft.com/office/drawing/2014/main" id="{F4B78069-C610-7BA8-F4CF-EFB924D4D321}"/>
              </a:ext>
            </a:extLst>
          </p:cNvPr>
          <p:cNvSpPr/>
          <p:nvPr/>
        </p:nvSpPr>
        <p:spPr>
          <a:xfrm>
            <a:off x="12455253" y="0"/>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endParaRPr>
          </a:p>
        </p:txBody>
      </p:sp>
      <p:sp>
        <p:nvSpPr>
          <p:cNvPr id="35" name="object 18">
            <a:extLst>
              <a:ext uri="{FF2B5EF4-FFF2-40B4-BE49-F238E27FC236}">
                <a16:creationId xmlns:a16="http://schemas.microsoft.com/office/drawing/2014/main" id="{BFD78D3B-EE38-5E2E-DFC1-2476D4C33EDC}"/>
              </a:ext>
            </a:extLst>
          </p:cNvPr>
          <p:cNvSpPr/>
          <p:nvPr/>
        </p:nvSpPr>
        <p:spPr>
          <a:xfrm>
            <a:off x="12455253" y="645425"/>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7" name="object 19">
            <a:extLst>
              <a:ext uri="{FF2B5EF4-FFF2-40B4-BE49-F238E27FC236}">
                <a16:creationId xmlns:a16="http://schemas.microsoft.com/office/drawing/2014/main" id="{43ADCA6E-CCD3-21D9-908D-46260C79A8CE}"/>
              </a:ext>
            </a:extLst>
          </p:cNvPr>
          <p:cNvSpPr/>
          <p:nvPr/>
        </p:nvSpPr>
        <p:spPr>
          <a:xfrm>
            <a:off x="12455253" y="129085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9E122C"/>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8" name="object 20">
            <a:extLst>
              <a:ext uri="{FF2B5EF4-FFF2-40B4-BE49-F238E27FC236}">
                <a16:creationId xmlns:a16="http://schemas.microsoft.com/office/drawing/2014/main" id="{B33FA088-795D-7FF8-1446-56A6D9AD439A}"/>
              </a:ext>
            </a:extLst>
          </p:cNvPr>
          <p:cNvSpPr/>
          <p:nvPr/>
        </p:nvSpPr>
        <p:spPr>
          <a:xfrm>
            <a:off x="12455253" y="193627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019E6D"/>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9" name="object 19">
            <a:extLst>
              <a:ext uri="{FF2B5EF4-FFF2-40B4-BE49-F238E27FC236}">
                <a16:creationId xmlns:a16="http://schemas.microsoft.com/office/drawing/2014/main" id="{ECC8F59F-DE12-AE1E-FCD4-9FF1089423ED}"/>
              </a:ext>
            </a:extLst>
          </p:cNvPr>
          <p:cNvSpPr/>
          <p:nvPr/>
        </p:nvSpPr>
        <p:spPr>
          <a:xfrm>
            <a:off x="12455253" y="258170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0" name="object 20">
            <a:extLst>
              <a:ext uri="{FF2B5EF4-FFF2-40B4-BE49-F238E27FC236}">
                <a16:creationId xmlns:a16="http://schemas.microsoft.com/office/drawing/2014/main" id="{B9C09F2A-97B8-6865-2833-4203885DB7BA}"/>
              </a:ext>
            </a:extLst>
          </p:cNvPr>
          <p:cNvSpPr/>
          <p:nvPr/>
        </p:nvSpPr>
        <p:spPr>
          <a:xfrm>
            <a:off x="12455253" y="322712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1" name="object 20">
            <a:extLst>
              <a:ext uri="{FF2B5EF4-FFF2-40B4-BE49-F238E27FC236}">
                <a16:creationId xmlns:a16="http://schemas.microsoft.com/office/drawing/2014/main" id="{0C9A3CDE-73E1-D781-D42A-324BBBC6E2BF}"/>
              </a:ext>
            </a:extLst>
          </p:cNvPr>
          <p:cNvSpPr/>
          <p:nvPr/>
        </p:nvSpPr>
        <p:spPr>
          <a:xfrm>
            <a:off x="12455253" y="3872549"/>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chemeClr val="accent5">
              <a:lumMod val="75000"/>
            </a:schemeClr>
          </a:solidFill>
          <a:ln>
            <a:solidFill>
              <a:srgbClr val="9E122C"/>
            </a:solidFill>
          </a:ln>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7" name="object 17">
            <a:extLst>
              <a:ext uri="{FF2B5EF4-FFF2-40B4-BE49-F238E27FC236}">
                <a16:creationId xmlns:a16="http://schemas.microsoft.com/office/drawing/2014/main" id="{8CB0AF5A-4D53-C40A-8770-519F2AC6B933}"/>
              </a:ext>
            </a:extLst>
          </p:cNvPr>
          <p:cNvSpPr/>
          <p:nvPr/>
        </p:nvSpPr>
        <p:spPr>
          <a:xfrm>
            <a:off x="4092211" y="-4479"/>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6" name="Subtitle 3">
            <a:extLst>
              <a:ext uri="{FF2B5EF4-FFF2-40B4-BE49-F238E27FC236}">
                <a16:creationId xmlns:a16="http://schemas.microsoft.com/office/drawing/2014/main" id="{F1430285-4344-E9A0-B998-6C4FAF47B2A5}"/>
              </a:ext>
            </a:extLst>
          </p:cNvPr>
          <p:cNvSpPr txBox="1">
            <a:spLocks/>
          </p:cNvSpPr>
          <p:nvPr/>
        </p:nvSpPr>
        <p:spPr bwMode="gray">
          <a:xfrm>
            <a:off x="361950" y="443665"/>
            <a:ext cx="10306050" cy="752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marL="0" marR="0" lvl="0" indent="0" algn="l"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r>
              <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rPr>
              <a:t>TASSELLAZIONI DEL PIANO IPERBOLICO</a:t>
            </a:r>
          </a:p>
        </p:txBody>
      </p:sp>
      <p:pic>
        <p:nvPicPr>
          <p:cNvPr id="9" name="Segnaposto contenuto 4">
            <a:extLst>
              <a:ext uri="{FF2B5EF4-FFF2-40B4-BE49-F238E27FC236}">
                <a16:creationId xmlns:a16="http://schemas.microsoft.com/office/drawing/2014/main" id="{220BC22E-F319-941C-811A-0F143E6FA7C2}"/>
              </a:ext>
            </a:extLst>
          </p:cNvPr>
          <p:cNvPicPr>
            <a:picLocks noChangeAspect="1"/>
          </p:cNvPicPr>
          <p:nvPr/>
        </p:nvPicPr>
        <p:blipFill>
          <a:blip r:embed="rId3"/>
          <a:srcRect/>
          <a:stretch/>
        </p:blipFill>
        <p:spPr>
          <a:xfrm>
            <a:off x="351825" y="1688190"/>
            <a:ext cx="3485613" cy="3435580"/>
          </a:xfrm>
          <a:prstGeom prst="rect">
            <a:avLst/>
          </a:prstGeom>
        </p:spPr>
      </p:pic>
      <p:pic>
        <p:nvPicPr>
          <p:cNvPr id="12" name="Immagine 11">
            <a:extLst>
              <a:ext uri="{FF2B5EF4-FFF2-40B4-BE49-F238E27FC236}">
                <a16:creationId xmlns:a16="http://schemas.microsoft.com/office/drawing/2014/main" id="{4FAFD235-6521-0917-8F80-A1333255D33E}"/>
              </a:ext>
            </a:extLst>
          </p:cNvPr>
          <p:cNvPicPr>
            <a:picLocks noChangeAspect="1"/>
          </p:cNvPicPr>
          <p:nvPr/>
        </p:nvPicPr>
        <p:blipFill>
          <a:blip r:embed="rId4"/>
          <a:srcRect/>
          <a:stretch/>
        </p:blipFill>
        <p:spPr>
          <a:xfrm>
            <a:off x="4115967" y="1688189"/>
            <a:ext cx="3386997" cy="3435581"/>
          </a:xfrm>
          <a:prstGeom prst="rect">
            <a:avLst/>
          </a:prstGeom>
        </p:spPr>
      </p:pic>
      <p:pic>
        <p:nvPicPr>
          <p:cNvPr id="13" name="Immagine 12">
            <a:extLst>
              <a:ext uri="{FF2B5EF4-FFF2-40B4-BE49-F238E27FC236}">
                <a16:creationId xmlns:a16="http://schemas.microsoft.com/office/drawing/2014/main" id="{40FD0055-ECC1-8BAB-60A0-67A5324E7ADA}"/>
              </a:ext>
            </a:extLst>
          </p:cNvPr>
          <p:cNvPicPr>
            <a:picLocks noChangeAspect="1"/>
          </p:cNvPicPr>
          <p:nvPr/>
        </p:nvPicPr>
        <p:blipFill>
          <a:blip r:embed="rId5"/>
          <a:srcRect/>
          <a:stretch/>
        </p:blipFill>
        <p:spPr>
          <a:xfrm>
            <a:off x="8125477" y="1770241"/>
            <a:ext cx="3271476" cy="3271476"/>
          </a:xfrm>
          <a:prstGeom prst="rect">
            <a:avLst/>
          </a:prstGeom>
        </p:spPr>
      </p:pic>
      <p:sp>
        <p:nvSpPr>
          <p:cNvPr id="14" name="CasellaDiTesto 13">
            <a:extLst>
              <a:ext uri="{FF2B5EF4-FFF2-40B4-BE49-F238E27FC236}">
                <a16:creationId xmlns:a16="http://schemas.microsoft.com/office/drawing/2014/main" id="{33A892EA-EC5D-30BB-29D4-B9D60541C9D6}"/>
              </a:ext>
            </a:extLst>
          </p:cNvPr>
          <p:cNvSpPr txBox="1"/>
          <p:nvPr/>
        </p:nvSpPr>
        <p:spPr>
          <a:xfrm>
            <a:off x="628644" y="5107894"/>
            <a:ext cx="3304544" cy="523220"/>
          </a:xfrm>
          <a:prstGeom prst="rect">
            <a:avLst/>
          </a:prstGeom>
          <a:noFill/>
        </p:spPr>
        <p:txBody>
          <a:bodyPr wrap="square" rtlCol="0">
            <a:spAutoFit/>
          </a:bodyPr>
          <a:lstStyle/>
          <a:p>
            <a:r>
              <a:rPr lang="it-IT" sz="1400" b="1" dirty="0">
                <a:cs typeface="Arial" panose="020B0604020202020204" pitchFamily="34" charset="0"/>
              </a:rPr>
              <a:t>a) </a:t>
            </a:r>
            <a:r>
              <a:rPr lang="it-IT" sz="1400" b="0" i="0" dirty="0">
                <a:effectLst/>
              </a:rPr>
              <a:t>Tassellatura tramite triangoli iperbolici di H.S.M Coxeter. </a:t>
            </a:r>
            <a:endParaRPr lang="it-IT" sz="1400" dirty="0">
              <a:cs typeface="Arial" panose="020B0604020202020204" pitchFamily="34" charset="0"/>
            </a:endParaRPr>
          </a:p>
        </p:txBody>
      </p:sp>
      <p:sp>
        <p:nvSpPr>
          <p:cNvPr id="15" name="CasellaDiTesto 14">
            <a:extLst>
              <a:ext uri="{FF2B5EF4-FFF2-40B4-BE49-F238E27FC236}">
                <a16:creationId xmlns:a16="http://schemas.microsoft.com/office/drawing/2014/main" id="{FCCA9767-6AD4-8950-B51C-2DA40920E8AA}"/>
              </a:ext>
            </a:extLst>
          </p:cNvPr>
          <p:cNvSpPr txBox="1"/>
          <p:nvPr/>
        </p:nvSpPr>
        <p:spPr>
          <a:xfrm>
            <a:off x="4366588" y="5107893"/>
            <a:ext cx="2885754" cy="523220"/>
          </a:xfrm>
          <a:prstGeom prst="rect">
            <a:avLst/>
          </a:prstGeom>
          <a:noFill/>
        </p:spPr>
        <p:txBody>
          <a:bodyPr wrap="square" rtlCol="0">
            <a:spAutoFit/>
          </a:bodyPr>
          <a:lstStyle/>
          <a:p>
            <a:r>
              <a:rPr lang="it-IT" sz="1400" b="1" dirty="0">
                <a:cs typeface="Arial" panose="020B0604020202020204" pitchFamily="34" charset="0"/>
              </a:rPr>
              <a:t>b) </a:t>
            </a:r>
            <a:r>
              <a:rPr lang="it-IT" sz="1400" b="0" i="1" dirty="0">
                <a:effectLst/>
              </a:rPr>
              <a:t>Limite al cerchio I </a:t>
            </a:r>
            <a:r>
              <a:rPr lang="it-IT" sz="1400" b="0" i="0" dirty="0">
                <a:effectLst/>
              </a:rPr>
              <a:t>(1958) di M.C. Escher.</a:t>
            </a:r>
            <a:endParaRPr lang="it-IT" sz="1400" b="1" dirty="0">
              <a:cs typeface="Arial" panose="020B0604020202020204" pitchFamily="34" charset="0"/>
            </a:endParaRPr>
          </a:p>
        </p:txBody>
      </p:sp>
      <p:sp>
        <p:nvSpPr>
          <p:cNvPr id="17" name="CasellaDiTesto 16">
            <a:extLst>
              <a:ext uri="{FF2B5EF4-FFF2-40B4-BE49-F238E27FC236}">
                <a16:creationId xmlns:a16="http://schemas.microsoft.com/office/drawing/2014/main" id="{28A302EF-EBF5-EE37-31D0-DA02D6CBF98D}"/>
              </a:ext>
            </a:extLst>
          </p:cNvPr>
          <p:cNvSpPr txBox="1"/>
          <p:nvPr/>
        </p:nvSpPr>
        <p:spPr>
          <a:xfrm>
            <a:off x="8511199" y="5107892"/>
            <a:ext cx="2885754" cy="523220"/>
          </a:xfrm>
          <a:prstGeom prst="rect">
            <a:avLst/>
          </a:prstGeom>
          <a:noFill/>
        </p:spPr>
        <p:txBody>
          <a:bodyPr wrap="square" rtlCol="0">
            <a:spAutoFit/>
          </a:bodyPr>
          <a:lstStyle/>
          <a:p>
            <a:r>
              <a:rPr lang="it-IT" sz="1400" b="1" dirty="0">
                <a:cs typeface="Arial" panose="020B0604020202020204" pitchFamily="34" charset="0"/>
              </a:rPr>
              <a:t>c) </a:t>
            </a:r>
            <a:r>
              <a:rPr lang="it-IT" sz="1400" b="0" i="1" dirty="0">
                <a:effectLst/>
              </a:rPr>
              <a:t>Limite al cerchio III </a:t>
            </a:r>
            <a:r>
              <a:rPr lang="it-IT" sz="1400" b="0" i="0" dirty="0">
                <a:effectLst/>
              </a:rPr>
              <a:t>(1958) di M.C. Escher.</a:t>
            </a:r>
            <a:endParaRPr lang="it-IT" sz="1400" b="1" dirty="0">
              <a:cs typeface="Arial" panose="020B0604020202020204" pitchFamily="34" charset="0"/>
            </a:endParaRPr>
          </a:p>
        </p:txBody>
      </p:sp>
      <p:sp>
        <p:nvSpPr>
          <p:cNvPr id="18" name="CasellaDiTesto 17">
            <a:extLst>
              <a:ext uri="{FF2B5EF4-FFF2-40B4-BE49-F238E27FC236}">
                <a16:creationId xmlns:a16="http://schemas.microsoft.com/office/drawing/2014/main" id="{7005A86E-F546-FB84-607C-B19C1CA9E8B1}"/>
              </a:ext>
            </a:extLst>
          </p:cNvPr>
          <p:cNvSpPr txBox="1"/>
          <p:nvPr/>
        </p:nvSpPr>
        <p:spPr>
          <a:xfrm>
            <a:off x="4431898" y="5849940"/>
            <a:ext cx="4431941" cy="461665"/>
          </a:xfrm>
          <a:prstGeom prst="rect">
            <a:avLst/>
          </a:prstGeom>
          <a:noFill/>
        </p:spPr>
        <p:txBody>
          <a:bodyPr wrap="square" rtlCol="0">
            <a:spAutoFit/>
          </a:bodyPr>
          <a:lstStyle/>
          <a:p>
            <a:r>
              <a:rPr lang="it-IT" sz="1200" b="1" dirty="0">
                <a:cs typeface="Arial" panose="020B0604020202020204" pitchFamily="34" charset="0"/>
              </a:rPr>
              <a:t>Figura 6: </a:t>
            </a:r>
            <a:r>
              <a:rPr lang="it-IT" sz="1200" b="0" i="0" dirty="0">
                <a:effectLst/>
              </a:rPr>
              <a:t>Tassellazioni del piano iperbolico:</a:t>
            </a:r>
            <a:br>
              <a:rPr lang="it-IT" sz="1200" b="0" i="0" dirty="0">
                <a:effectLst/>
              </a:rPr>
            </a:br>
            <a:r>
              <a:rPr lang="it-IT" sz="1200" b="0" i="0" dirty="0">
                <a:effectLst/>
              </a:rPr>
              <a:t>modello di Coxeter </a:t>
            </a:r>
            <a:r>
              <a:rPr lang="it-IT" sz="1200" kern="100" baseline="30000" dirty="0">
                <a:solidFill>
                  <a:srgbClr val="000000"/>
                </a:solidFill>
                <a:effectLst/>
                <a:ea typeface="Calibri" panose="020F0502020204030204" pitchFamily="34" charset="0"/>
                <a:cs typeface="Times New Roman" panose="02020603050405020304" pitchFamily="18" charset="0"/>
              </a:rPr>
              <a:t>[4] </a:t>
            </a:r>
            <a:r>
              <a:rPr lang="it-IT" sz="1200" b="0" i="0" dirty="0">
                <a:effectLst/>
              </a:rPr>
              <a:t>e opere di M</a:t>
            </a:r>
            <a:r>
              <a:rPr lang="it-IT" sz="1200" dirty="0">
                <a:cs typeface="Arial" panose="020B0604020202020204" pitchFamily="34" charset="0"/>
              </a:rPr>
              <a:t>.C. Escher </a:t>
            </a:r>
            <a:r>
              <a:rPr lang="it-IT" sz="1200" kern="100" baseline="30000" dirty="0">
                <a:solidFill>
                  <a:srgbClr val="000000"/>
                </a:solidFill>
                <a:effectLst/>
                <a:ea typeface="Calibri" panose="020F0502020204030204" pitchFamily="34" charset="0"/>
                <a:cs typeface="Times New Roman" panose="02020603050405020304" pitchFamily="18" charset="0"/>
              </a:rPr>
              <a:t>[2]</a:t>
            </a:r>
            <a:r>
              <a:rPr lang="it-IT" sz="1200" dirty="0">
                <a:cs typeface="Arial" panose="020B0604020202020204" pitchFamily="34" charset="0"/>
              </a:rPr>
              <a:t>.</a:t>
            </a:r>
            <a:endParaRPr lang="it-IT" sz="1200" b="1" dirty="0">
              <a:cs typeface="Arial" panose="020B0604020202020204" pitchFamily="34" charset="0"/>
            </a:endParaRPr>
          </a:p>
        </p:txBody>
      </p:sp>
      <p:pic>
        <p:nvPicPr>
          <p:cNvPr id="19" name="Immagine 18" descr="Immagine che contiene Carattere, testo, logo, simbolo&#10;&#10;Descrizione generata automaticamente">
            <a:extLst>
              <a:ext uri="{FF2B5EF4-FFF2-40B4-BE49-F238E27FC236}">
                <a16:creationId xmlns:a16="http://schemas.microsoft.com/office/drawing/2014/main" id="{8264C19B-09BC-66E9-8D75-758A76F9DF36}"/>
              </a:ext>
            </a:extLst>
          </p:cNvPr>
          <p:cNvPicPr>
            <a:picLocks noChangeAspect="1"/>
          </p:cNvPicPr>
          <p:nvPr/>
        </p:nvPicPr>
        <p:blipFill rotWithShape="1">
          <a:blip r:embed="rId6">
            <a:extLst>
              <a:ext uri="{28A0092B-C50C-407E-A947-70E740481C1C}">
                <a14:useLocalDpi xmlns:a14="http://schemas.microsoft.com/office/drawing/2010/main" val="0"/>
              </a:ext>
            </a:extLst>
          </a:blip>
          <a:srcRect l="6459" t="9813" r="5897" b="7500"/>
          <a:stretch/>
        </p:blipFill>
        <p:spPr>
          <a:xfrm>
            <a:off x="10197550" y="5981131"/>
            <a:ext cx="1740450" cy="754949"/>
          </a:xfrm>
          <a:prstGeom prst="rect">
            <a:avLst/>
          </a:prstGeom>
        </p:spPr>
      </p:pic>
      <p:cxnSp>
        <p:nvCxnSpPr>
          <p:cNvPr id="2" name="Connettore diritto 35">
            <a:extLst>
              <a:ext uri="{FF2B5EF4-FFF2-40B4-BE49-F238E27FC236}">
                <a16:creationId xmlns:a16="http://schemas.microsoft.com/office/drawing/2014/main" id="{A9DFF64C-80E1-AEB1-023A-3F39E214FC2E}"/>
              </a:ext>
            </a:extLst>
          </p:cNvPr>
          <p:cNvCxnSpPr>
            <a:cxnSpLocks/>
          </p:cNvCxnSpPr>
          <p:nvPr/>
        </p:nvCxnSpPr>
        <p:spPr>
          <a:xfrm>
            <a:off x="345833" y="962017"/>
            <a:ext cx="11412955" cy="0"/>
          </a:xfrm>
          <a:prstGeom prst="line">
            <a:avLst/>
          </a:prstGeom>
          <a:ln w="53975">
            <a:solidFill>
              <a:srgbClr val="FB6B50"/>
            </a:solidFill>
          </a:ln>
        </p:spPr>
        <p:style>
          <a:lnRef idx="2">
            <a:schemeClr val="accent1"/>
          </a:lnRef>
          <a:fillRef idx="0">
            <a:schemeClr val="accent1"/>
          </a:fillRef>
          <a:effectRef idx="1">
            <a:schemeClr val="accent1"/>
          </a:effectRef>
          <a:fontRef idx="minor">
            <a:schemeClr val="tx1"/>
          </a:fontRef>
        </p:style>
      </p:cxnSp>
      <p:sp>
        <p:nvSpPr>
          <p:cNvPr id="3" name="object 17">
            <a:extLst>
              <a:ext uri="{FF2B5EF4-FFF2-40B4-BE49-F238E27FC236}">
                <a16:creationId xmlns:a16="http://schemas.microsoft.com/office/drawing/2014/main" id="{CE92DDB8-7125-66A9-A181-6E23046F4D93}"/>
              </a:ext>
            </a:extLst>
          </p:cNvPr>
          <p:cNvSpPr/>
          <p:nvPr/>
        </p:nvSpPr>
        <p:spPr>
          <a:xfrm>
            <a:off x="2717198" y="-4478"/>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effectLst>
            <a:outerShdw blurRad="50800" dist="38100" dir="2700000" algn="tl" rotWithShape="0">
              <a:prstClr val="black">
                <a:alpha val="40000"/>
              </a:prstClr>
            </a:outerShdw>
          </a:effectLst>
        </p:spPr>
        <p:txBody>
          <a:bodyPr wrap="square" lIns="0" tIns="0" rIns="0" bIns="0" rtlCol="0"/>
          <a:lstStyle/>
          <a:p>
            <a:endParaRPr sz="2400" dirty="0">
              <a:solidFill>
                <a:srgbClr val="FB6B50"/>
              </a:solidFill>
            </a:endParaRPr>
          </a:p>
        </p:txBody>
      </p:sp>
      <p:sp>
        <p:nvSpPr>
          <p:cNvPr id="4" name="object 17">
            <a:extLst>
              <a:ext uri="{FF2B5EF4-FFF2-40B4-BE49-F238E27FC236}">
                <a16:creationId xmlns:a16="http://schemas.microsoft.com/office/drawing/2014/main" id="{7A0F158F-B8F2-8F19-2CF9-DFE84558F105}"/>
              </a:ext>
            </a:extLst>
          </p:cNvPr>
          <p:cNvSpPr/>
          <p:nvPr/>
        </p:nvSpPr>
        <p:spPr>
          <a:xfrm>
            <a:off x="1330309"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endParaRPr>
          </a:p>
        </p:txBody>
      </p:sp>
    </p:spTree>
    <p:extLst>
      <p:ext uri="{BB962C8B-B14F-4D97-AF65-F5344CB8AC3E}">
        <p14:creationId xmlns:p14="http://schemas.microsoft.com/office/powerpoint/2010/main" val="4237198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CDEEA-E2C3-D9F6-84D2-D236737E751D}"/>
            </a:ext>
          </a:extLst>
        </p:cNvPr>
        <p:cNvGrpSpPr/>
        <p:nvPr/>
      </p:nvGrpSpPr>
      <p:grpSpPr>
        <a:xfrm>
          <a:off x="0" y="0"/>
          <a:ext cx="0" cy="0"/>
          <a:chOff x="0" y="0"/>
          <a:chExt cx="0" cy="0"/>
        </a:xfrm>
      </p:grpSpPr>
      <p:sp>
        <p:nvSpPr>
          <p:cNvPr id="3" name="Titolo 1">
            <a:extLst>
              <a:ext uri="{FF2B5EF4-FFF2-40B4-BE49-F238E27FC236}">
                <a16:creationId xmlns:a16="http://schemas.microsoft.com/office/drawing/2014/main" id="{E9A25844-0B02-1E83-7AFB-7AA7B929A482}"/>
              </a:ext>
            </a:extLst>
          </p:cNvPr>
          <p:cNvSpPr txBox="1">
            <a:spLocks/>
          </p:cNvSpPr>
          <p:nvPr/>
        </p:nvSpPr>
        <p:spPr>
          <a:xfrm>
            <a:off x="673922" y="1252991"/>
            <a:ext cx="10672102" cy="320413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CAPITOLO SECONDO</a:t>
            </a:r>
            <a:br>
              <a:rPr lang="en-US" b="1" dirty="0"/>
            </a:br>
            <a:r>
              <a:rPr lang="en-US" b="1" dirty="0"/>
              <a:t>PRIMA ANALISI FIGURA DI COXETER</a:t>
            </a:r>
          </a:p>
        </p:txBody>
      </p:sp>
      <p:cxnSp>
        <p:nvCxnSpPr>
          <p:cNvPr id="4" name="Connettore diritto 35">
            <a:extLst>
              <a:ext uri="{FF2B5EF4-FFF2-40B4-BE49-F238E27FC236}">
                <a16:creationId xmlns:a16="http://schemas.microsoft.com/office/drawing/2014/main" id="{1AB86A67-5795-6FAB-1B32-E3B97F11852E}"/>
              </a:ext>
            </a:extLst>
          </p:cNvPr>
          <p:cNvCxnSpPr>
            <a:cxnSpLocks/>
          </p:cNvCxnSpPr>
          <p:nvPr/>
        </p:nvCxnSpPr>
        <p:spPr>
          <a:xfrm>
            <a:off x="508055" y="4460783"/>
            <a:ext cx="11412955" cy="0"/>
          </a:xfrm>
          <a:prstGeom prst="line">
            <a:avLst/>
          </a:prstGeom>
          <a:ln w="53975">
            <a:solidFill>
              <a:srgbClr val="FB6B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9306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7">
            <a:extLst>
              <a:ext uri="{FF2B5EF4-FFF2-40B4-BE49-F238E27FC236}">
                <a16:creationId xmlns:a16="http://schemas.microsoft.com/office/drawing/2014/main" id="{7445DBD7-265D-CB04-415C-C4A9FF032FFE}"/>
              </a:ext>
            </a:extLst>
          </p:cNvPr>
          <p:cNvSpPr/>
          <p:nvPr/>
        </p:nvSpPr>
        <p:spPr>
          <a:xfrm>
            <a:off x="12455253" y="0"/>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endParaRPr>
          </a:p>
        </p:txBody>
      </p:sp>
      <p:sp>
        <p:nvSpPr>
          <p:cNvPr id="4" name="object 18">
            <a:extLst>
              <a:ext uri="{FF2B5EF4-FFF2-40B4-BE49-F238E27FC236}">
                <a16:creationId xmlns:a16="http://schemas.microsoft.com/office/drawing/2014/main" id="{0D38663B-228C-9C51-917C-66250AA001D8}"/>
              </a:ext>
            </a:extLst>
          </p:cNvPr>
          <p:cNvSpPr/>
          <p:nvPr/>
        </p:nvSpPr>
        <p:spPr>
          <a:xfrm>
            <a:off x="12455253" y="645425"/>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5" name="object 19">
            <a:extLst>
              <a:ext uri="{FF2B5EF4-FFF2-40B4-BE49-F238E27FC236}">
                <a16:creationId xmlns:a16="http://schemas.microsoft.com/office/drawing/2014/main" id="{0AFD0697-01B6-67FD-0D7E-ABD5A8C347BB}"/>
              </a:ext>
            </a:extLst>
          </p:cNvPr>
          <p:cNvSpPr/>
          <p:nvPr/>
        </p:nvSpPr>
        <p:spPr>
          <a:xfrm>
            <a:off x="12455253" y="129085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9E122C"/>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6" name="object 20">
            <a:extLst>
              <a:ext uri="{FF2B5EF4-FFF2-40B4-BE49-F238E27FC236}">
                <a16:creationId xmlns:a16="http://schemas.microsoft.com/office/drawing/2014/main" id="{A4B0FBA5-2582-B393-19D8-44CB55D0C8FF}"/>
              </a:ext>
            </a:extLst>
          </p:cNvPr>
          <p:cNvSpPr/>
          <p:nvPr/>
        </p:nvSpPr>
        <p:spPr>
          <a:xfrm>
            <a:off x="12455253" y="193627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019E6D"/>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7" name="object 19">
            <a:extLst>
              <a:ext uri="{FF2B5EF4-FFF2-40B4-BE49-F238E27FC236}">
                <a16:creationId xmlns:a16="http://schemas.microsoft.com/office/drawing/2014/main" id="{85115511-5085-E933-51EC-93F5AD091E05}"/>
              </a:ext>
            </a:extLst>
          </p:cNvPr>
          <p:cNvSpPr/>
          <p:nvPr/>
        </p:nvSpPr>
        <p:spPr>
          <a:xfrm>
            <a:off x="12455253" y="258170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8" name="object 20">
            <a:extLst>
              <a:ext uri="{FF2B5EF4-FFF2-40B4-BE49-F238E27FC236}">
                <a16:creationId xmlns:a16="http://schemas.microsoft.com/office/drawing/2014/main" id="{4927425D-AC08-E11E-4BBD-51AF82227C03}"/>
              </a:ext>
            </a:extLst>
          </p:cNvPr>
          <p:cNvSpPr/>
          <p:nvPr/>
        </p:nvSpPr>
        <p:spPr>
          <a:xfrm>
            <a:off x="12455253" y="322712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9" name="object 20">
            <a:extLst>
              <a:ext uri="{FF2B5EF4-FFF2-40B4-BE49-F238E27FC236}">
                <a16:creationId xmlns:a16="http://schemas.microsoft.com/office/drawing/2014/main" id="{0E088CAF-D979-106F-7F13-14503333943F}"/>
              </a:ext>
            </a:extLst>
          </p:cNvPr>
          <p:cNvSpPr/>
          <p:nvPr/>
        </p:nvSpPr>
        <p:spPr>
          <a:xfrm>
            <a:off x="12455253" y="3872549"/>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chemeClr val="accent5">
              <a:lumMod val="75000"/>
            </a:schemeClr>
          </a:solidFill>
          <a:ln>
            <a:noFill/>
          </a:ln>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15" name="object 17">
            <a:extLst>
              <a:ext uri="{FF2B5EF4-FFF2-40B4-BE49-F238E27FC236}">
                <a16:creationId xmlns:a16="http://schemas.microsoft.com/office/drawing/2014/main" id="{D0E27260-866B-90B0-E875-B7D5F7AC5801}"/>
              </a:ext>
            </a:extLst>
          </p:cNvPr>
          <p:cNvSpPr/>
          <p:nvPr/>
        </p:nvSpPr>
        <p:spPr>
          <a:xfrm>
            <a:off x="4092212"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6" name="object 17">
            <a:extLst>
              <a:ext uri="{FF2B5EF4-FFF2-40B4-BE49-F238E27FC236}">
                <a16:creationId xmlns:a16="http://schemas.microsoft.com/office/drawing/2014/main" id="{F216D8F1-8E5B-B04A-A215-E7D089BB95E0}"/>
              </a:ext>
            </a:extLst>
          </p:cNvPr>
          <p:cNvSpPr/>
          <p:nvPr/>
        </p:nvSpPr>
        <p:spPr>
          <a:xfrm>
            <a:off x="5479100"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23" name="object 17">
            <a:extLst>
              <a:ext uri="{FF2B5EF4-FFF2-40B4-BE49-F238E27FC236}">
                <a16:creationId xmlns:a16="http://schemas.microsoft.com/office/drawing/2014/main" id="{2F07D1E7-77AA-D0A9-1949-7485989C4303}"/>
              </a:ext>
            </a:extLst>
          </p:cNvPr>
          <p:cNvSpPr/>
          <p:nvPr/>
        </p:nvSpPr>
        <p:spPr>
          <a:xfrm>
            <a:off x="6865987"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25" name="object 17">
            <a:extLst>
              <a:ext uri="{FF2B5EF4-FFF2-40B4-BE49-F238E27FC236}">
                <a16:creationId xmlns:a16="http://schemas.microsoft.com/office/drawing/2014/main" id="{7CB60F1E-09DD-52DA-B7F7-2E88CC8BC954}"/>
              </a:ext>
            </a:extLst>
          </p:cNvPr>
          <p:cNvSpPr/>
          <p:nvPr/>
        </p:nvSpPr>
        <p:spPr>
          <a:xfrm>
            <a:off x="8252876"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0" name="object 17">
            <a:extLst>
              <a:ext uri="{FF2B5EF4-FFF2-40B4-BE49-F238E27FC236}">
                <a16:creationId xmlns:a16="http://schemas.microsoft.com/office/drawing/2014/main" id="{4A06941C-5E0B-0620-94B6-AA6F37821B83}"/>
              </a:ext>
            </a:extLst>
          </p:cNvPr>
          <p:cNvSpPr/>
          <p:nvPr/>
        </p:nvSpPr>
        <p:spPr>
          <a:xfrm>
            <a:off x="9639765"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21" name="Subtitle 3">
            <a:extLst>
              <a:ext uri="{FF2B5EF4-FFF2-40B4-BE49-F238E27FC236}">
                <a16:creationId xmlns:a16="http://schemas.microsoft.com/office/drawing/2014/main" id="{19D6A3CA-8DF2-F58B-2AA5-D6E84018292B}"/>
              </a:ext>
            </a:extLst>
          </p:cNvPr>
          <p:cNvSpPr txBox="1">
            <a:spLocks/>
          </p:cNvSpPr>
          <p:nvPr/>
        </p:nvSpPr>
        <p:spPr bwMode="gray">
          <a:xfrm>
            <a:off x="417095" y="449072"/>
            <a:ext cx="10306050" cy="752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marL="0" marR="0" lvl="0" indent="0" algn="l"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r>
              <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rPr>
              <a:t>PRIMA ANALISI VISUALE: </a:t>
            </a:r>
            <a:r>
              <a:rPr lang="en-US" altLang="it-IT" dirty="0">
                <a:solidFill>
                  <a:schemeClr val="tx1"/>
                </a:solidFill>
                <a:latin typeface="Avenir Next" panose="020B0503020202020204" pitchFamily="34" charset="0"/>
                <a:ea typeface="Verdana" panose="020B0604030504040204" pitchFamily="34" charset="0"/>
                <a:cs typeface="Arial" panose="020B0604020202020204" pitchFamily="34" charset="0"/>
              </a:rPr>
              <a:t>LA FIGURA DI COXETER</a:t>
            </a:r>
            <a:endPar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endParaRPr>
          </a:p>
        </p:txBody>
      </p:sp>
      <p:pic>
        <p:nvPicPr>
          <p:cNvPr id="13" name="Immagine 12" descr="Immagine che contiene Carattere, testo, logo, simbolo&#10;&#10;Descrizione generata automaticamente">
            <a:extLst>
              <a:ext uri="{FF2B5EF4-FFF2-40B4-BE49-F238E27FC236}">
                <a16:creationId xmlns:a16="http://schemas.microsoft.com/office/drawing/2014/main" id="{C6668C53-EAED-444D-F830-4F1A20E47CDF}"/>
              </a:ext>
            </a:extLst>
          </p:cNvPr>
          <p:cNvPicPr>
            <a:picLocks noChangeAspect="1"/>
          </p:cNvPicPr>
          <p:nvPr/>
        </p:nvPicPr>
        <p:blipFill rotWithShape="1">
          <a:blip r:embed="rId3">
            <a:extLst>
              <a:ext uri="{28A0092B-C50C-407E-A947-70E740481C1C}">
                <a14:useLocalDpi xmlns:a14="http://schemas.microsoft.com/office/drawing/2010/main" val="0"/>
              </a:ext>
            </a:extLst>
          </a:blip>
          <a:srcRect l="6459" t="9813" r="5897" b="7500"/>
          <a:stretch/>
        </p:blipFill>
        <p:spPr>
          <a:xfrm>
            <a:off x="10197550" y="5981131"/>
            <a:ext cx="1740450" cy="754949"/>
          </a:xfrm>
          <a:prstGeom prst="rect">
            <a:avLst/>
          </a:prstGeom>
        </p:spPr>
      </p:pic>
      <p:pic>
        <p:nvPicPr>
          <p:cNvPr id="1025" name="Picture 1" descr="page9image62716544">
            <a:extLst>
              <a:ext uri="{FF2B5EF4-FFF2-40B4-BE49-F238E27FC236}">
                <a16:creationId xmlns:a16="http://schemas.microsoft.com/office/drawing/2014/main" id="{72246664-1F4B-F6FB-C24B-8BE4DACDBD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4582" y="1201849"/>
            <a:ext cx="5088836" cy="508883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F1A07014-56E1-1C75-FC67-86E87DEF14AB}"/>
                  </a:ext>
                </a:extLst>
              </p:cNvPr>
              <p:cNvSpPr txBox="1"/>
              <p:nvPr/>
            </p:nvSpPr>
            <p:spPr>
              <a:xfrm>
                <a:off x="4560761" y="6131929"/>
                <a:ext cx="2983098" cy="276999"/>
              </a:xfrm>
              <a:prstGeom prst="rect">
                <a:avLst/>
              </a:prstGeom>
              <a:noFill/>
            </p:spPr>
            <p:txBody>
              <a:bodyPr wrap="square">
                <a:spAutoFit/>
              </a:bodyPr>
              <a:lstStyle/>
              <a:p>
                <a:r>
                  <a:rPr lang="it-IT" sz="1200" b="1" dirty="0">
                    <a:effectLst/>
                    <a:cs typeface="Arial" panose="020B0604020202020204" pitchFamily="34" charset="0"/>
                  </a:rPr>
                  <a:t>Figura </a:t>
                </a:r>
                <a:r>
                  <a:rPr lang="it-IT" sz="1200" b="1" dirty="0">
                    <a:cs typeface="Arial" panose="020B0604020202020204" pitchFamily="34" charset="0"/>
                  </a:rPr>
                  <a:t>7.1</a:t>
                </a:r>
                <a:r>
                  <a:rPr lang="it-IT" sz="1200" dirty="0">
                    <a:cs typeface="Arial" panose="020B0604020202020204" pitchFamily="34" charset="0"/>
                  </a:rPr>
                  <a:t>: </a:t>
                </a:r>
                <a:r>
                  <a:rPr lang="it-IT" sz="1200" dirty="0">
                    <a:effectLst/>
                    <a:cs typeface="Arial" panose="020B0604020202020204" pitchFamily="34" charset="0"/>
                  </a:rPr>
                  <a:t>Figura di </a:t>
                </a:r>
                <a:r>
                  <a:rPr lang="it-IT" sz="1200" dirty="0"/>
                  <a:t>H.S.M </a:t>
                </a:r>
                <a:r>
                  <a:rPr lang="it-IT" sz="1200" dirty="0">
                    <a:effectLst/>
                    <a:cs typeface="Arial" panose="020B0604020202020204" pitchFamily="34" charset="0"/>
                  </a:rPr>
                  <a:t>Coxeter</a:t>
                </a:r>
                <a14:m>
                  <m:oMath xmlns:m="http://schemas.openxmlformats.org/officeDocument/2006/math">
                    <m:r>
                      <a:rPr lang="it-IT" sz="1200" i="1" dirty="0" smtClean="0">
                        <a:effectLst/>
                        <a:latin typeface="Cambria Math" panose="02040503050406030204" pitchFamily="18" charset="0"/>
                        <a:cs typeface="Arial" panose="020B0604020202020204" pitchFamily="34" charset="0"/>
                      </a:rPr>
                      <m:t>. </m:t>
                    </m:r>
                  </m:oMath>
                </a14:m>
                <a:endParaRPr lang="it-IT" sz="1050" dirty="0">
                  <a:cs typeface="Arial" panose="020B0604020202020204" pitchFamily="34" charset="0"/>
                </a:endParaRPr>
              </a:p>
            </p:txBody>
          </p:sp>
        </mc:Choice>
        <mc:Fallback xmlns="">
          <p:sp>
            <p:nvSpPr>
              <p:cNvPr id="18" name="CasellaDiTesto 17">
                <a:extLst>
                  <a:ext uri="{FF2B5EF4-FFF2-40B4-BE49-F238E27FC236}">
                    <a16:creationId xmlns:a16="http://schemas.microsoft.com/office/drawing/2014/main" id="{F1A07014-56E1-1C75-FC67-86E87DEF14AB}"/>
                  </a:ext>
                </a:extLst>
              </p:cNvPr>
              <p:cNvSpPr txBox="1">
                <a:spLocks noRot="1" noChangeAspect="1" noMove="1" noResize="1" noEditPoints="1" noAdjustHandles="1" noChangeArrowheads="1" noChangeShapeType="1" noTextEdit="1"/>
              </p:cNvSpPr>
              <p:nvPr/>
            </p:nvSpPr>
            <p:spPr>
              <a:xfrm>
                <a:off x="4560761" y="6131929"/>
                <a:ext cx="2983098" cy="276999"/>
              </a:xfrm>
              <a:prstGeom prst="rect">
                <a:avLst/>
              </a:prstGeom>
              <a:blipFill>
                <a:blip r:embed="rId5"/>
                <a:stretch>
                  <a:fillRect b="-13043"/>
                </a:stretch>
              </a:blipFill>
            </p:spPr>
            <p:txBody>
              <a:bodyPr/>
              <a:lstStyle/>
              <a:p>
                <a:r>
                  <a:rPr lang="it-IT">
                    <a:noFill/>
                  </a:rPr>
                  <a:t> </a:t>
                </a:r>
              </a:p>
            </p:txBody>
          </p:sp>
        </mc:Fallback>
      </mc:AlternateContent>
      <p:cxnSp>
        <p:nvCxnSpPr>
          <p:cNvPr id="3" name="Connettore diritto 35">
            <a:extLst>
              <a:ext uri="{FF2B5EF4-FFF2-40B4-BE49-F238E27FC236}">
                <a16:creationId xmlns:a16="http://schemas.microsoft.com/office/drawing/2014/main" id="{17A16E22-AE5E-3C3E-68FB-63D467076F7F}"/>
              </a:ext>
            </a:extLst>
          </p:cNvPr>
          <p:cNvCxnSpPr>
            <a:cxnSpLocks/>
          </p:cNvCxnSpPr>
          <p:nvPr/>
        </p:nvCxnSpPr>
        <p:spPr>
          <a:xfrm>
            <a:off x="345833" y="962017"/>
            <a:ext cx="11412955" cy="0"/>
          </a:xfrm>
          <a:prstGeom prst="line">
            <a:avLst/>
          </a:prstGeom>
          <a:ln w="53975">
            <a:solidFill>
              <a:srgbClr val="FB6B50"/>
            </a:solidFill>
          </a:ln>
        </p:spPr>
        <p:style>
          <a:lnRef idx="2">
            <a:schemeClr val="accent1"/>
          </a:lnRef>
          <a:fillRef idx="0">
            <a:schemeClr val="accent1"/>
          </a:fillRef>
          <a:effectRef idx="1">
            <a:schemeClr val="accent1"/>
          </a:effectRef>
          <a:fontRef idx="minor">
            <a:schemeClr val="tx1"/>
          </a:fontRef>
        </p:style>
      </p:cxnSp>
      <p:sp>
        <p:nvSpPr>
          <p:cNvPr id="11" name="object 17">
            <a:extLst>
              <a:ext uri="{FF2B5EF4-FFF2-40B4-BE49-F238E27FC236}">
                <a16:creationId xmlns:a16="http://schemas.microsoft.com/office/drawing/2014/main" id="{ACAF2A13-FB31-09FE-9FC2-3EBB0FA1376E}"/>
              </a:ext>
            </a:extLst>
          </p:cNvPr>
          <p:cNvSpPr/>
          <p:nvPr/>
        </p:nvSpPr>
        <p:spPr>
          <a:xfrm>
            <a:off x="2717198" y="-4478"/>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effectLst>
            <a:outerShdw blurRad="50800" dist="38100" dir="2700000" algn="tl" rotWithShape="0">
              <a:prstClr val="black">
                <a:alpha val="40000"/>
              </a:prstClr>
            </a:outerShdw>
          </a:effectLst>
        </p:spPr>
        <p:txBody>
          <a:bodyPr wrap="square" lIns="0" tIns="0" rIns="0" bIns="0" rtlCol="0"/>
          <a:lstStyle/>
          <a:p>
            <a:endParaRPr sz="2400" dirty="0">
              <a:solidFill>
                <a:srgbClr val="FB6B50"/>
              </a:solidFill>
            </a:endParaRPr>
          </a:p>
        </p:txBody>
      </p:sp>
      <p:sp>
        <p:nvSpPr>
          <p:cNvPr id="17" name="object 17">
            <a:extLst>
              <a:ext uri="{FF2B5EF4-FFF2-40B4-BE49-F238E27FC236}">
                <a16:creationId xmlns:a16="http://schemas.microsoft.com/office/drawing/2014/main" id="{4D81F500-BB63-781D-D804-4E364C087CFA}"/>
              </a:ext>
            </a:extLst>
          </p:cNvPr>
          <p:cNvSpPr/>
          <p:nvPr/>
        </p:nvSpPr>
        <p:spPr>
          <a:xfrm>
            <a:off x="1330309"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endParaRPr>
          </a:p>
        </p:txBody>
      </p:sp>
    </p:spTree>
    <p:extLst>
      <p:ext uri="{BB962C8B-B14F-4D97-AF65-F5344CB8AC3E}">
        <p14:creationId xmlns:p14="http://schemas.microsoft.com/office/powerpoint/2010/main" val="2384428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7">
            <a:extLst>
              <a:ext uri="{FF2B5EF4-FFF2-40B4-BE49-F238E27FC236}">
                <a16:creationId xmlns:a16="http://schemas.microsoft.com/office/drawing/2014/main" id="{7445DBD7-265D-CB04-415C-C4A9FF032FFE}"/>
              </a:ext>
            </a:extLst>
          </p:cNvPr>
          <p:cNvSpPr/>
          <p:nvPr/>
        </p:nvSpPr>
        <p:spPr>
          <a:xfrm>
            <a:off x="12455253" y="0"/>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endParaRPr>
          </a:p>
        </p:txBody>
      </p:sp>
      <p:sp>
        <p:nvSpPr>
          <p:cNvPr id="4" name="object 18">
            <a:extLst>
              <a:ext uri="{FF2B5EF4-FFF2-40B4-BE49-F238E27FC236}">
                <a16:creationId xmlns:a16="http://schemas.microsoft.com/office/drawing/2014/main" id="{0D38663B-228C-9C51-917C-66250AA001D8}"/>
              </a:ext>
            </a:extLst>
          </p:cNvPr>
          <p:cNvSpPr/>
          <p:nvPr/>
        </p:nvSpPr>
        <p:spPr>
          <a:xfrm>
            <a:off x="12455253" y="645425"/>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5" name="object 19">
            <a:extLst>
              <a:ext uri="{FF2B5EF4-FFF2-40B4-BE49-F238E27FC236}">
                <a16:creationId xmlns:a16="http://schemas.microsoft.com/office/drawing/2014/main" id="{0AFD0697-01B6-67FD-0D7E-ABD5A8C347BB}"/>
              </a:ext>
            </a:extLst>
          </p:cNvPr>
          <p:cNvSpPr/>
          <p:nvPr/>
        </p:nvSpPr>
        <p:spPr>
          <a:xfrm>
            <a:off x="12455253" y="129085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9E122C"/>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6" name="object 20">
            <a:extLst>
              <a:ext uri="{FF2B5EF4-FFF2-40B4-BE49-F238E27FC236}">
                <a16:creationId xmlns:a16="http://schemas.microsoft.com/office/drawing/2014/main" id="{A4B0FBA5-2582-B393-19D8-44CB55D0C8FF}"/>
              </a:ext>
            </a:extLst>
          </p:cNvPr>
          <p:cNvSpPr/>
          <p:nvPr/>
        </p:nvSpPr>
        <p:spPr>
          <a:xfrm>
            <a:off x="12455253" y="193627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019E6D"/>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7" name="object 19">
            <a:extLst>
              <a:ext uri="{FF2B5EF4-FFF2-40B4-BE49-F238E27FC236}">
                <a16:creationId xmlns:a16="http://schemas.microsoft.com/office/drawing/2014/main" id="{85115511-5085-E933-51EC-93F5AD091E05}"/>
              </a:ext>
            </a:extLst>
          </p:cNvPr>
          <p:cNvSpPr/>
          <p:nvPr/>
        </p:nvSpPr>
        <p:spPr>
          <a:xfrm>
            <a:off x="12455253" y="258170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8" name="object 20">
            <a:extLst>
              <a:ext uri="{FF2B5EF4-FFF2-40B4-BE49-F238E27FC236}">
                <a16:creationId xmlns:a16="http://schemas.microsoft.com/office/drawing/2014/main" id="{4927425D-AC08-E11E-4BBD-51AF82227C03}"/>
              </a:ext>
            </a:extLst>
          </p:cNvPr>
          <p:cNvSpPr/>
          <p:nvPr/>
        </p:nvSpPr>
        <p:spPr>
          <a:xfrm>
            <a:off x="12455253" y="322712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9" name="object 20">
            <a:extLst>
              <a:ext uri="{FF2B5EF4-FFF2-40B4-BE49-F238E27FC236}">
                <a16:creationId xmlns:a16="http://schemas.microsoft.com/office/drawing/2014/main" id="{0E088CAF-D979-106F-7F13-14503333943F}"/>
              </a:ext>
            </a:extLst>
          </p:cNvPr>
          <p:cNvSpPr/>
          <p:nvPr/>
        </p:nvSpPr>
        <p:spPr>
          <a:xfrm>
            <a:off x="12455253" y="3872549"/>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chemeClr val="accent5">
              <a:lumMod val="75000"/>
            </a:schemeClr>
          </a:solidFill>
          <a:ln>
            <a:noFill/>
          </a:ln>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15" name="object 17">
            <a:extLst>
              <a:ext uri="{FF2B5EF4-FFF2-40B4-BE49-F238E27FC236}">
                <a16:creationId xmlns:a16="http://schemas.microsoft.com/office/drawing/2014/main" id="{D0E27260-866B-90B0-E875-B7D5F7AC5801}"/>
              </a:ext>
            </a:extLst>
          </p:cNvPr>
          <p:cNvSpPr/>
          <p:nvPr/>
        </p:nvSpPr>
        <p:spPr>
          <a:xfrm>
            <a:off x="4092212"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6" name="object 17">
            <a:extLst>
              <a:ext uri="{FF2B5EF4-FFF2-40B4-BE49-F238E27FC236}">
                <a16:creationId xmlns:a16="http://schemas.microsoft.com/office/drawing/2014/main" id="{F216D8F1-8E5B-B04A-A215-E7D089BB95E0}"/>
              </a:ext>
            </a:extLst>
          </p:cNvPr>
          <p:cNvSpPr/>
          <p:nvPr/>
        </p:nvSpPr>
        <p:spPr>
          <a:xfrm>
            <a:off x="5479100"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23" name="object 17">
            <a:extLst>
              <a:ext uri="{FF2B5EF4-FFF2-40B4-BE49-F238E27FC236}">
                <a16:creationId xmlns:a16="http://schemas.microsoft.com/office/drawing/2014/main" id="{2F07D1E7-77AA-D0A9-1949-7485989C4303}"/>
              </a:ext>
            </a:extLst>
          </p:cNvPr>
          <p:cNvSpPr/>
          <p:nvPr/>
        </p:nvSpPr>
        <p:spPr>
          <a:xfrm>
            <a:off x="6865987"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25" name="object 17">
            <a:extLst>
              <a:ext uri="{FF2B5EF4-FFF2-40B4-BE49-F238E27FC236}">
                <a16:creationId xmlns:a16="http://schemas.microsoft.com/office/drawing/2014/main" id="{7CB60F1E-09DD-52DA-B7F7-2E88CC8BC954}"/>
              </a:ext>
            </a:extLst>
          </p:cNvPr>
          <p:cNvSpPr/>
          <p:nvPr/>
        </p:nvSpPr>
        <p:spPr>
          <a:xfrm>
            <a:off x="8252876"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0" name="object 17">
            <a:extLst>
              <a:ext uri="{FF2B5EF4-FFF2-40B4-BE49-F238E27FC236}">
                <a16:creationId xmlns:a16="http://schemas.microsoft.com/office/drawing/2014/main" id="{4A06941C-5E0B-0620-94B6-AA6F37821B83}"/>
              </a:ext>
            </a:extLst>
          </p:cNvPr>
          <p:cNvSpPr/>
          <p:nvPr/>
        </p:nvSpPr>
        <p:spPr>
          <a:xfrm>
            <a:off x="9639765"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21" name="Subtitle 3">
            <a:extLst>
              <a:ext uri="{FF2B5EF4-FFF2-40B4-BE49-F238E27FC236}">
                <a16:creationId xmlns:a16="http://schemas.microsoft.com/office/drawing/2014/main" id="{19D6A3CA-8DF2-F58B-2AA5-D6E84018292B}"/>
              </a:ext>
            </a:extLst>
          </p:cNvPr>
          <p:cNvSpPr txBox="1">
            <a:spLocks/>
          </p:cNvSpPr>
          <p:nvPr/>
        </p:nvSpPr>
        <p:spPr bwMode="gray">
          <a:xfrm>
            <a:off x="417095" y="449072"/>
            <a:ext cx="10306050" cy="752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marL="0" marR="0" lvl="0" indent="0" algn="l"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r>
              <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rPr>
              <a:t>PRIMA ANALISI VISUALE: </a:t>
            </a:r>
            <a:r>
              <a:rPr lang="en-US" altLang="it-IT" dirty="0">
                <a:solidFill>
                  <a:schemeClr val="tx1"/>
                </a:solidFill>
                <a:latin typeface="Avenir Next" panose="020B0503020202020204" pitchFamily="34" charset="0"/>
                <a:ea typeface="Verdana" panose="020B0604030504040204" pitchFamily="34" charset="0"/>
                <a:cs typeface="Arial" panose="020B0604020202020204" pitchFamily="34" charset="0"/>
              </a:rPr>
              <a:t>LA FIGURA DI COXETER</a:t>
            </a:r>
            <a:endPar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endParaRPr>
          </a:p>
        </p:txBody>
      </p:sp>
      <p:pic>
        <p:nvPicPr>
          <p:cNvPr id="13" name="Immagine 12" descr="Immagine che contiene Carattere, testo, logo, simbolo&#10;&#10;Descrizione generata automaticamente">
            <a:extLst>
              <a:ext uri="{FF2B5EF4-FFF2-40B4-BE49-F238E27FC236}">
                <a16:creationId xmlns:a16="http://schemas.microsoft.com/office/drawing/2014/main" id="{C6668C53-EAED-444D-F830-4F1A20E47CDF}"/>
              </a:ext>
            </a:extLst>
          </p:cNvPr>
          <p:cNvPicPr>
            <a:picLocks noChangeAspect="1"/>
          </p:cNvPicPr>
          <p:nvPr/>
        </p:nvPicPr>
        <p:blipFill rotWithShape="1">
          <a:blip r:embed="rId3">
            <a:extLst>
              <a:ext uri="{28A0092B-C50C-407E-A947-70E740481C1C}">
                <a14:useLocalDpi xmlns:a14="http://schemas.microsoft.com/office/drawing/2010/main" val="0"/>
              </a:ext>
            </a:extLst>
          </a:blip>
          <a:srcRect l="6459" t="9813" r="5897" b="7500"/>
          <a:stretch/>
        </p:blipFill>
        <p:spPr>
          <a:xfrm>
            <a:off x="10197550" y="5981131"/>
            <a:ext cx="1740450" cy="754949"/>
          </a:xfrm>
          <a:prstGeom prst="rect">
            <a:avLst/>
          </a:prstGeom>
        </p:spPr>
      </p:pic>
      <p:pic>
        <p:nvPicPr>
          <p:cNvPr id="11" name="Picture 4" descr="page106image100559632">
            <a:extLst>
              <a:ext uri="{FF2B5EF4-FFF2-40B4-BE49-F238E27FC236}">
                <a16:creationId xmlns:a16="http://schemas.microsoft.com/office/drawing/2014/main" id="{86D6C673-8587-BBA1-6C31-BEB85E357B94}"/>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3360924" y="1230425"/>
            <a:ext cx="5216152" cy="502943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Connettore diritto 35">
            <a:extLst>
              <a:ext uri="{FF2B5EF4-FFF2-40B4-BE49-F238E27FC236}">
                <a16:creationId xmlns:a16="http://schemas.microsoft.com/office/drawing/2014/main" id="{E3303E5E-F46B-2E29-AD52-9CCED0D22A27}"/>
              </a:ext>
            </a:extLst>
          </p:cNvPr>
          <p:cNvCxnSpPr>
            <a:cxnSpLocks/>
          </p:cNvCxnSpPr>
          <p:nvPr/>
        </p:nvCxnSpPr>
        <p:spPr>
          <a:xfrm>
            <a:off x="345833" y="962017"/>
            <a:ext cx="11412955" cy="0"/>
          </a:xfrm>
          <a:prstGeom prst="line">
            <a:avLst/>
          </a:prstGeom>
          <a:ln w="53975">
            <a:solidFill>
              <a:srgbClr val="FB6B50"/>
            </a:solidFill>
          </a:ln>
        </p:spPr>
        <p:style>
          <a:lnRef idx="2">
            <a:schemeClr val="accent1"/>
          </a:lnRef>
          <a:fillRef idx="0">
            <a:schemeClr val="accent1"/>
          </a:fillRef>
          <a:effectRef idx="1">
            <a:schemeClr val="accent1"/>
          </a:effectRef>
          <a:fontRef idx="minor">
            <a:schemeClr val="tx1"/>
          </a:fontRef>
        </p:style>
      </p:cxnSp>
      <p:sp>
        <p:nvSpPr>
          <p:cNvPr id="18" name="object 17">
            <a:extLst>
              <a:ext uri="{FF2B5EF4-FFF2-40B4-BE49-F238E27FC236}">
                <a16:creationId xmlns:a16="http://schemas.microsoft.com/office/drawing/2014/main" id="{27238F80-0841-0CA1-0DC9-B73638D3D6E3}"/>
              </a:ext>
            </a:extLst>
          </p:cNvPr>
          <p:cNvSpPr/>
          <p:nvPr/>
        </p:nvSpPr>
        <p:spPr>
          <a:xfrm>
            <a:off x="2717198" y="-4478"/>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effectLst>
            <a:outerShdw blurRad="50800" dist="38100" dir="2700000" algn="tl" rotWithShape="0">
              <a:prstClr val="black">
                <a:alpha val="40000"/>
              </a:prstClr>
            </a:outerShdw>
          </a:effectLst>
        </p:spPr>
        <p:txBody>
          <a:bodyPr wrap="square" lIns="0" tIns="0" rIns="0" bIns="0" rtlCol="0"/>
          <a:lstStyle/>
          <a:p>
            <a:endParaRPr sz="2400" dirty="0">
              <a:solidFill>
                <a:srgbClr val="FB6B50"/>
              </a:solidFill>
            </a:endParaRPr>
          </a:p>
        </p:txBody>
      </p:sp>
      <p:sp>
        <p:nvSpPr>
          <p:cNvPr id="19" name="object 17">
            <a:extLst>
              <a:ext uri="{FF2B5EF4-FFF2-40B4-BE49-F238E27FC236}">
                <a16:creationId xmlns:a16="http://schemas.microsoft.com/office/drawing/2014/main" id="{AE0AD669-0D50-34A1-7BC4-3B4BD8F199E8}"/>
              </a:ext>
            </a:extLst>
          </p:cNvPr>
          <p:cNvSpPr/>
          <p:nvPr/>
        </p:nvSpPr>
        <p:spPr>
          <a:xfrm>
            <a:off x="1330309"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endParaRPr>
          </a:p>
        </p:txBody>
      </p:sp>
      <mc:AlternateContent xmlns:mc="http://schemas.openxmlformats.org/markup-compatibility/2006" xmlns:a14="http://schemas.microsoft.com/office/drawing/2010/main">
        <mc:Choice Requires="a14">
          <p:sp>
            <p:nvSpPr>
              <p:cNvPr id="20" name="CasellaDiTesto 19">
                <a:extLst>
                  <a:ext uri="{FF2B5EF4-FFF2-40B4-BE49-F238E27FC236}">
                    <a16:creationId xmlns:a16="http://schemas.microsoft.com/office/drawing/2014/main" id="{9A2B9E89-49B8-B006-9973-9563F42F9901}"/>
                  </a:ext>
                </a:extLst>
              </p:cNvPr>
              <p:cNvSpPr txBox="1"/>
              <p:nvPr/>
            </p:nvSpPr>
            <p:spPr>
              <a:xfrm>
                <a:off x="4560761" y="6131929"/>
                <a:ext cx="2983098" cy="276999"/>
              </a:xfrm>
              <a:prstGeom prst="rect">
                <a:avLst/>
              </a:prstGeom>
              <a:noFill/>
            </p:spPr>
            <p:txBody>
              <a:bodyPr wrap="square">
                <a:spAutoFit/>
              </a:bodyPr>
              <a:lstStyle/>
              <a:p>
                <a:r>
                  <a:rPr lang="it-IT" sz="1200" b="1" dirty="0">
                    <a:effectLst/>
                    <a:cs typeface="Arial" panose="020B0604020202020204" pitchFamily="34" charset="0"/>
                  </a:rPr>
                  <a:t>Figura </a:t>
                </a:r>
                <a:r>
                  <a:rPr lang="it-IT" sz="1200" b="1" dirty="0">
                    <a:cs typeface="Arial" panose="020B0604020202020204" pitchFamily="34" charset="0"/>
                  </a:rPr>
                  <a:t>7.2</a:t>
                </a:r>
                <a:r>
                  <a:rPr lang="it-IT" sz="1200" dirty="0">
                    <a:cs typeface="Arial" panose="020B0604020202020204" pitchFamily="34" charset="0"/>
                  </a:rPr>
                  <a:t>: </a:t>
                </a:r>
                <a:r>
                  <a:rPr lang="it-IT" sz="1200" dirty="0">
                    <a:effectLst/>
                    <a:cs typeface="Arial" panose="020B0604020202020204" pitchFamily="34" charset="0"/>
                  </a:rPr>
                  <a:t>Figura di </a:t>
                </a:r>
                <a:r>
                  <a:rPr lang="it-IT" sz="1200" dirty="0"/>
                  <a:t>H.S.M </a:t>
                </a:r>
                <a:r>
                  <a:rPr lang="it-IT" sz="1200" dirty="0">
                    <a:effectLst/>
                    <a:cs typeface="Arial" panose="020B0604020202020204" pitchFamily="34" charset="0"/>
                  </a:rPr>
                  <a:t>Coxeter</a:t>
                </a:r>
                <a14:m>
                  <m:oMath xmlns:m="http://schemas.openxmlformats.org/officeDocument/2006/math">
                    <m:r>
                      <a:rPr lang="it-IT" sz="1200" i="1" dirty="0" smtClean="0">
                        <a:effectLst/>
                        <a:latin typeface="Cambria Math" panose="02040503050406030204" pitchFamily="18" charset="0"/>
                        <a:cs typeface="Arial" panose="020B0604020202020204" pitchFamily="34" charset="0"/>
                      </a:rPr>
                      <m:t>. </m:t>
                    </m:r>
                  </m:oMath>
                </a14:m>
                <a:endParaRPr lang="it-IT" sz="1050" dirty="0">
                  <a:cs typeface="Arial" panose="020B0604020202020204" pitchFamily="34" charset="0"/>
                </a:endParaRPr>
              </a:p>
            </p:txBody>
          </p:sp>
        </mc:Choice>
        <mc:Fallback xmlns="">
          <p:sp>
            <p:nvSpPr>
              <p:cNvPr id="20" name="CasellaDiTesto 19">
                <a:extLst>
                  <a:ext uri="{FF2B5EF4-FFF2-40B4-BE49-F238E27FC236}">
                    <a16:creationId xmlns:a16="http://schemas.microsoft.com/office/drawing/2014/main" id="{9A2B9E89-49B8-B006-9973-9563F42F9901}"/>
                  </a:ext>
                </a:extLst>
              </p:cNvPr>
              <p:cNvSpPr txBox="1">
                <a:spLocks noRot="1" noChangeAspect="1" noMove="1" noResize="1" noEditPoints="1" noAdjustHandles="1" noChangeArrowheads="1" noChangeShapeType="1" noTextEdit="1"/>
              </p:cNvSpPr>
              <p:nvPr/>
            </p:nvSpPr>
            <p:spPr>
              <a:xfrm>
                <a:off x="4560761" y="6131929"/>
                <a:ext cx="2983098" cy="276999"/>
              </a:xfrm>
              <a:prstGeom prst="rect">
                <a:avLst/>
              </a:prstGeom>
              <a:blipFill>
                <a:blip r:embed="rId5"/>
                <a:stretch>
                  <a:fillRect b="-13043"/>
                </a:stretch>
              </a:blipFill>
            </p:spPr>
            <p:txBody>
              <a:bodyPr/>
              <a:lstStyle/>
              <a:p>
                <a:r>
                  <a:rPr lang="it-IT">
                    <a:noFill/>
                  </a:rPr>
                  <a:t> </a:t>
                </a:r>
              </a:p>
            </p:txBody>
          </p:sp>
        </mc:Fallback>
      </mc:AlternateContent>
    </p:spTree>
    <p:extLst>
      <p:ext uri="{BB962C8B-B14F-4D97-AF65-F5344CB8AC3E}">
        <p14:creationId xmlns:p14="http://schemas.microsoft.com/office/powerpoint/2010/main" val="21783296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7">
            <a:extLst>
              <a:ext uri="{FF2B5EF4-FFF2-40B4-BE49-F238E27FC236}">
                <a16:creationId xmlns:a16="http://schemas.microsoft.com/office/drawing/2014/main" id="{7445DBD7-265D-CB04-415C-C4A9FF032FFE}"/>
              </a:ext>
            </a:extLst>
          </p:cNvPr>
          <p:cNvSpPr/>
          <p:nvPr/>
        </p:nvSpPr>
        <p:spPr>
          <a:xfrm>
            <a:off x="12455253" y="0"/>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endParaRPr>
          </a:p>
        </p:txBody>
      </p:sp>
      <p:sp>
        <p:nvSpPr>
          <p:cNvPr id="4" name="object 18">
            <a:extLst>
              <a:ext uri="{FF2B5EF4-FFF2-40B4-BE49-F238E27FC236}">
                <a16:creationId xmlns:a16="http://schemas.microsoft.com/office/drawing/2014/main" id="{0D38663B-228C-9C51-917C-66250AA001D8}"/>
              </a:ext>
            </a:extLst>
          </p:cNvPr>
          <p:cNvSpPr/>
          <p:nvPr/>
        </p:nvSpPr>
        <p:spPr>
          <a:xfrm>
            <a:off x="12455253" y="645425"/>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5" name="object 19">
            <a:extLst>
              <a:ext uri="{FF2B5EF4-FFF2-40B4-BE49-F238E27FC236}">
                <a16:creationId xmlns:a16="http://schemas.microsoft.com/office/drawing/2014/main" id="{0AFD0697-01B6-67FD-0D7E-ABD5A8C347BB}"/>
              </a:ext>
            </a:extLst>
          </p:cNvPr>
          <p:cNvSpPr/>
          <p:nvPr/>
        </p:nvSpPr>
        <p:spPr>
          <a:xfrm>
            <a:off x="12455253" y="129085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9E122C"/>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6" name="object 20">
            <a:extLst>
              <a:ext uri="{FF2B5EF4-FFF2-40B4-BE49-F238E27FC236}">
                <a16:creationId xmlns:a16="http://schemas.microsoft.com/office/drawing/2014/main" id="{A4B0FBA5-2582-B393-19D8-44CB55D0C8FF}"/>
              </a:ext>
            </a:extLst>
          </p:cNvPr>
          <p:cNvSpPr/>
          <p:nvPr/>
        </p:nvSpPr>
        <p:spPr>
          <a:xfrm>
            <a:off x="12455253" y="193627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019E6D"/>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7" name="object 19">
            <a:extLst>
              <a:ext uri="{FF2B5EF4-FFF2-40B4-BE49-F238E27FC236}">
                <a16:creationId xmlns:a16="http://schemas.microsoft.com/office/drawing/2014/main" id="{85115511-5085-E933-51EC-93F5AD091E05}"/>
              </a:ext>
            </a:extLst>
          </p:cNvPr>
          <p:cNvSpPr/>
          <p:nvPr/>
        </p:nvSpPr>
        <p:spPr>
          <a:xfrm>
            <a:off x="12455253" y="258170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8" name="object 20">
            <a:extLst>
              <a:ext uri="{FF2B5EF4-FFF2-40B4-BE49-F238E27FC236}">
                <a16:creationId xmlns:a16="http://schemas.microsoft.com/office/drawing/2014/main" id="{4927425D-AC08-E11E-4BBD-51AF82227C03}"/>
              </a:ext>
            </a:extLst>
          </p:cNvPr>
          <p:cNvSpPr/>
          <p:nvPr/>
        </p:nvSpPr>
        <p:spPr>
          <a:xfrm>
            <a:off x="12455253" y="322712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9" name="object 20">
            <a:extLst>
              <a:ext uri="{FF2B5EF4-FFF2-40B4-BE49-F238E27FC236}">
                <a16:creationId xmlns:a16="http://schemas.microsoft.com/office/drawing/2014/main" id="{0E088CAF-D979-106F-7F13-14503333943F}"/>
              </a:ext>
            </a:extLst>
          </p:cNvPr>
          <p:cNvSpPr/>
          <p:nvPr/>
        </p:nvSpPr>
        <p:spPr>
          <a:xfrm>
            <a:off x="12455253" y="3872549"/>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chemeClr val="accent5">
              <a:lumMod val="75000"/>
            </a:schemeClr>
          </a:solidFill>
          <a:ln>
            <a:noFill/>
          </a:ln>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15" name="object 17">
            <a:extLst>
              <a:ext uri="{FF2B5EF4-FFF2-40B4-BE49-F238E27FC236}">
                <a16:creationId xmlns:a16="http://schemas.microsoft.com/office/drawing/2014/main" id="{D0E27260-866B-90B0-E875-B7D5F7AC5801}"/>
              </a:ext>
            </a:extLst>
          </p:cNvPr>
          <p:cNvSpPr/>
          <p:nvPr/>
        </p:nvSpPr>
        <p:spPr>
          <a:xfrm>
            <a:off x="4092212"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6" name="object 17">
            <a:extLst>
              <a:ext uri="{FF2B5EF4-FFF2-40B4-BE49-F238E27FC236}">
                <a16:creationId xmlns:a16="http://schemas.microsoft.com/office/drawing/2014/main" id="{F216D8F1-8E5B-B04A-A215-E7D089BB95E0}"/>
              </a:ext>
            </a:extLst>
          </p:cNvPr>
          <p:cNvSpPr/>
          <p:nvPr/>
        </p:nvSpPr>
        <p:spPr>
          <a:xfrm>
            <a:off x="5479100"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23" name="object 17">
            <a:extLst>
              <a:ext uri="{FF2B5EF4-FFF2-40B4-BE49-F238E27FC236}">
                <a16:creationId xmlns:a16="http://schemas.microsoft.com/office/drawing/2014/main" id="{2F07D1E7-77AA-D0A9-1949-7485989C4303}"/>
              </a:ext>
            </a:extLst>
          </p:cNvPr>
          <p:cNvSpPr/>
          <p:nvPr/>
        </p:nvSpPr>
        <p:spPr>
          <a:xfrm>
            <a:off x="6865987"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25" name="object 17">
            <a:extLst>
              <a:ext uri="{FF2B5EF4-FFF2-40B4-BE49-F238E27FC236}">
                <a16:creationId xmlns:a16="http://schemas.microsoft.com/office/drawing/2014/main" id="{7CB60F1E-09DD-52DA-B7F7-2E88CC8BC954}"/>
              </a:ext>
            </a:extLst>
          </p:cNvPr>
          <p:cNvSpPr/>
          <p:nvPr/>
        </p:nvSpPr>
        <p:spPr>
          <a:xfrm>
            <a:off x="8252876"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0" name="object 17">
            <a:extLst>
              <a:ext uri="{FF2B5EF4-FFF2-40B4-BE49-F238E27FC236}">
                <a16:creationId xmlns:a16="http://schemas.microsoft.com/office/drawing/2014/main" id="{4A06941C-5E0B-0620-94B6-AA6F37821B83}"/>
              </a:ext>
            </a:extLst>
          </p:cNvPr>
          <p:cNvSpPr/>
          <p:nvPr/>
        </p:nvSpPr>
        <p:spPr>
          <a:xfrm>
            <a:off x="9639765"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21" name="Subtitle 3">
            <a:extLst>
              <a:ext uri="{FF2B5EF4-FFF2-40B4-BE49-F238E27FC236}">
                <a16:creationId xmlns:a16="http://schemas.microsoft.com/office/drawing/2014/main" id="{19D6A3CA-8DF2-F58B-2AA5-D6E84018292B}"/>
              </a:ext>
            </a:extLst>
          </p:cNvPr>
          <p:cNvSpPr txBox="1">
            <a:spLocks/>
          </p:cNvSpPr>
          <p:nvPr/>
        </p:nvSpPr>
        <p:spPr bwMode="gray">
          <a:xfrm>
            <a:off x="417095" y="449072"/>
            <a:ext cx="10306050" cy="752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marL="0" marR="0" lvl="0" indent="0" algn="l"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r>
              <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rPr>
              <a:t>PRIMA ANALISI VISUALE: </a:t>
            </a:r>
            <a:r>
              <a:rPr lang="en-US" altLang="it-IT" dirty="0">
                <a:solidFill>
                  <a:schemeClr val="tx1"/>
                </a:solidFill>
                <a:latin typeface="Avenir Next" panose="020B0503020202020204" pitchFamily="34" charset="0"/>
                <a:ea typeface="Verdana" panose="020B0604030504040204" pitchFamily="34" charset="0"/>
                <a:cs typeface="Arial" panose="020B0604020202020204" pitchFamily="34" charset="0"/>
              </a:rPr>
              <a:t>LA FIGURA DI COXETER</a:t>
            </a:r>
            <a:endPar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endParaRPr>
          </a:p>
        </p:txBody>
      </p:sp>
      <p:pic>
        <p:nvPicPr>
          <p:cNvPr id="13" name="Immagine 12" descr="Immagine che contiene Carattere, testo, logo, simbolo&#10;&#10;Descrizione generata automaticamente">
            <a:extLst>
              <a:ext uri="{FF2B5EF4-FFF2-40B4-BE49-F238E27FC236}">
                <a16:creationId xmlns:a16="http://schemas.microsoft.com/office/drawing/2014/main" id="{C6668C53-EAED-444D-F830-4F1A20E47CDF}"/>
              </a:ext>
            </a:extLst>
          </p:cNvPr>
          <p:cNvPicPr>
            <a:picLocks noChangeAspect="1"/>
          </p:cNvPicPr>
          <p:nvPr/>
        </p:nvPicPr>
        <p:blipFill rotWithShape="1">
          <a:blip r:embed="rId3">
            <a:extLst>
              <a:ext uri="{28A0092B-C50C-407E-A947-70E740481C1C}">
                <a14:useLocalDpi xmlns:a14="http://schemas.microsoft.com/office/drawing/2010/main" val="0"/>
              </a:ext>
            </a:extLst>
          </a:blip>
          <a:srcRect l="6459" t="9813" r="5897" b="7500"/>
          <a:stretch/>
        </p:blipFill>
        <p:spPr>
          <a:xfrm>
            <a:off x="10197550" y="5981131"/>
            <a:ext cx="1740450" cy="754949"/>
          </a:xfrm>
          <a:prstGeom prst="rect">
            <a:avLst/>
          </a:prstGeom>
        </p:spPr>
      </p:pic>
      <p:pic>
        <p:nvPicPr>
          <p:cNvPr id="18" name="Immagine 17" descr="Immagine che contiene diagramma, cerchio, schizzo, disegno&#10;&#10;Descrizione generata automaticamente">
            <a:extLst>
              <a:ext uri="{FF2B5EF4-FFF2-40B4-BE49-F238E27FC236}">
                <a16:creationId xmlns:a16="http://schemas.microsoft.com/office/drawing/2014/main" id="{DEC08586-AF6E-110A-C002-C0ECA7206A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3367" y="1170540"/>
            <a:ext cx="7161436" cy="5079111"/>
          </a:xfrm>
          <a:prstGeom prst="rect">
            <a:avLst/>
          </a:prstGeom>
        </p:spPr>
      </p:pic>
      <p:cxnSp>
        <p:nvCxnSpPr>
          <p:cNvPr id="3" name="Connettore diritto 35">
            <a:extLst>
              <a:ext uri="{FF2B5EF4-FFF2-40B4-BE49-F238E27FC236}">
                <a16:creationId xmlns:a16="http://schemas.microsoft.com/office/drawing/2014/main" id="{CDBDD589-6A6F-8B7E-1CFE-6250A4FE81B9}"/>
              </a:ext>
            </a:extLst>
          </p:cNvPr>
          <p:cNvCxnSpPr>
            <a:cxnSpLocks/>
          </p:cNvCxnSpPr>
          <p:nvPr/>
        </p:nvCxnSpPr>
        <p:spPr>
          <a:xfrm>
            <a:off x="345833" y="962017"/>
            <a:ext cx="11412955" cy="0"/>
          </a:xfrm>
          <a:prstGeom prst="line">
            <a:avLst/>
          </a:prstGeom>
          <a:ln w="53975">
            <a:solidFill>
              <a:srgbClr val="FB6B50"/>
            </a:solidFill>
          </a:ln>
        </p:spPr>
        <p:style>
          <a:lnRef idx="2">
            <a:schemeClr val="accent1"/>
          </a:lnRef>
          <a:fillRef idx="0">
            <a:schemeClr val="accent1"/>
          </a:fillRef>
          <a:effectRef idx="1">
            <a:schemeClr val="accent1"/>
          </a:effectRef>
          <a:fontRef idx="minor">
            <a:schemeClr val="tx1"/>
          </a:fontRef>
        </p:style>
      </p:cxnSp>
      <p:sp>
        <p:nvSpPr>
          <p:cNvPr id="11" name="object 17">
            <a:extLst>
              <a:ext uri="{FF2B5EF4-FFF2-40B4-BE49-F238E27FC236}">
                <a16:creationId xmlns:a16="http://schemas.microsoft.com/office/drawing/2014/main" id="{70AB7917-66A0-D7AE-8C4A-612011D9E790}"/>
              </a:ext>
            </a:extLst>
          </p:cNvPr>
          <p:cNvSpPr/>
          <p:nvPr/>
        </p:nvSpPr>
        <p:spPr>
          <a:xfrm>
            <a:off x="2717198" y="-4478"/>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effectLst>
            <a:outerShdw blurRad="50800" dist="38100" dir="2700000" algn="tl" rotWithShape="0">
              <a:prstClr val="black">
                <a:alpha val="40000"/>
              </a:prstClr>
            </a:outerShdw>
          </a:effectLst>
        </p:spPr>
        <p:txBody>
          <a:bodyPr wrap="square" lIns="0" tIns="0" rIns="0" bIns="0" rtlCol="0"/>
          <a:lstStyle/>
          <a:p>
            <a:endParaRPr sz="2400" dirty="0">
              <a:solidFill>
                <a:srgbClr val="FB6B50"/>
              </a:solidFill>
            </a:endParaRPr>
          </a:p>
        </p:txBody>
      </p:sp>
      <p:sp>
        <p:nvSpPr>
          <p:cNvPr id="17" name="object 17">
            <a:extLst>
              <a:ext uri="{FF2B5EF4-FFF2-40B4-BE49-F238E27FC236}">
                <a16:creationId xmlns:a16="http://schemas.microsoft.com/office/drawing/2014/main" id="{AD01CFDC-1042-6AB2-C0B1-506BA03F3DE7}"/>
              </a:ext>
            </a:extLst>
          </p:cNvPr>
          <p:cNvSpPr/>
          <p:nvPr/>
        </p:nvSpPr>
        <p:spPr>
          <a:xfrm>
            <a:off x="1330309"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endParaRPr>
          </a:p>
        </p:txBody>
      </p:sp>
      <mc:AlternateContent xmlns:mc="http://schemas.openxmlformats.org/markup-compatibility/2006" xmlns:a14="http://schemas.microsoft.com/office/drawing/2010/main">
        <mc:Choice Requires="a14">
          <p:sp>
            <p:nvSpPr>
              <p:cNvPr id="22" name="CasellaDiTesto 21">
                <a:extLst>
                  <a:ext uri="{FF2B5EF4-FFF2-40B4-BE49-F238E27FC236}">
                    <a16:creationId xmlns:a16="http://schemas.microsoft.com/office/drawing/2014/main" id="{520E555A-53E1-1781-D854-2285CFD316EF}"/>
                  </a:ext>
                </a:extLst>
              </p:cNvPr>
              <p:cNvSpPr txBox="1"/>
              <p:nvPr/>
            </p:nvSpPr>
            <p:spPr>
              <a:xfrm>
                <a:off x="4501039" y="5981131"/>
                <a:ext cx="3427200" cy="276999"/>
              </a:xfrm>
              <a:prstGeom prst="rect">
                <a:avLst/>
              </a:prstGeom>
              <a:noFill/>
            </p:spPr>
            <p:txBody>
              <a:bodyPr wrap="square">
                <a:spAutoFit/>
              </a:bodyPr>
              <a:lstStyle/>
              <a:p>
                <a:r>
                  <a:rPr lang="it-IT" sz="1200" b="1" dirty="0">
                    <a:effectLst/>
                    <a:cs typeface="Arial" panose="020B0604020202020204" pitchFamily="34" charset="0"/>
                  </a:rPr>
                  <a:t>Figura </a:t>
                </a:r>
                <a:r>
                  <a:rPr lang="it-IT" sz="1200" b="1" dirty="0">
                    <a:cs typeface="Arial" panose="020B0604020202020204" pitchFamily="34" charset="0"/>
                  </a:rPr>
                  <a:t>7.3</a:t>
                </a:r>
                <a:r>
                  <a:rPr lang="it-IT" sz="1200" dirty="0">
                    <a:cs typeface="Arial" panose="020B0604020202020204" pitchFamily="34" charset="0"/>
                  </a:rPr>
                  <a:t>: Riflessione esagoni regolari.</a:t>
                </a:r>
                <a14:m>
                  <m:oMath xmlns:m="http://schemas.openxmlformats.org/officeDocument/2006/math">
                    <m:r>
                      <a:rPr lang="it-IT" sz="1200" i="1" dirty="0" smtClean="0">
                        <a:effectLst/>
                        <a:latin typeface="Cambria Math" panose="02040503050406030204" pitchFamily="18" charset="0"/>
                        <a:cs typeface="Arial" panose="020B0604020202020204" pitchFamily="34" charset="0"/>
                      </a:rPr>
                      <m:t> </m:t>
                    </m:r>
                  </m:oMath>
                </a14:m>
                <a:endParaRPr lang="it-IT" sz="1050" dirty="0">
                  <a:cs typeface="Arial" panose="020B0604020202020204" pitchFamily="34" charset="0"/>
                </a:endParaRPr>
              </a:p>
            </p:txBody>
          </p:sp>
        </mc:Choice>
        <mc:Fallback xmlns="">
          <p:sp>
            <p:nvSpPr>
              <p:cNvPr id="22" name="CasellaDiTesto 21">
                <a:extLst>
                  <a:ext uri="{FF2B5EF4-FFF2-40B4-BE49-F238E27FC236}">
                    <a16:creationId xmlns:a16="http://schemas.microsoft.com/office/drawing/2014/main" id="{520E555A-53E1-1781-D854-2285CFD316EF}"/>
                  </a:ext>
                </a:extLst>
              </p:cNvPr>
              <p:cNvSpPr txBox="1">
                <a:spLocks noRot="1" noChangeAspect="1" noMove="1" noResize="1" noEditPoints="1" noAdjustHandles="1" noChangeArrowheads="1" noChangeShapeType="1" noTextEdit="1"/>
              </p:cNvSpPr>
              <p:nvPr/>
            </p:nvSpPr>
            <p:spPr>
              <a:xfrm>
                <a:off x="4501039" y="5981131"/>
                <a:ext cx="3427200" cy="276999"/>
              </a:xfrm>
              <a:prstGeom prst="rect">
                <a:avLst/>
              </a:prstGeom>
              <a:blipFill>
                <a:blip r:embed="rId5"/>
                <a:stretch>
                  <a:fillRect b="-13043"/>
                </a:stretch>
              </a:blipFill>
            </p:spPr>
            <p:txBody>
              <a:bodyPr/>
              <a:lstStyle/>
              <a:p>
                <a:r>
                  <a:rPr lang="it-IT">
                    <a:noFill/>
                  </a:rPr>
                  <a:t> </a:t>
                </a:r>
              </a:p>
            </p:txBody>
          </p:sp>
        </mc:Fallback>
      </mc:AlternateContent>
    </p:spTree>
    <p:extLst>
      <p:ext uri="{BB962C8B-B14F-4D97-AF65-F5344CB8AC3E}">
        <p14:creationId xmlns:p14="http://schemas.microsoft.com/office/powerpoint/2010/main" val="2886346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9EA69-1443-2798-AA9C-AC14210AEE79}"/>
            </a:ext>
          </a:extLst>
        </p:cNvPr>
        <p:cNvGrpSpPr/>
        <p:nvPr/>
      </p:nvGrpSpPr>
      <p:grpSpPr>
        <a:xfrm>
          <a:off x="0" y="0"/>
          <a:ext cx="0" cy="0"/>
          <a:chOff x="0" y="0"/>
          <a:chExt cx="0" cy="0"/>
        </a:xfrm>
      </p:grpSpPr>
      <p:sp>
        <p:nvSpPr>
          <p:cNvPr id="2" name="object 17">
            <a:extLst>
              <a:ext uri="{FF2B5EF4-FFF2-40B4-BE49-F238E27FC236}">
                <a16:creationId xmlns:a16="http://schemas.microsoft.com/office/drawing/2014/main" id="{000D3535-8C6A-34DC-7933-7B2789724981}"/>
              </a:ext>
            </a:extLst>
          </p:cNvPr>
          <p:cNvSpPr/>
          <p:nvPr/>
        </p:nvSpPr>
        <p:spPr>
          <a:xfrm>
            <a:off x="12455253" y="0"/>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endParaRPr>
          </a:p>
        </p:txBody>
      </p:sp>
      <p:sp>
        <p:nvSpPr>
          <p:cNvPr id="4" name="object 18">
            <a:extLst>
              <a:ext uri="{FF2B5EF4-FFF2-40B4-BE49-F238E27FC236}">
                <a16:creationId xmlns:a16="http://schemas.microsoft.com/office/drawing/2014/main" id="{9611637D-D405-2107-7398-B9BE7BD8F496}"/>
              </a:ext>
            </a:extLst>
          </p:cNvPr>
          <p:cNvSpPr/>
          <p:nvPr/>
        </p:nvSpPr>
        <p:spPr>
          <a:xfrm>
            <a:off x="12455253" y="645425"/>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5" name="object 19">
            <a:extLst>
              <a:ext uri="{FF2B5EF4-FFF2-40B4-BE49-F238E27FC236}">
                <a16:creationId xmlns:a16="http://schemas.microsoft.com/office/drawing/2014/main" id="{963EB725-3A52-7A31-F4D2-092FEFD57483}"/>
              </a:ext>
            </a:extLst>
          </p:cNvPr>
          <p:cNvSpPr/>
          <p:nvPr/>
        </p:nvSpPr>
        <p:spPr>
          <a:xfrm>
            <a:off x="12455253" y="129085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9E122C"/>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6" name="object 20">
            <a:extLst>
              <a:ext uri="{FF2B5EF4-FFF2-40B4-BE49-F238E27FC236}">
                <a16:creationId xmlns:a16="http://schemas.microsoft.com/office/drawing/2014/main" id="{04E74D53-C4DB-A83C-45CB-CF6D6B0B0EB5}"/>
              </a:ext>
            </a:extLst>
          </p:cNvPr>
          <p:cNvSpPr/>
          <p:nvPr/>
        </p:nvSpPr>
        <p:spPr>
          <a:xfrm>
            <a:off x="12455253" y="193627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019E6D"/>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7" name="object 19">
            <a:extLst>
              <a:ext uri="{FF2B5EF4-FFF2-40B4-BE49-F238E27FC236}">
                <a16:creationId xmlns:a16="http://schemas.microsoft.com/office/drawing/2014/main" id="{233BC9EB-DD89-0B71-B751-537575F5E3CF}"/>
              </a:ext>
            </a:extLst>
          </p:cNvPr>
          <p:cNvSpPr/>
          <p:nvPr/>
        </p:nvSpPr>
        <p:spPr>
          <a:xfrm>
            <a:off x="12455253" y="258170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8" name="object 20">
            <a:extLst>
              <a:ext uri="{FF2B5EF4-FFF2-40B4-BE49-F238E27FC236}">
                <a16:creationId xmlns:a16="http://schemas.microsoft.com/office/drawing/2014/main" id="{D53084C2-A349-1A81-AFDD-D7C2B3F47CEC}"/>
              </a:ext>
            </a:extLst>
          </p:cNvPr>
          <p:cNvSpPr/>
          <p:nvPr/>
        </p:nvSpPr>
        <p:spPr>
          <a:xfrm>
            <a:off x="12455253" y="322712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9" name="object 20">
            <a:extLst>
              <a:ext uri="{FF2B5EF4-FFF2-40B4-BE49-F238E27FC236}">
                <a16:creationId xmlns:a16="http://schemas.microsoft.com/office/drawing/2014/main" id="{AA05F759-CD70-CBD7-7D1D-5E2B1C62B614}"/>
              </a:ext>
            </a:extLst>
          </p:cNvPr>
          <p:cNvSpPr/>
          <p:nvPr/>
        </p:nvSpPr>
        <p:spPr>
          <a:xfrm>
            <a:off x="12455253" y="3872549"/>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chemeClr val="accent5">
              <a:lumMod val="75000"/>
            </a:schemeClr>
          </a:solidFill>
          <a:ln>
            <a:noFill/>
          </a:ln>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15" name="object 17">
            <a:extLst>
              <a:ext uri="{FF2B5EF4-FFF2-40B4-BE49-F238E27FC236}">
                <a16:creationId xmlns:a16="http://schemas.microsoft.com/office/drawing/2014/main" id="{BFAC5968-875F-A4B2-C6B2-64112C36C329}"/>
              </a:ext>
            </a:extLst>
          </p:cNvPr>
          <p:cNvSpPr/>
          <p:nvPr/>
        </p:nvSpPr>
        <p:spPr>
          <a:xfrm>
            <a:off x="4092212"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6" name="object 17">
            <a:extLst>
              <a:ext uri="{FF2B5EF4-FFF2-40B4-BE49-F238E27FC236}">
                <a16:creationId xmlns:a16="http://schemas.microsoft.com/office/drawing/2014/main" id="{51D21412-EECE-E8F0-32BD-7B65DD72271F}"/>
              </a:ext>
            </a:extLst>
          </p:cNvPr>
          <p:cNvSpPr/>
          <p:nvPr/>
        </p:nvSpPr>
        <p:spPr>
          <a:xfrm>
            <a:off x="5479100"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23" name="object 17">
            <a:extLst>
              <a:ext uri="{FF2B5EF4-FFF2-40B4-BE49-F238E27FC236}">
                <a16:creationId xmlns:a16="http://schemas.microsoft.com/office/drawing/2014/main" id="{28CE74C1-3735-8A9F-41F9-313BBBCCC686}"/>
              </a:ext>
            </a:extLst>
          </p:cNvPr>
          <p:cNvSpPr/>
          <p:nvPr/>
        </p:nvSpPr>
        <p:spPr>
          <a:xfrm>
            <a:off x="6865987"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25" name="object 17">
            <a:extLst>
              <a:ext uri="{FF2B5EF4-FFF2-40B4-BE49-F238E27FC236}">
                <a16:creationId xmlns:a16="http://schemas.microsoft.com/office/drawing/2014/main" id="{524CA677-BCEA-FDC5-7B32-CFF7AC6EC4F2}"/>
              </a:ext>
            </a:extLst>
          </p:cNvPr>
          <p:cNvSpPr/>
          <p:nvPr/>
        </p:nvSpPr>
        <p:spPr>
          <a:xfrm>
            <a:off x="8252876"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0" name="object 17">
            <a:extLst>
              <a:ext uri="{FF2B5EF4-FFF2-40B4-BE49-F238E27FC236}">
                <a16:creationId xmlns:a16="http://schemas.microsoft.com/office/drawing/2014/main" id="{72D7E121-4E3F-DAF0-0B2C-18B82EC3415D}"/>
              </a:ext>
            </a:extLst>
          </p:cNvPr>
          <p:cNvSpPr/>
          <p:nvPr/>
        </p:nvSpPr>
        <p:spPr>
          <a:xfrm>
            <a:off x="9639765"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21" name="Subtitle 3">
            <a:extLst>
              <a:ext uri="{FF2B5EF4-FFF2-40B4-BE49-F238E27FC236}">
                <a16:creationId xmlns:a16="http://schemas.microsoft.com/office/drawing/2014/main" id="{32AE6EDB-DD0A-3D85-573F-01727C28C4D5}"/>
              </a:ext>
            </a:extLst>
          </p:cNvPr>
          <p:cNvSpPr txBox="1">
            <a:spLocks/>
          </p:cNvSpPr>
          <p:nvPr/>
        </p:nvSpPr>
        <p:spPr bwMode="gray">
          <a:xfrm>
            <a:off x="417095" y="449072"/>
            <a:ext cx="10306050" cy="752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marL="0" marR="0" lvl="0" indent="0" algn="l"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r>
              <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rPr>
              <a:t>PRIMA ANALISI VISUALE: </a:t>
            </a:r>
            <a:r>
              <a:rPr lang="en-US" altLang="it-IT" dirty="0">
                <a:solidFill>
                  <a:schemeClr val="tx1"/>
                </a:solidFill>
                <a:latin typeface="Avenir Next" panose="020B0503020202020204" pitchFamily="34" charset="0"/>
                <a:ea typeface="Verdana" panose="020B0604030504040204" pitchFamily="34" charset="0"/>
                <a:cs typeface="Arial" panose="020B0604020202020204" pitchFamily="34" charset="0"/>
              </a:rPr>
              <a:t>LA FIGURA DI COXETER</a:t>
            </a:r>
            <a:endPar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endParaRPr>
          </a:p>
        </p:txBody>
      </p:sp>
      <p:pic>
        <p:nvPicPr>
          <p:cNvPr id="13" name="Immagine 12" descr="Immagine che contiene Carattere, testo, logo, simbolo&#10;&#10;Descrizione generata automaticamente">
            <a:extLst>
              <a:ext uri="{FF2B5EF4-FFF2-40B4-BE49-F238E27FC236}">
                <a16:creationId xmlns:a16="http://schemas.microsoft.com/office/drawing/2014/main" id="{1029A913-8EB9-2D28-5C98-8A28C85FF6B4}"/>
              </a:ext>
            </a:extLst>
          </p:cNvPr>
          <p:cNvPicPr>
            <a:picLocks noChangeAspect="1"/>
          </p:cNvPicPr>
          <p:nvPr/>
        </p:nvPicPr>
        <p:blipFill rotWithShape="1">
          <a:blip r:embed="rId3">
            <a:extLst>
              <a:ext uri="{28A0092B-C50C-407E-A947-70E740481C1C}">
                <a14:useLocalDpi xmlns:a14="http://schemas.microsoft.com/office/drawing/2010/main" val="0"/>
              </a:ext>
            </a:extLst>
          </a:blip>
          <a:srcRect l="6459" t="9813" r="5897" b="7500"/>
          <a:stretch/>
        </p:blipFill>
        <p:spPr>
          <a:xfrm>
            <a:off x="10197550" y="5981131"/>
            <a:ext cx="1740450" cy="754949"/>
          </a:xfrm>
          <a:prstGeom prst="rect">
            <a:avLst/>
          </a:prstGeom>
        </p:spPr>
      </p:pic>
      <p:pic>
        <p:nvPicPr>
          <p:cNvPr id="11" name="Picture 2">
            <a:extLst>
              <a:ext uri="{FF2B5EF4-FFF2-40B4-BE49-F238E27FC236}">
                <a16:creationId xmlns:a16="http://schemas.microsoft.com/office/drawing/2014/main" id="{764A54A3-CB21-0974-6928-388C660A4377}"/>
              </a:ext>
            </a:extLst>
          </p:cNvPr>
          <p:cNvPicPr>
            <a:picLocks noChangeAspect="1" noChangeArrowheads="1"/>
          </p:cNvPicPr>
          <p:nvPr/>
        </p:nvPicPr>
        <p:blipFill rotWithShape="1">
          <a:blip r:embed="rId4"/>
          <a:srcRect l="50058"/>
          <a:stretch>
            <a:fillRect/>
          </a:stretch>
        </p:blipFill>
        <p:spPr bwMode="auto">
          <a:xfrm>
            <a:off x="3475931" y="1201849"/>
            <a:ext cx="4889588" cy="4888655"/>
          </a:xfrm>
          <a:prstGeom prst="rect">
            <a:avLst/>
          </a:prstGeom>
          <a:noFill/>
          <a:extLst>
            <a:ext uri="{909E8E84-426E-40DD-AFC4-6F175D3DCCD1}">
              <a14:hiddenFill xmlns:a14="http://schemas.microsoft.com/office/drawing/2010/main">
                <a:solidFill>
                  <a:srgbClr val="FFFFFF"/>
                </a:solidFill>
              </a14:hiddenFill>
            </a:ext>
          </a:extLst>
        </p:spPr>
      </p:pic>
      <p:cxnSp>
        <p:nvCxnSpPr>
          <p:cNvPr id="3" name="Connettore diritto 35">
            <a:extLst>
              <a:ext uri="{FF2B5EF4-FFF2-40B4-BE49-F238E27FC236}">
                <a16:creationId xmlns:a16="http://schemas.microsoft.com/office/drawing/2014/main" id="{E9253786-7D64-E844-2AF5-F921273A5264}"/>
              </a:ext>
            </a:extLst>
          </p:cNvPr>
          <p:cNvCxnSpPr>
            <a:cxnSpLocks/>
          </p:cNvCxnSpPr>
          <p:nvPr/>
        </p:nvCxnSpPr>
        <p:spPr>
          <a:xfrm>
            <a:off x="345833" y="962017"/>
            <a:ext cx="11412955" cy="0"/>
          </a:xfrm>
          <a:prstGeom prst="line">
            <a:avLst/>
          </a:prstGeom>
          <a:ln w="53975">
            <a:solidFill>
              <a:srgbClr val="FB6B50"/>
            </a:solidFill>
          </a:ln>
        </p:spPr>
        <p:style>
          <a:lnRef idx="2">
            <a:schemeClr val="accent1"/>
          </a:lnRef>
          <a:fillRef idx="0">
            <a:schemeClr val="accent1"/>
          </a:fillRef>
          <a:effectRef idx="1">
            <a:schemeClr val="accent1"/>
          </a:effectRef>
          <a:fontRef idx="minor">
            <a:schemeClr val="tx1"/>
          </a:fontRef>
        </p:style>
      </p:cxnSp>
      <p:sp>
        <p:nvSpPr>
          <p:cNvPr id="17" name="object 17">
            <a:extLst>
              <a:ext uri="{FF2B5EF4-FFF2-40B4-BE49-F238E27FC236}">
                <a16:creationId xmlns:a16="http://schemas.microsoft.com/office/drawing/2014/main" id="{C19F10CD-FFAA-43C5-CBF0-087B2FDC4BB6}"/>
              </a:ext>
            </a:extLst>
          </p:cNvPr>
          <p:cNvSpPr/>
          <p:nvPr/>
        </p:nvSpPr>
        <p:spPr>
          <a:xfrm>
            <a:off x="2717198" y="-4478"/>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effectLst>
            <a:outerShdw blurRad="50800" dist="38100" dir="2700000" algn="tl" rotWithShape="0">
              <a:prstClr val="black">
                <a:alpha val="40000"/>
              </a:prstClr>
            </a:outerShdw>
          </a:effectLst>
        </p:spPr>
        <p:txBody>
          <a:bodyPr wrap="square" lIns="0" tIns="0" rIns="0" bIns="0" rtlCol="0"/>
          <a:lstStyle/>
          <a:p>
            <a:endParaRPr sz="2400" dirty="0">
              <a:solidFill>
                <a:srgbClr val="FB6B50"/>
              </a:solidFill>
            </a:endParaRPr>
          </a:p>
        </p:txBody>
      </p:sp>
      <p:sp>
        <p:nvSpPr>
          <p:cNvPr id="18" name="object 17">
            <a:extLst>
              <a:ext uri="{FF2B5EF4-FFF2-40B4-BE49-F238E27FC236}">
                <a16:creationId xmlns:a16="http://schemas.microsoft.com/office/drawing/2014/main" id="{5650AE35-D7E6-1BBE-F204-DFA641BAE885}"/>
              </a:ext>
            </a:extLst>
          </p:cNvPr>
          <p:cNvSpPr/>
          <p:nvPr/>
        </p:nvSpPr>
        <p:spPr>
          <a:xfrm>
            <a:off x="1330309"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endParaRPr>
          </a:p>
        </p:txBody>
      </p:sp>
      <mc:AlternateContent xmlns:mc="http://schemas.openxmlformats.org/markup-compatibility/2006" xmlns:a14="http://schemas.microsoft.com/office/drawing/2010/main">
        <mc:Choice Requires="a14">
          <p:sp>
            <p:nvSpPr>
              <p:cNvPr id="27" name="CasellaDiTesto 26">
                <a:extLst>
                  <a:ext uri="{FF2B5EF4-FFF2-40B4-BE49-F238E27FC236}">
                    <a16:creationId xmlns:a16="http://schemas.microsoft.com/office/drawing/2014/main" id="{BEA5E2F6-55BF-057F-D616-8190EB246B8F}"/>
                  </a:ext>
                </a:extLst>
              </p:cNvPr>
              <p:cNvSpPr txBox="1"/>
              <p:nvPr/>
            </p:nvSpPr>
            <p:spPr>
              <a:xfrm>
                <a:off x="4501039" y="5981131"/>
                <a:ext cx="3427200" cy="276999"/>
              </a:xfrm>
              <a:prstGeom prst="rect">
                <a:avLst/>
              </a:prstGeom>
              <a:noFill/>
            </p:spPr>
            <p:txBody>
              <a:bodyPr wrap="square">
                <a:spAutoFit/>
              </a:bodyPr>
              <a:lstStyle/>
              <a:p>
                <a:r>
                  <a:rPr lang="it-IT" sz="1200" b="1" dirty="0">
                    <a:effectLst/>
                    <a:cs typeface="Arial" panose="020B0604020202020204" pitchFamily="34" charset="0"/>
                  </a:rPr>
                  <a:t>Figura </a:t>
                </a:r>
                <a:r>
                  <a:rPr lang="it-IT" sz="1200" b="1" dirty="0">
                    <a:cs typeface="Arial" panose="020B0604020202020204" pitchFamily="34" charset="0"/>
                  </a:rPr>
                  <a:t>7.3</a:t>
                </a:r>
                <a:r>
                  <a:rPr lang="it-IT" sz="1200" dirty="0">
                    <a:cs typeface="Arial" panose="020B0604020202020204" pitchFamily="34" charset="0"/>
                  </a:rPr>
                  <a:t>: Riflessione esagoni regolari.</a:t>
                </a:r>
                <a14:m>
                  <m:oMath xmlns:m="http://schemas.openxmlformats.org/officeDocument/2006/math">
                    <m:r>
                      <a:rPr lang="it-IT" sz="1200" i="1" dirty="0" smtClean="0">
                        <a:effectLst/>
                        <a:latin typeface="Cambria Math" panose="02040503050406030204" pitchFamily="18" charset="0"/>
                        <a:cs typeface="Arial" panose="020B0604020202020204" pitchFamily="34" charset="0"/>
                      </a:rPr>
                      <m:t> </m:t>
                    </m:r>
                  </m:oMath>
                </a14:m>
                <a:endParaRPr lang="it-IT" sz="1050" dirty="0">
                  <a:cs typeface="Arial" panose="020B0604020202020204" pitchFamily="34" charset="0"/>
                </a:endParaRPr>
              </a:p>
            </p:txBody>
          </p:sp>
        </mc:Choice>
        <mc:Fallback xmlns="">
          <p:sp>
            <p:nvSpPr>
              <p:cNvPr id="27" name="CasellaDiTesto 26">
                <a:extLst>
                  <a:ext uri="{FF2B5EF4-FFF2-40B4-BE49-F238E27FC236}">
                    <a16:creationId xmlns:a16="http://schemas.microsoft.com/office/drawing/2014/main" id="{BEA5E2F6-55BF-057F-D616-8190EB246B8F}"/>
                  </a:ext>
                </a:extLst>
              </p:cNvPr>
              <p:cNvSpPr txBox="1">
                <a:spLocks noRot="1" noChangeAspect="1" noMove="1" noResize="1" noEditPoints="1" noAdjustHandles="1" noChangeArrowheads="1" noChangeShapeType="1" noTextEdit="1"/>
              </p:cNvSpPr>
              <p:nvPr/>
            </p:nvSpPr>
            <p:spPr>
              <a:xfrm>
                <a:off x="4501039" y="5981131"/>
                <a:ext cx="3427200" cy="276999"/>
              </a:xfrm>
              <a:prstGeom prst="rect">
                <a:avLst/>
              </a:prstGeom>
              <a:blipFill>
                <a:blip r:embed="rId5"/>
                <a:stretch>
                  <a:fillRect b="-13043"/>
                </a:stretch>
              </a:blipFill>
            </p:spPr>
            <p:txBody>
              <a:bodyPr/>
              <a:lstStyle/>
              <a:p>
                <a:r>
                  <a:rPr lang="it-IT">
                    <a:noFill/>
                  </a:rPr>
                  <a:t> </a:t>
                </a:r>
              </a:p>
            </p:txBody>
          </p:sp>
        </mc:Fallback>
      </mc:AlternateContent>
    </p:spTree>
    <p:extLst>
      <p:ext uri="{BB962C8B-B14F-4D97-AF65-F5344CB8AC3E}">
        <p14:creationId xmlns:p14="http://schemas.microsoft.com/office/powerpoint/2010/main" val="7408473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9EA69-1443-2798-AA9C-AC14210AEE79}"/>
            </a:ext>
          </a:extLst>
        </p:cNvPr>
        <p:cNvGrpSpPr/>
        <p:nvPr/>
      </p:nvGrpSpPr>
      <p:grpSpPr>
        <a:xfrm>
          <a:off x="0" y="0"/>
          <a:ext cx="0" cy="0"/>
          <a:chOff x="0" y="0"/>
          <a:chExt cx="0" cy="0"/>
        </a:xfrm>
      </p:grpSpPr>
      <p:sp>
        <p:nvSpPr>
          <p:cNvPr id="2" name="object 17">
            <a:extLst>
              <a:ext uri="{FF2B5EF4-FFF2-40B4-BE49-F238E27FC236}">
                <a16:creationId xmlns:a16="http://schemas.microsoft.com/office/drawing/2014/main" id="{000D3535-8C6A-34DC-7933-7B2789724981}"/>
              </a:ext>
            </a:extLst>
          </p:cNvPr>
          <p:cNvSpPr/>
          <p:nvPr/>
        </p:nvSpPr>
        <p:spPr>
          <a:xfrm>
            <a:off x="12455253" y="0"/>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endParaRPr>
          </a:p>
        </p:txBody>
      </p:sp>
      <p:sp>
        <p:nvSpPr>
          <p:cNvPr id="4" name="object 18">
            <a:extLst>
              <a:ext uri="{FF2B5EF4-FFF2-40B4-BE49-F238E27FC236}">
                <a16:creationId xmlns:a16="http://schemas.microsoft.com/office/drawing/2014/main" id="{9611637D-D405-2107-7398-B9BE7BD8F496}"/>
              </a:ext>
            </a:extLst>
          </p:cNvPr>
          <p:cNvSpPr/>
          <p:nvPr/>
        </p:nvSpPr>
        <p:spPr>
          <a:xfrm>
            <a:off x="12455253" y="645425"/>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5" name="object 19">
            <a:extLst>
              <a:ext uri="{FF2B5EF4-FFF2-40B4-BE49-F238E27FC236}">
                <a16:creationId xmlns:a16="http://schemas.microsoft.com/office/drawing/2014/main" id="{963EB725-3A52-7A31-F4D2-092FEFD57483}"/>
              </a:ext>
            </a:extLst>
          </p:cNvPr>
          <p:cNvSpPr/>
          <p:nvPr/>
        </p:nvSpPr>
        <p:spPr>
          <a:xfrm>
            <a:off x="12455253" y="129085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9E122C"/>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6" name="object 20">
            <a:extLst>
              <a:ext uri="{FF2B5EF4-FFF2-40B4-BE49-F238E27FC236}">
                <a16:creationId xmlns:a16="http://schemas.microsoft.com/office/drawing/2014/main" id="{04E74D53-C4DB-A83C-45CB-CF6D6B0B0EB5}"/>
              </a:ext>
            </a:extLst>
          </p:cNvPr>
          <p:cNvSpPr/>
          <p:nvPr/>
        </p:nvSpPr>
        <p:spPr>
          <a:xfrm>
            <a:off x="12455253" y="193627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019E6D"/>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7" name="object 19">
            <a:extLst>
              <a:ext uri="{FF2B5EF4-FFF2-40B4-BE49-F238E27FC236}">
                <a16:creationId xmlns:a16="http://schemas.microsoft.com/office/drawing/2014/main" id="{233BC9EB-DD89-0B71-B751-537575F5E3CF}"/>
              </a:ext>
            </a:extLst>
          </p:cNvPr>
          <p:cNvSpPr/>
          <p:nvPr/>
        </p:nvSpPr>
        <p:spPr>
          <a:xfrm>
            <a:off x="12455253" y="258170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8" name="object 20">
            <a:extLst>
              <a:ext uri="{FF2B5EF4-FFF2-40B4-BE49-F238E27FC236}">
                <a16:creationId xmlns:a16="http://schemas.microsoft.com/office/drawing/2014/main" id="{D53084C2-A349-1A81-AFDD-D7C2B3F47CEC}"/>
              </a:ext>
            </a:extLst>
          </p:cNvPr>
          <p:cNvSpPr/>
          <p:nvPr/>
        </p:nvSpPr>
        <p:spPr>
          <a:xfrm>
            <a:off x="12455253" y="322712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9" name="object 20">
            <a:extLst>
              <a:ext uri="{FF2B5EF4-FFF2-40B4-BE49-F238E27FC236}">
                <a16:creationId xmlns:a16="http://schemas.microsoft.com/office/drawing/2014/main" id="{AA05F759-CD70-CBD7-7D1D-5E2B1C62B614}"/>
              </a:ext>
            </a:extLst>
          </p:cNvPr>
          <p:cNvSpPr/>
          <p:nvPr/>
        </p:nvSpPr>
        <p:spPr>
          <a:xfrm>
            <a:off x="12455253" y="3872549"/>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chemeClr val="accent5">
              <a:lumMod val="75000"/>
            </a:schemeClr>
          </a:solidFill>
          <a:ln>
            <a:noFill/>
          </a:ln>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15" name="object 17">
            <a:extLst>
              <a:ext uri="{FF2B5EF4-FFF2-40B4-BE49-F238E27FC236}">
                <a16:creationId xmlns:a16="http://schemas.microsoft.com/office/drawing/2014/main" id="{BFAC5968-875F-A4B2-C6B2-64112C36C329}"/>
              </a:ext>
            </a:extLst>
          </p:cNvPr>
          <p:cNvSpPr/>
          <p:nvPr/>
        </p:nvSpPr>
        <p:spPr>
          <a:xfrm>
            <a:off x="4092212"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6" name="object 17">
            <a:extLst>
              <a:ext uri="{FF2B5EF4-FFF2-40B4-BE49-F238E27FC236}">
                <a16:creationId xmlns:a16="http://schemas.microsoft.com/office/drawing/2014/main" id="{51D21412-EECE-E8F0-32BD-7B65DD72271F}"/>
              </a:ext>
            </a:extLst>
          </p:cNvPr>
          <p:cNvSpPr/>
          <p:nvPr/>
        </p:nvSpPr>
        <p:spPr>
          <a:xfrm>
            <a:off x="5479100"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23" name="object 17">
            <a:extLst>
              <a:ext uri="{FF2B5EF4-FFF2-40B4-BE49-F238E27FC236}">
                <a16:creationId xmlns:a16="http://schemas.microsoft.com/office/drawing/2014/main" id="{28CE74C1-3735-8A9F-41F9-313BBBCCC686}"/>
              </a:ext>
            </a:extLst>
          </p:cNvPr>
          <p:cNvSpPr/>
          <p:nvPr/>
        </p:nvSpPr>
        <p:spPr>
          <a:xfrm>
            <a:off x="6865987"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25" name="object 17">
            <a:extLst>
              <a:ext uri="{FF2B5EF4-FFF2-40B4-BE49-F238E27FC236}">
                <a16:creationId xmlns:a16="http://schemas.microsoft.com/office/drawing/2014/main" id="{524CA677-BCEA-FDC5-7B32-CFF7AC6EC4F2}"/>
              </a:ext>
            </a:extLst>
          </p:cNvPr>
          <p:cNvSpPr/>
          <p:nvPr/>
        </p:nvSpPr>
        <p:spPr>
          <a:xfrm>
            <a:off x="8252876"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0" name="object 17">
            <a:extLst>
              <a:ext uri="{FF2B5EF4-FFF2-40B4-BE49-F238E27FC236}">
                <a16:creationId xmlns:a16="http://schemas.microsoft.com/office/drawing/2014/main" id="{72D7E121-4E3F-DAF0-0B2C-18B82EC3415D}"/>
              </a:ext>
            </a:extLst>
          </p:cNvPr>
          <p:cNvSpPr/>
          <p:nvPr/>
        </p:nvSpPr>
        <p:spPr>
          <a:xfrm>
            <a:off x="9639765"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21" name="Subtitle 3">
            <a:extLst>
              <a:ext uri="{FF2B5EF4-FFF2-40B4-BE49-F238E27FC236}">
                <a16:creationId xmlns:a16="http://schemas.microsoft.com/office/drawing/2014/main" id="{32AE6EDB-DD0A-3D85-573F-01727C28C4D5}"/>
              </a:ext>
            </a:extLst>
          </p:cNvPr>
          <p:cNvSpPr txBox="1">
            <a:spLocks/>
          </p:cNvSpPr>
          <p:nvPr/>
        </p:nvSpPr>
        <p:spPr bwMode="gray">
          <a:xfrm>
            <a:off x="417095" y="449072"/>
            <a:ext cx="10306050" cy="752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marL="0" marR="0" lvl="0" indent="0" algn="l"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r>
              <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rPr>
              <a:t>PRIMA ANALISI VISUALE: </a:t>
            </a:r>
            <a:r>
              <a:rPr lang="en-US" altLang="it-IT" dirty="0">
                <a:solidFill>
                  <a:schemeClr val="tx1"/>
                </a:solidFill>
                <a:latin typeface="Avenir Next" panose="020B0503020202020204" pitchFamily="34" charset="0"/>
                <a:ea typeface="Verdana" panose="020B0604030504040204" pitchFamily="34" charset="0"/>
                <a:cs typeface="Arial" panose="020B0604020202020204" pitchFamily="34" charset="0"/>
              </a:rPr>
              <a:t>ANGOLI E TRANGOLI DELLA FIGURA </a:t>
            </a:r>
            <a:endPar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endParaRPr>
          </a:p>
        </p:txBody>
      </p:sp>
      <p:pic>
        <p:nvPicPr>
          <p:cNvPr id="13" name="Immagine 12" descr="Immagine che contiene Carattere, testo, logo, simbolo&#10;&#10;Descrizione generata automaticamente">
            <a:extLst>
              <a:ext uri="{FF2B5EF4-FFF2-40B4-BE49-F238E27FC236}">
                <a16:creationId xmlns:a16="http://schemas.microsoft.com/office/drawing/2014/main" id="{1029A913-8EB9-2D28-5C98-8A28C85FF6B4}"/>
              </a:ext>
            </a:extLst>
          </p:cNvPr>
          <p:cNvPicPr>
            <a:picLocks noChangeAspect="1"/>
          </p:cNvPicPr>
          <p:nvPr/>
        </p:nvPicPr>
        <p:blipFill rotWithShape="1">
          <a:blip r:embed="rId3">
            <a:extLst>
              <a:ext uri="{28A0092B-C50C-407E-A947-70E740481C1C}">
                <a14:useLocalDpi xmlns:a14="http://schemas.microsoft.com/office/drawing/2010/main" val="0"/>
              </a:ext>
            </a:extLst>
          </a:blip>
          <a:srcRect l="6459" t="9813" r="5897" b="7500"/>
          <a:stretch/>
        </p:blipFill>
        <p:spPr>
          <a:xfrm>
            <a:off x="10197550" y="5981131"/>
            <a:ext cx="1740450" cy="754949"/>
          </a:xfrm>
          <a:prstGeom prst="rect">
            <a:avLst/>
          </a:prstGeom>
        </p:spPr>
      </p:pic>
      <p:pic>
        <p:nvPicPr>
          <p:cNvPr id="11" name="Picture 2">
            <a:extLst>
              <a:ext uri="{FF2B5EF4-FFF2-40B4-BE49-F238E27FC236}">
                <a16:creationId xmlns:a16="http://schemas.microsoft.com/office/drawing/2014/main" id="{764A54A3-CB21-0974-6928-388C660A4377}"/>
              </a:ext>
            </a:extLst>
          </p:cNvPr>
          <p:cNvPicPr>
            <a:picLocks noChangeAspect="1" noChangeArrowheads="1"/>
          </p:cNvPicPr>
          <p:nvPr/>
        </p:nvPicPr>
        <p:blipFill rotWithShape="1">
          <a:blip r:embed="rId4"/>
          <a:srcRect l="50058"/>
          <a:stretch>
            <a:fillRect/>
          </a:stretch>
        </p:blipFill>
        <p:spPr bwMode="auto">
          <a:xfrm>
            <a:off x="3475931" y="1201849"/>
            <a:ext cx="4889588" cy="4888655"/>
          </a:xfrm>
          <a:prstGeom prst="rect">
            <a:avLst/>
          </a:prstGeom>
          <a:noFill/>
          <a:extLst>
            <a:ext uri="{909E8E84-426E-40DD-AFC4-6F175D3DCCD1}">
              <a14:hiddenFill xmlns:a14="http://schemas.microsoft.com/office/drawing/2010/main">
                <a:solidFill>
                  <a:srgbClr val="FFFFFF"/>
                </a:solidFill>
              </a14:hiddenFill>
            </a:ext>
          </a:extLst>
        </p:spPr>
      </p:pic>
      <p:cxnSp>
        <p:nvCxnSpPr>
          <p:cNvPr id="3" name="Connettore diritto 35">
            <a:extLst>
              <a:ext uri="{FF2B5EF4-FFF2-40B4-BE49-F238E27FC236}">
                <a16:creationId xmlns:a16="http://schemas.microsoft.com/office/drawing/2014/main" id="{E9253786-7D64-E844-2AF5-F921273A5264}"/>
              </a:ext>
            </a:extLst>
          </p:cNvPr>
          <p:cNvCxnSpPr>
            <a:cxnSpLocks/>
          </p:cNvCxnSpPr>
          <p:nvPr/>
        </p:nvCxnSpPr>
        <p:spPr>
          <a:xfrm>
            <a:off x="345833" y="962017"/>
            <a:ext cx="11412955" cy="0"/>
          </a:xfrm>
          <a:prstGeom prst="line">
            <a:avLst/>
          </a:prstGeom>
          <a:ln w="53975">
            <a:solidFill>
              <a:srgbClr val="FB6B50"/>
            </a:solidFill>
          </a:ln>
        </p:spPr>
        <p:style>
          <a:lnRef idx="2">
            <a:schemeClr val="accent1"/>
          </a:lnRef>
          <a:fillRef idx="0">
            <a:schemeClr val="accent1"/>
          </a:fillRef>
          <a:effectRef idx="1">
            <a:schemeClr val="accent1"/>
          </a:effectRef>
          <a:fontRef idx="minor">
            <a:schemeClr val="tx1"/>
          </a:fontRef>
        </p:style>
      </p:cxnSp>
      <p:sp>
        <p:nvSpPr>
          <p:cNvPr id="17" name="object 17">
            <a:extLst>
              <a:ext uri="{FF2B5EF4-FFF2-40B4-BE49-F238E27FC236}">
                <a16:creationId xmlns:a16="http://schemas.microsoft.com/office/drawing/2014/main" id="{C19F10CD-FFAA-43C5-CBF0-087B2FDC4BB6}"/>
              </a:ext>
            </a:extLst>
          </p:cNvPr>
          <p:cNvSpPr/>
          <p:nvPr/>
        </p:nvSpPr>
        <p:spPr>
          <a:xfrm>
            <a:off x="2717198" y="-4478"/>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effectLst>
            <a:outerShdw blurRad="50800" dist="38100" dir="2700000" algn="tl" rotWithShape="0">
              <a:prstClr val="black">
                <a:alpha val="40000"/>
              </a:prstClr>
            </a:outerShdw>
          </a:effectLst>
        </p:spPr>
        <p:txBody>
          <a:bodyPr wrap="square" lIns="0" tIns="0" rIns="0" bIns="0" rtlCol="0"/>
          <a:lstStyle/>
          <a:p>
            <a:endParaRPr sz="2400" dirty="0">
              <a:solidFill>
                <a:srgbClr val="FB6B50"/>
              </a:solidFill>
            </a:endParaRPr>
          </a:p>
        </p:txBody>
      </p:sp>
      <p:sp>
        <p:nvSpPr>
          <p:cNvPr id="18" name="object 17">
            <a:extLst>
              <a:ext uri="{FF2B5EF4-FFF2-40B4-BE49-F238E27FC236}">
                <a16:creationId xmlns:a16="http://schemas.microsoft.com/office/drawing/2014/main" id="{5650AE35-D7E6-1BBE-F204-DFA641BAE885}"/>
              </a:ext>
            </a:extLst>
          </p:cNvPr>
          <p:cNvSpPr/>
          <p:nvPr/>
        </p:nvSpPr>
        <p:spPr>
          <a:xfrm>
            <a:off x="1330309"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endParaRPr>
          </a:p>
        </p:txBody>
      </p:sp>
      <mc:AlternateContent xmlns:mc="http://schemas.openxmlformats.org/markup-compatibility/2006" xmlns:a14="http://schemas.microsoft.com/office/drawing/2010/main">
        <mc:Choice Requires="a14">
          <p:sp>
            <p:nvSpPr>
              <p:cNvPr id="12" name="Segnaposto contenuto 2">
                <a:extLst>
                  <a:ext uri="{FF2B5EF4-FFF2-40B4-BE49-F238E27FC236}">
                    <a16:creationId xmlns:a16="http://schemas.microsoft.com/office/drawing/2014/main" id="{31D602A1-9FAE-B12B-ECF4-AF432B796AD4}"/>
                  </a:ext>
                </a:extLst>
              </p:cNvPr>
              <p:cNvSpPr txBox="1">
                <a:spLocks/>
              </p:cNvSpPr>
              <p:nvPr/>
            </p:nvSpPr>
            <p:spPr>
              <a:xfrm>
                <a:off x="530960" y="1474963"/>
                <a:ext cx="2944971" cy="436539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728FA5"/>
                  </a:buClr>
                  <a:buSzPct val="80000"/>
                  <a:buFont typeface="Wingdings" pitchFamily="2" charset="2"/>
                  <a:buChar char="q"/>
                </a:pPr>
                <a:r>
                  <a:rPr lang="it-IT" sz="1800" dirty="0"/>
                  <a:t>La figura di Coxeter è quindi una tassellazione del disco di Poincaré mediante </a:t>
                </a:r>
                <a:r>
                  <a:rPr lang="it-IT" sz="1800" b="1" dirty="0"/>
                  <a:t>esagoni regolari</a:t>
                </a:r>
                <a:r>
                  <a:rPr lang="it-IT" sz="1800" dirty="0"/>
                  <a:t>.</a:t>
                </a:r>
              </a:p>
              <a:p>
                <a:pPr marL="285750" indent="-285750">
                  <a:buClr>
                    <a:srgbClr val="728FA5"/>
                  </a:buClr>
                  <a:buSzPct val="80000"/>
                  <a:buFont typeface="Wingdings" pitchFamily="2" charset="2"/>
                  <a:buChar char="q"/>
                </a:pPr>
                <a:r>
                  <a:rPr lang="it-IT" sz="1800" dirty="0">
                    <a:effectLst/>
                  </a:rPr>
                  <a:t>Gli esagon</a:t>
                </a:r>
                <a:r>
                  <a:rPr lang="it-IT" sz="1800" dirty="0"/>
                  <a:t>i sono tutti congruenti; gli angoli interni misurano </a:t>
                </a:r>
                <a14:m>
                  <m:oMath xmlns:m="http://schemas.openxmlformats.org/officeDocument/2006/math">
                    <m:r>
                      <a:rPr lang="it-IT" sz="1800" b="0" i="1" smtClean="0">
                        <a:latin typeface="Cambria Math" panose="02040503050406030204" pitchFamily="18" charset="0"/>
                      </a:rPr>
                      <m:t>90</m:t>
                    </m:r>
                    <m:r>
                      <a:rPr lang="it-IT" sz="1800" b="0" i="1" smtClean="0">
                        <a:latin typeface="Cambria Math" panose="02040503050406030204" pitchFamily="18" charset="0"/>
                      </a:rPr>
                      <m:t>°.</m:t>
                    </m:r>
                  </m:oMath>
                </a14:m>
                <a:endParaRPr lang="it-IT" sz="1800" dirty="0">
                  <a:effectLst/>
                </a:endParaRPr>
              </a:p>
              <a:p>
                <a:pPr marL="285750" indent="-285750">
                  <a:buClr>
                    <a:srgbClr val="728FA5"/>
                  </a:buClr>
                  <a:buSzPct val="80000"/>
                  <a:buFont typeface="Wingdings" pitchFamily="2" charset="2"/>
                  <a:buChar char="q"/>
                </a:pPr>
                <a:r>
                  <a:rPr lang="it-IT" sz="1800" dirty="0">
                    <a:effectLst/>
                  </a:rPr>
                  <a:t>Ogni </a:t>
                </a:r>
                <a:r>
                  <a:rPr lang="it-IT" sz="1800" dirty="0"/>
                  <a:t>esagono è composto da 12 </a:t>
                </a:r>
                <a:r>
                  <a:rPr lang="it-IT" sz="1800" b="1" dirty="0"/>
                  <a:t>triangoli rettangoli </a:t>
                </a:r>
                <a:r>
                  <a:rPr lang="it-IT" sz="1800" dirty="0"/>
                  <a:t>congruenti.</a:t>
                </a:r>
              </a:p>
              <a:p>
                <a:pPr marL="285750" indent="-285750">
                  <a:buClr>
                    <a:srgbClr val="728FA5"/>
                  </a:buClr>
                  <a:buSzPct val="80000"/>
                  <a:buFont typeface="Wingdings" pitchFamily="2" charset="2"/>
                  <a:buChar char="q"/>
                </a:pPr>
                <a:r>
                  <a:rPr lang="it-IT" sz="1800" dirty="0">
                    <a:effectLst/>
                  </a:rPr>
                  <a:t>Gli ang</a:t>
                </a:r>
                <a:r>
                  <a:rPr lang="it-IT" sz="1800" dirty="0"/>
                  <a:t>oli acuti dei triangoli rettangoli misurano: </a:t>
                </a:r>
                <a14:m>
                  <m:oMath xmlns:m="http://schemas.openxmlformats.org/officeDocument/2006/math">
                    <m:r>
                      <a:rPr lang="it-IT" sz="1800" b="1" i="1" smtClean="0">
                        <a:latin typeface="Cambria Math" panose="02040503050406030204" pitchFamily="18" charset="0"/>
                      </a:rPr>
                      <m:t>𝟑𝟎</m:t>
                    </m:r>
                    <m:r>
                      <a:rPr lang="it-IT" sz="1800" b="1" i="1" smtClean="0">
                        <a:latin typeface="Cambria Math" panose="02040503050406030204" pitchFamily="18" charset="0"/>
                      </a:rPr>
                      <m:t>°</m:t>
                    </m:r>
                  </m:oMath>
                </a14:m>
                <a:r>
                  <a:rPr lang="it-IT" sz="1800" b="1" dirty="0">
                    <a:effectLst/>
                  </a:rPr>
                  <a:t> e</a:t>
                </a:r>
                <a14:m>
                  <m:oMath xmlns:m="http://schemas.openxmlformats.org/officeDocument/2006/math">
                    <m:r>
                      <a:rPr lang="it-IT" sz="1800" b="1" i="0" dirty="0" smtClean="0">
                        <a:latin typeface="Cambria Math" panose="02040503050406030204" pitchFamily="18" charset="0"/>
                      </a:rPr>
                      <m:t> </m:t>
                    </m:r>
                    <m:r>
                      <a:rPr lang="it-IT" sz="1800" b="1" i="1" dirty="0" smtClean="0">
                        <a:latin typeface="Cambria Math" panose="02040503050406030204" pitchFamily="18" charset="0"/>
                      </a:rPr>
                      <m:t>𝟒𝟓</m:t>
                    </m:r>
                    <m:r>
                      <a:rPr lang="it-IT" sz="1800" b="1" i="1">
                        <a:latin typeface="Cambria Math" panose="02040503050406030204" pitchFamily="18" charset="0"/>
                      </a:rPr>
                      <m:t>°</m:t>
                    </m:r>
                  </m:oMath>
                </a14:m>
                <a:r>
                  <a:rPr lang="it-IT" sz="1800" b="1" dirty="0"/>
                  <a:t>. </a:t>
                </a:r>
                <a:endParaRPr lang="it-IT" sz="1800" dirty="0">
                  <a:effectLst/>
                </a:endParaRPr>
              </a:p>
            </p:txBody>
          </p:sp>
        </mc:Choice>
        <mc:Fallback xmlns="">
          <p:sp>
            <p:nvSpPr>
              <p:cNvPr id="12" name="Segnaposto contenuto 2">
                <a:extLst>
                  <a:ext uri="{FF2B5EF4-FFF2-40B4-BE49-F238E27FC236}">
                    <a16:creationId xmlns:a16="http://schemas.microsoft.com/office/drawing/2014/main" id="{31D602A1-9FAE-B12B-ECF4-AF432B796AD4}"/>
                  </a:ext>
                </a:extLst>
              </p:cNvPr>
              <p:cNvSpPr txBox="1">
                <a:spLocks noRot="1" noChangeAspect="1" noMove="1" noResize="1" noEditPoints="1" noAdjustHandles="1" noChangeArrowheads="1" noChangeShapeType="1" noTextEdit="1"/>
              </p:cNvSpPr>
              <p:nvPr/>
            </p:nvSpPr>
            <p:spPr>
              <a:xfrm>
                <a:off x="530960" y="1474963"/>
                <a:ext cx="2944971" cy="4365395"/>
              </a:xfrm>
              <a:prstGeom prst="rect">
                <a:avLst/>
              </a:prstGeom>
              <a:blipFill>
                <a:blip r:embed="rId5"/>
                <a:stretch>
                  <a:fillRect l="-429" t="-1453" r="-429"/>
                </a:stretch>
              </a:blipFill>
            </p:spPr>
            <p:txBody>
              <a:bodyPr/>
              <a:lstStyle/>
              <a:p>
                <a:r>
                  <a:rPr lang="it-IT">
                    <a:noFill/>
                  </a:rPr>
                  <a:t> </a:t>
                </a:r>
              </a:p>
            </p:txBody>
          </p:sp>
        </mc:Fallback>
      </mc:AlternateContent>
      <p:pic>
        <p:nvPicPr>
          <p:cNvPr id="14" name="Picture 4" descr="page106image100559632">
            <a:extLst>
              <a:ext uri="{FF2B5EF4-FFF2-40B4-BE49-F238E27FC236}">
                <a16:creationId xmlns:a16="http://schemas.microsoft.com/office/drawing/2014/main" id="{582F3D53-2EC1-3D3C-A8A5-AF6F8C2EF565}"/>
              </a:ext>
            </a:extLst>
          </p:cNvPr>
          <p:cNvPicPr>
            <a:picLocks noChangeAspect="1" noChangeArrowheads="1"/>
          </p:cNvPicPr>
          <p:nvPr/>
        </p:nvPicPr>
        <p:blipFill>
          <a:blip r:embed="rId6">
            <a:alphaModFix/>
            <a:extLst>
              <a:ext uri="{BEBA8EAE-BF5A-486C-A8C5-ECC9F3942E4B}">
                <a14:imgProps xmlns:a14="http://schemas.microsoft.com/office/drawing/2010/main">
                  <a14:imgLayer r:embed="rId7">
                    <a14:imgEffect>
                      <a14:backgroundRemoval t="10000" b="90000" l="10000" r="90000">
                        <a14:foregroundMark x1="61085" y1="46467" x2="61085" y2="46467"/>
                        <a14:foregroundMark x1="64203" y1="49461" x2="64203" y2="49461"/>
                        <a14:backgroundMark x1="32448" y1="40120" x2="32448" y2="40120"/>
                        <a14:backgroundMark x1="49423" y1="41916" x2="49423" y2="41916"/>
                        <a14:backgroundMark x1="51617" y1="38204" x2="50693" y2="44910"/>
                      </a14:backgroundRemoval>
                    </a14:imgEffect>
                  </a14:imgLayer>
                </a14:imgProps>
              </a:ext>
              <a:ext uri="{28A0092B-C50C-407E-A947-70E740481C1C}">
                <a14:useLocalDpi xmlns:a14="http://schemas.microsoft.com/office/drawing/2010/main" val="0"/>
              </a:ext>
            </a:extLst>
          </a:blip>
          <a:srcRect/>
          <a:stretch>
            <a:fillRect/>
          </a:stretch>
        </p:blipFill>
        <p:spPr bwMode="auto">
          <a:xfrm>
            <a:off x="3312648" y="1196691"/>
            <a:ext cx="5235003" cy="502943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2" name="CasellaDiTesto 21">
                <a:extLst>
                  <a:ext uri="{FF2B5EF4-FFF2-40B4-BE49-F238E27FC236}">
                    <a16:creationId xmlns:a16="http://schemas.microsoft.com/office/drawing/2014/main" id="{59CCD4B2-ED16-D790-DAB2-AD3104FA07D9}"/>
                  </a:ext>
                </a:extLst>
              </p:cNvPr>
              <p:cNvSpPr txBox="1"/>
              <p:nvPr/>
            </p:nvSpPr>
            <p:spPr>
              <a:xfrm>
                <a:off x="4501039" y="5981131"/>
                <a:ext cx="3427200" cy="276999"/>
              </a:xfrm>
              <a:prstGeom prst="rect">
                <a:avLst/>
              </a:prstGeom>
              <a:noFill/>
            </p:spPr>
            <p:txBody>
              <a:bodyPr wrap="square">
                <a:spAutoFit/>
              </a:bodyPr>
              <a:lstStyle/>
              <a:p>
                <a:r>
                  <a:rPr lang="it-IT" sz="1200" b="1" dirty="0">
                    <a:effectLst/>
                    <a:cs typeface="Arial" panose="020B0604020202020204" pitchFamily="34" charset="0"/>
                  </a:rPr>
                  <a:t>Figura </a:t>
                </a:r>
                <a:r>
                  <a:rPr lang="it-IT" sz="1200" b="1" dirty="0">
                    <a:cs typeface="Arial" panose="020B0604020202020204" pitchFamily="34" charset="0"/>
                  </a:rPr>
                  <a:t>7.3</a:t>
                </a:r>
                <a:r>
                  <a:rPr lang="it-IT" sz="1200" dirty="0">
                    <a:cs typeface="Arial" panose="020B0604020202020204" pitchFamily="34" charset="0"/>
                  </a:rPr>
                  <a:t>: Riflessione esagoni regolari.</a:t>
                </a:r>
                <a14:m>
                  <m:oMath xmlns:m="http://schemas.openxmlformats.org/officeDocument/2006/math">
                    <m:r>
                      <a:rPr lang="it-IT" sz="1200" i="1" dirty="0" smtClean="0">
                        <a:effectLst/>
                        <a:latin typeface="Cambria Math" panose="02040503050406030204" pitchFamily="18" charset="0"/>
                        <a:cs typeface="Arial" panose="020B0604020202020204" pitchFamily="34" charset="0"/>
                      </a:rPr>
                      <m:t> </m:t>
                    </m:r>
                  </m:oMath>
                </a14:m>
                <a:endParaRPr lang="it-IT" sz="1050" dirty="0">
                  <a:cs typeface="Arial" panose="020B0604020202020204" pitchFamily="34" charset="0"/>
                </a:endParaRPr>
              </a:p>
            </p:txBody>
          </p:sp>
        </mc:Choice>
        <mc:Fallback xmlns="">
          <p:sp>
            <p:nvSpPr>
              <p:cNvPr id="22" name="CasellaDiTesto 21">
                <a:extLst>
                  <a:ext uri="{FF2B5EF4-FFF2-40B4-BE49-F238E27FC236}">
                    <a16:creationId xmlns:a16="http://schemas.microsoft.com/office/drawing/2014/main" id="{59CCD4B2-ED16-D790-DAB2-AD3104FA07D9}"/>
                  </a:ext>
                </a:extLst>
              </p:cNvPr>
              <p:cNvSpPr txBox="1">
                <a:spLocks noRot="1" noChangeAspect="1" noMove="1" noResize="1" noEditPoints="1" noAdjustHandles="1" noChangeArrowheads="1" noChangeShapeType="1" noTextEdit="1"/>
              </p:cNvSpPr>
              <p:nvPr/>
            </p:nvSpPr>
            <p:spPr>
              <a:xfrm>
                <a:off x="4501039" y="5981131"/>
                <a:ext cx="3427200" cy="276999"/>
              </a:xfrm>
              <a:prstGeom prst="rect">
                <a:avLst/>
              </a:prstGeom>
              <a:blipFill>
                <a:blip r:embed="rId8"/>
                <a:stretch>
                  <a:fillRect b="-13043"/>
                </a:stretch>
              </a:blipFill>
            </p:spPr>
            <p:txBody>
              <a:bodyPr/>
              <a:lstStyle/>
              <a:p>
                <a:r>
                  <a:rPr lang="it-IT">
                    <a:noFill/>
                  </a:rPr>
                  <a:t> </a:t>
                </a:r>
              </a:p>
            </p:txBody>
          </p:sp>
        </mc:Fallback>
      </mc:AlternateContent>
    </p:spTree>
    <p:extLst>
      <p:ext uri="{BB962C8B-B14F-4D97-AF65-F5344CB8AC3E}">
        <p14:creationId xmlns:p14="http://schemas.microsoft.com/office/powerpoint/2010/main" val="130571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36" name="Connettore diritto 35">
            <a:extLst>
              <a:ext uri="{FF2B5EF4-FFF2-40B4-BE49-F238E27FC236}">
                <a16:creationId xmlns:a16="http://schemas.microsoft.com/office/drawing/2014/main" id="{75810DA0-E52F-1C2F-EC21-119F7D9433EA}"/>
              </a:ext>
            </a:extLst>
          </p:cNvPr>
          <p:cNvCxnSpPr>
            <a:cxnSpLocks/>
          </p:cNvCxnSpPr>
          <p:nvPr/>
        </p:nvCxnSpPr>
        <p:spPr>
          <a:xfrm>
            <a:off x="361950" y="962017"/>
            <a:ext cx="11412955" cy="0"/>
          </a:xfrm>
          <a:prstGeom prst="line">
            <a:avLst/>
          </a:prstGeom>
          <a:ln w="53975">
            <a:solidFill>
              <a:schemeClr val="tx1"/>
            </a:solidFill>
          </a:ln>
        </p:spPr>
        <p:style>
          <a:lnRef idx="2">
            <a:schemeClr val="accent1"/>
          </a:lnRef>
          <a:fillRef idx="0">
            <a:schemeClr val="accent1"/>
          </a:fillRef>
          <a:effectRef idx="1">
            <a:schemeClr val="accent1"/>
          </a:effectRef>
          <a:fontRef idx="minor">
            <a:schemeClr val="tx1"/>
          </a:fontRef>
        </p:style>
      </p:cxnSp>
      <p:grpSp>
        <p:nvGrpSpPr>
          <p:cNvPr id="60" name="Gruppo 59">
            <a:extLst>
              <a:ext uri="{FF2B5EF4-FFF2-40B4-BE49-F238E27FC236}">
                <a16:creationId xmlns:a16="http://schemas.microsoft.com/office/drawing/2014/main" id="{D617EABE-77E7-2AF4-5629-29401D0B07E9}"/>
              </a:ext>
            </a:extLst>
          </p:cNvPr>
          <p:cNvGrpSpPr/>
          <p:nvPr/>
        </p:nvGrpSpPr>
        <p:grpSpPr>
          <a:xfrm>
            <a:off x="11026690" y="1517030"/>
            <a:ext cx="353275" cy="4232622"/>
            <a:chOff x="11026690" y="1735691"/>
            <a:chExt cx="353275" cy="4232622"/>
          </a:xfrm>
        </p:grpSpPr>
        <p:sp>
          <p:nvSpPr>
            <p:cNvPr id="17" name="object 17">
              <a:extLst>
                <a:ext uri="{FF2B5EF4-FFF2-40B4-BE49-F238E27FC236}">
                  <a16:creationId xmlns:a16="http://schemas.microsoft.com/office/drawing/2014/main" id="{EF1588BC-36B1-AF9A-118E-C96CC199E37D}"/>
                </a:ext>
              </a:extLst>
            </p:cNvPr>
            <p:cNvSpPr/>
            <p:nvPr/>
          </p:nvSpPr>
          <p:spPr>
            <a:xfrm>
              <a:off x="11026690" y="1735691"/>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latin typeface="Avenir Next" panose="020B0503020202020204" pitchFamily="34" charset="0"/>
              </a:endParaRPr>
            </a:p>
          </p:txBody>
        </p:sp>
        <p:sp>
          <p:nvSpPr>
            <p:cNvPr id="18" name="object 18">
              <a:extLst>
                <a:ext uri="{FF2B5EF4-FFF2-40B4-BE49-F238E27FC236}">
                  <a16:creationId xmlns:a16="http://schemas.microsoft.com/office/drawing/2014/main" id="{342A8C50-A82D-B184-40FB-484890BD118C}"/>
                </a:ext>
              </a:extLst>
            </p:cNvPr>
            <p:cNvSpPr/>
            <p:nvPr/>
          </p:nvSpPr>
          <p:spPr>
            <a:xfrm>
              <a:off x="11026690" y="2381116"/>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19" name="object 19">
              <a:extLst>
                <a:ext uri="{FF2B5EF4-FFF2-40B4-BE49-F238E27FC236}">
                  <a16:creationId xmlns:a16="http://schemas.microsoft.com/office/drawing/2014/main" id="{6898D7B7-CAC6-D2D1-E3D0-B8147F1577BD}"/>
                </a:ext>
              </a:extLst>
            </p:cNvPr>
            <p:cNvSpPr/>
            <p:nvPr/>
          </p:nvSpPr>
          <p:spPr>
            <a:xfrm>
              <a:off x="11026690" y="3026541"/>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9E122C"/>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20" name="object 20">
              <a:extLst>
                <a:ext uri="{FF2B5EF4-FFF2-40B4-BE49-F238E27FC236}">
                  <a16:creationId xmlns:a16="http://schemas.microsoft.com/office/drawing/2014/main" id="{77F62826-D4E0-7548-024D-66B0C5A1E40E}"/>
                </a:ext>
              </a:extLst>
            </p:cNvPr>
            <p:cNvSpPr/>
            <p:nvPr/>
          </p:nvSpPr>
          <p:spPr>
            <a:xfrm>
              <a:off x="11026690" y="3671966"/>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019E6D"/>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21" name="object 19">
              <a:extLst>
                <a:ext uri="{FF2B5EF4-FFF2-40B4-BE49-F238E27FC236}">
                  <a16:creationId xmlns:a16="http://schemas.microsoft.com/office/drawing/2014/main" id="{8D13D5F4-3D00-722C-DF7B-B8BA30E06B71}"/>
                </a:ext>
              </a:extLst>
            </p:cNvPr>
            <p:cNvSpPr/>
            <p:nvPr/>
          </p:nvSpPr>
          <p:spPr>
            <a:xfrm>
              <a:off x="11026690" y="4317391"/>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22" name="object 20">
              <a:extLst>
                <a:ext uri="{FF2B5EF4-FFF2-40B4-BE49-F238E27FC236}">
                  <a16:creationId xmlns:a16="http://schemas.microsoft.com/office/drawing/2014/main" id="{C89EA6FA-8565-1FD4-DB7A-D22501D58FA3}"/>
                </a:ext>
              </a:extLst>
            </p:cNvPr>
            <p:cNvSpPr/>
            <p:nvPr/>
          </p:nvSpPr>
          <p:spPr>
            <a:xfrm>
              <a:off x="11026690" y="4962816"/>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23" name="object 20">
              <a:extLst>
                <a:ext uri="{FF2B5EF4-FFF2-40B4-BE49-F238E27FC236}">
                  <a16:creationId xmlns:a16="http://schemas.microsoft.com/office/drawing/2014/main" id="{FA430BB8-60D2-9573-752A-56C2024E85E8}"/>
                </a:ext>
              </a:extLst>
            </p:cNvPr>
            <p:cNvSpPr/>
            <p:nvPr/>
          </p:nvSpPr>
          <p:spPr>
            <a:xfrm>
              <a:off x="11026690" y="5608240"/>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chemeClr val="accent5">
                <a:lumMod val="75000"/>
              </a:schemeClr>
            </a:solidFill>
            <a:ln>
              <a:noFill/>
            </a:ln>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grpSp>
      <p:sp>
        <p:nvSpPr>
          <p:cNvPr id="25" name="Rettangolo 24">
            <a:extLst>
              <a:ext uri="{FF2B5EF4-FFF2-40B4-BE49-F238E27FC236}">
                <a16:creationId xmlns:a16="http://schemas.microsoft.com/office/drawing/2014/main" id="{629083CD-464F-E934-87A4-8939E60A1EC7}"/>
              </a:ext>
            </a:extLst>
          </p:cNvPr>
          <p:cNvSpPr/>
          <p:nvPr/>
        </p:nvSpPr>
        <p:spPr>
          <a:xfrm>
            <a:off x="6257926" y="1517030"/>
            <a:ext cx="4833284" cy="360073"/>
          </a:xfrm>
          <a:prstGeom prst="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lIns="252000" tIns="252000" rIns="252000" bIns="252000" rtlCol="0" anchor="ctr" anchorCtr="0"/>
          <a:lstStyle/>
          <a:p>
            <a:pPr algn="r"/>
            <a:r>
              <a:rPr lang="it-IT" sz="1400" b="1" dirty="0">
                <a:solidFill>
                  <a:schemeClr val="tx1"/>
                </a:solidFill>
                <a:latin typeface="Avenir Next" panose="020B0503020202020204" pitchFamily="34" charset="0"/>
                <a:ea typeface="Verdana" panose="020B0604030504040204" pitchFamily="34" charset="0"/>
                <a:cs typeface="Arial" panose="020B0604020202020204" pitchFamily="34" charset="0"/>
              </a:rPr>
              <a:t>INTRODUZIONE: MOTIVAZIONE E BENVENUTO</a:t>
            </a:r>
          </a:p>
        </p:txBody>
      </p:sp>
      <p:sp>
        <p:nvSpPr>
          <p:cNvPr id="26" name="Rettangolo 25">
            <a:extLst>
              <a:ext uri="{FF2B5EF4-FFF2-40B4-BE49-F238E27FC236}">
                <a16:creationId xmlns:a16="http://schemas.microsoft.com/office/drawing/2014/main" id="{F691C5D8-B117-18A5-1BFE-509B369F886E}"/>
              </a:ext>
            </a:extLst>
          </p:cNvPr>
          <p:cNvSpPr/>
          <p:nvPr/>
        </p:nvSpPr>
        <p:spPr>
          <a:xfrm>
            <a:off x="7000472" y="2162455"/>
            <a:ext cx="4090737" cy="360073"/>
          </a:xfrm>
          <a:prstGeom prst="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lIns="252000" tIns="252000" rIns="252000" bIns="252000" rtlCol="0" anchor="ctr" anchorCtr="0"/>
          <a:lstStyle/>
          <a:p>
            <a:pPr algn="r"/>
            <a:r>
              <a:rPr lang="it-IT" sz="1400" b="1" dirty="0">
                <a:solidFill>
                  <a:schemeClr val="tx1"/>
                </a:solidFill>
                <a:latin typeface="Avenir Next" panose="020B0503020202020204" pitchFamily="34" charset="0"/>
                <a:ea typeface="Verdana" panose="020B0604030504040204" pitchFamily="34" charset="0"/>
                <a:cs typeface="Arial" panose="020B0604020202020204" pitchFamily="34" charset="0"/>
              </a:rPr>
              <a:t>ESCHER INCONTRA COXETER E </a:t>
            </a:r>
          </a:p>
        </p:txBody>
      </p:sp>
      <p:sp>
        <p:nvSpPr>
          <p:cNvPr id="27" name="Rettangolo 26">
            <a:extLst>
              <a:ext uri="{FF2B5EF4-FFF2-40B4-BE49-F238E27FC236}">
                <a16:creationId xmlns:a16="http://schemas.microsoft.com/office/drawing/2014/main" id="{3092DB4B-5E74-5576-2750-1CED61996074}"/>
              </a:ext>
            </a:extLst>
          </p:cNvPr>
          <p:cNvSpPr/>
          <p:nvPr/>
        </p:nvSpPr>
        <p:spPr>
          <a:xfrm>
            <a:off x="7086600" y="2767798"/>
            <a:ext cx="4004609" cy="400155"/>
          </a:xfrm>
          <a:prstGeom prst="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lIns="252000" tIns="252000" rIns="252000" bIns="252000" rtlCol="0" anchor="ctr" anchorCtr="0"/>
          <a:lstStyle/>
          <a:p>
            <a:pPr algn="r"/>
            <a:r>
              <a:rPr lang="it-IT" sz="1400" b="1" dirty="0">
                <a:solidFill>
                  <a:schemeClr val="tx1"/>
                </a:solidFill>
                <a:latin typeface="Avenir Next" panose="020B0503020202020204" pitchFamily="34" charset="0"/>
                <a:ea typeface="Verdana" panose="020B0604030504040204" pitchFamily="34" charset="0"/>
                <a:cs typeface="Arial" panose="020B0604020202020204" pitchFamily="34" charset="0"/>
              </a:rPr>
              <a:t>RETTE IPERBOLICHE: DEFINIZIONE E POSIZIONE RECIPROCHE</a:t>
            </a:r>
          </a:p>
        </p:txBody>
      </p:sp>
      <p:sp>
        <p:nvSpPr>
          <p:cNvPr id="28" name="Rettangolo 27">
            <a:extLst>
              <a:ext uri="{FF2B5EF4-FFF2-40B4-BE49-F238E27FC236}">
                <a16:creationId xmlns:a16="http://schemas.microsoft.com/office/drawing/2014/main" id="{A3F9B5C1-977E-D740-67D8-2C8D85D19F06}"/>
              </a:ext>
            </a:extLst>
          </p:cNvPr>
          <p:cNvSpPr/>
          <p:nvPr/>
        </p:nvSpPr>
        <p:spPr>
          <a:xfrm>
            <a:off x="7472656" y="3464734"/>
            <a:ext cx="3618553" cy="360074"/>
          </a:xfrm>
          <a:prstGeom prst="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lIns="252000" tIns="252000" rIns="252000" bIns="252000" rtlCol="0" anchor="ctr" anchorCtr="0"/>
          <a:lstStyle/>
          <a:p>
            <a:pPr algn="r"/>
            <a:r>
              <a:rPr lang="it-IT" sz="1400" b="1" dirty="0">
                <a:solidFill>
                  <a:schemeClr val="tx1"/>
                </a:solidFill>
                <a:latin typeface="Avenir Next" panose="020B0503020202020204" pitchFamily="34" charset="0"/>
                <a:ea typeface="Verdana" panose="020B0604030504040204" pitchFamily="34" charset="0"/>
                <a:cs typeface="Arial" panose="020B0604020202020204" pitchFamily="34" charset="0"/>
              </a:rPr>
              <a:t>ASSIOMA DELLE PARALLELE</a:t>
            </a:r>
          </a:p>
        </p:txBody>
      </p:sp>
      <p:sp>
        <p:nvSpPr>
          <p:cNvPr id="29" name="Rettangolo 28">
            <a:extLst>
              <a:ext uri="{FF2B5EF4-FFF2-40B4-BE49-F238E27FC236}">
                <a16:creationId xmlns:a16="http://schemas.microsoft.com/office/drawing/2014/main" id="{D02B0D7D-9169-A5DD-39AC-C3C9092C503D}"/>
              </a:ext>
            </a:extLst>
          </p:cNvPr>
          <p:cNvSpPr/>
          <p:nvPr/>
        </p:nvSpPr>
        <p:spPr>
          <a:xfrm>
            <a:off x="7000472" y="4073568"/>
            <a:ext cx="4090738" cy="385236"/>
          </a:xfrm>
          <a:prstGeom prst="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lIns="252000" tIns="252000" rIns="252000" bIns="252000" rtlCol="0" anchor="ctr" anchorCtr="0"/>
          <a:lstStyle/>
          <a:p>
            <a:pPr algn="r"/>
            <a:r>
              <a:rPr lang="it-IT" sz="1400" b="1" dirty="0">
                <a:solidFill>
                  <a:schemeClr val="tx1"/>
                </a:solidFill>
                <a:latin typeface="Avenir Next" panose="020B0503020202020204" pitchFamily="34" charset="0"/>
                <a:ea typeface="Verdana" panose="020B0604030504040204" pitchFamily="34" charset="0"/>
                <a:cs typeface="Arial" panose="020B0604020202020204" pitchFamily="34" charset="0"/>
              </a:rPr>
              <a:t>CONGRUENZA E ISOMETRIA IPERBOLICHE</a:t>
            </a:r>
          </a:p>
        </p:txBody>
      </p:sp>
      <p:sp>
        <p:nvSpPr>
          <p:cNvPr id="30" name="Rettangolo 29">
            <a:extLst>
              <a:ext uri="{FF2B5EF4-FFF2-40B4-BE49-F238E27FC236}">
                <a16:creationId xmlns:a16="http://schemas.microsoft.com/office/drawing/2014/main" id="{0BDEED57-361C-0B07-C773-7F9BD2616CE3}"/>
              </a:ext>
            </a:extLst>
          </p:cNvPr>
          <p:cNvSpPr/>
          <p:nvPr/>
        </p:nvSpPr>
        <p:spPr>
          <a:xfrm>
            <a:off x="7000472" y="4744155"/>
            <a:ext cx="4090737" cy="360073"/>
          </a:xfrm>
          <a:prstGeom prst="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lIns="252000" tIns="252000" rIns="252000" bIns="252000" rtlCol="0" anchor="ctr" anchorCtr="0"/>
          <a:lstStyle/>
          <a:p>
            <a:pPr algn="r"/>
            <a:r>
              <a:rPr lang="it-IT" sz="1400" b="1" dirty="0">
                <a:solidFill>
                  <a:schemeClr val="tx1"/>
                </a:solidFill>
                <a:latin typeface="Avenir Next" panose="020B0503020202020204" pitchFamily="34" charset="0"/>
                <a:ea typeface="Verdana" panose="020B0604030504040204" pitchFamily="34" charset="0"/>
                <a:cs typeface="Arial" panose="020B0604020202020204" pitchFamily="34" charset="0"/>
              </a:rPr>
              <a:t>TASSELLAZIONI DEL PIANO IPERBOLICO</a:t>
            </a:r>
          </a:p>
        </p:txBody>
      </p:sp>
      <p:sp>
        <p:nvSpPr>
          <p:cNvPr id="31" name="Rettangolo 30">
            <a:extLst>
              <a:ext uri="{FF2B5EF4-FFF2-40B4-BE49-F238E27FC236}">
                <a16:creationId xmlns:a16="http://schemas.microsoft.com/office/drawing/2014/main" id="{5C9DC7EB-AFD8-A1AA-399B-4EB49763D42B}"/>
              </a:ext>
            </a:extLst>
          </p:cNvPr>
          <p:cNvSpPr/>
          <p:nvPr/>
        </p:nvSpPr>
        <p:spPr>
          <a:xfrm>
            <a:off x="7000472" y="5389579"/>
            <a:ext cx="4090737" cy="360073"/>
          </a:xfrm>
          <a:prstGeom prst="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lIns="252000" tIns="252000" rIns="252000" bIns="252000" rtlCol="0" anchor="ctr" anchorCtr="0"/>
          <a:lstStyle/>
          <a:p>
            <a:pPr algn="r"/>
            <a:r>
              <a:rPr lang="it-IT" sz="1400" b="1" dirty="0">
                <a:solidFill>
                  <a:schemeClr val="tx1"/>
                </a:solidFill>
                <a:latin typeface="Avenir Next" panose="020B0503020202020204" pitchFamily="34" charset="0"/>
                <a:ea typeface="Verdana" panose="020B0604030504040204" pitchFamily="34" charset="0"/>
                <a:cs typeface="Arial" panose="020B0604020202020204" pitchFamily="34" charset="0"/>
              </a:rPr>
              <a:t>CONCLUSIONE</a:t>
            </a:r>
          </a:p>
        </p:txBody>
      </p:sp>
      <p:sp>
        <p:nvSpPr>
          <p:cNvPr id="62" name="object 17">
            <a:extLst>
              <a:ext uri="{FF2B5EF4-FFF2-40B4-BE49-F238E27FC236}">
                <a16:creationId xmlns:a16="http://schemas.microsoft.com/office/drawing/2014/main" id="{228C94F7-461C-8399-E28B-278F8B4C5B31}"/>
              </a:ext>
            </a:extLst>
          </p:cNvPr>
          <p:cNvSpPr/>
          <p:nvPr/>
        </p:nvSpPr>
        <p:spPr>
          <a:xfrm>
            <a:off x="12455252" y="0"/>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endParaRPr>
          </a:p>
        </p:txBody>
      </p:sp>
      <p:sp>
        <p:nvSpPr>
          <p:cNvPr id="63" name="object 18">
            <a:extLst>
              <a:ext uri="{FF2B5EF4-FFF2-40B4-BE49-F238E27FC236}">
                <a16:creationId xmlns:a16="http://schemas.microsoft.com/office/drawing/2014/main" id="{E73CF7CF-B634-07DB-52CB-512CCB156164}"/>
              </a:ext>
            </a:extLst>
          </p:cNvPr>
          <p:cNvSpPr/>
          <p:nvPr/>
        </p:nvSpPr>
        <p:spPr>
          <a:xfrm>
            <a:off x="12455253" y="645425"/>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64" name="object 19">
            <a:extLst>
              <a:ext uri="{FF2B5EF4-FFF2-40B4-BE49-F238E27FC236}">
                <a16:creationId xmlns:a16="http://schemas.microsoft.com/office/drawing/2014/main" id="{7973AA9E-616B-17A1-DD2A-121600EB2FD2}"/>
              </a:ext>
            </a:extLst>
          </p:cNvPr>
          <p:cNvSpPr/>
          <p:nvPr/>
        </p:nvSpPr>
        <p:spPr>
          <a:xfrm>
            <a:off x="12455253" y="129085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9E122C"/>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65" name="object 20">
            <a:extLst>
              <a:ext uri="{FF2B5EF4-FFF2-40B4-BE49-F238E27FC236}">
                <a16:creationId xmlns:a16="http://schemas.microsoft.com/office/drawing/2014/main" id="{4E9AB710-B31D-084A-CB81-4DEF8D89EF04}"/>
              </a:ext>
            </a:extLst>
          </p:cNvPr>
          <p:cNvSpPr/>
          <p:nvPr/>
        </p:nvSpPr>
        <p:spPr>
          <a:xfrm>
            <a:off x="12455253" y="193627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019E6D"/>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66" name="object 19">
            <a:extLst>
              <a:ext uri="{FF2B5EF4-FFF2-40B4-BE49-F238E27FC236}">
                <a16:creationId xmlns:a16="http://schemas.microsoft.com/office/drawing/2014/main" id="{0BA84353-EA3F-0847-BB7C-0AEEEE3A5A4D}"/>
              </a:ext>
            </a:extLst>
          </p:cNvPr>
          <p:cNvSpPr/>
          <p:nvPr/>
        </p:nvSpPr>
        <p:spPr>
          <a:xfrm>
            <a:off x="12455253" y="258170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67" name="object 20">
            <a:extLst>
              <a:ext uri="{FF2B5EF4-FFF2-40B4-BE49-F238E27FC236}">
                <a16:creationId xmlns:a16="http://schemas.microsoft.com/office/drawing/2014/main" id="{C9E0F45B-AAD6-08BC-1D13-6B31613B91AD}"/>
              </a:ext>
            </a:extLst>
          </p:cNvPr>
          <p:cNvSpPr/>
          <p:nvPr/>
        </p:nvSpPr>
        <p:spPr>
          <a:xfrm>
            <a:off x="12455253" y="322712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68" name="object 20">
            <a:extLst>
              <a:ext uri="{FF2B5EF4-FFF2-40B4-BE49-F238E27FC236}">
                <a16:creationId xmlns:a16="http://schemas.microsoft.com/office/drawing/2014/main" id="{C5844C06-C96B-CF32-B697-C9CB906ED0CE}"/>
              </a:ext>
            </a:extLst>
          </p:cNvPr>
          <p:cNvSpPr/>
          <p:nvPr/>
        </p:nvSpPr>
        <p:spPr>
          <a:xfrm>
            <a:off x="12455253" y="3872549"/>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chemeClr val="accent5">
              <a:lumMod val="75000"/>
            </a:schemeClr>
          </a:solidFill>
          <a:ln>
            <a:noFill/>
          </a:ln>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pic>
        <p:nvPicPr>
          <p:cNvPr id="2" name="Immagine 1" descr="Immagine che contiene Carattere, testo, logo, simbolo&#10;&#10;Descrizione generata automaticamente">
            <a:extLst>
              <a:ext uri="{FF2B5EF4-FFF2-40B4-BE49-F238E27FC236}">
                <a16:creationId xmlns:a16="http://schemas.microsoft.com/office/drawing/2014/main" id="{38C81ED7-000E-6F73-2706-DC3AF438F196}"/>
              </a:ext>
            </a:extLst>
          </p:cNvPr>
          <p:cNvPicPr>
            <a:picLocks noChangeAspect="1"/>
          </p:cNvPicPr>
          <p:nvPr/>
        </p:nvPicPr>
        <p:blipFill rotWithShape="1">
          <a:blip r:embed="rId3">
            <a:extLst>
              <a:ext uri="{28A0092B-C50C-407E-A947-70E740481C1C}">
                <a14:useLocalDpi xmlns:a14="http://schemas.microsoft.com/office/drawing/2010/main" val="0"/>
              </a:ext>
            </a:extLst>
          </a:blip>
          <a:srcRect l="6459" t="9813" r="5897" b="7500"/>
          <a:stretch/>
        </p:blipFill>
        <p:spPr>
          <a:xfrm>
            <a:off x="10197550" y="5981131"/>
            <a:ext cx="1740450" cy="754949"/>
          </a:xfrm>
          <a:prstGeom prst="rect">
            <a:avLst/>
          </a:prstGeom>
        </p:spPr>
      </p:pic>
      <p:sp>
        <p:nvSpPr>
          <p:cNvPr id="3" name="Rettangolo 2">
            <a:extLst>
              <a:ext uri="{FF2B5EF4-FFF2-40B4-BE49-F238E27FC236}">
                <a16:creationId xmlns:a16="http://schemas.microsoft.com/office/drawing/2014/main" id="{4B2B86E2-AE48-9679-4974-76949C6D2E8C}"/>
              </a:ext>
            </a:extLst>
          </p:cNvPr>
          <p:cNvSpPr/>
          <p:nvPr/>
        </p:nvSpPr>
        <p:spPr>
          <a:xfrm>
            <a:off x="6432858" y="2353920"/>
            <a:ext cx="4658351" cy="360073"/>
          </a:xfrm>
          <a:prstGeom prst="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lIns="252000" tIns="252000" rIns="252000" bIns="252000" rtlCol="0" anchor="ctr" anchorCtr="0"/>
          <a:lstStyle/>
          <a:p>
            <a:pPr algn="r"/>
            <a:r>
              <a:rPr lang="it-IT" sz="1400" b="1" dirty="0">
                <a:solidFill>
                  <a:schemeClr val="tx1"/>
                </a:solidFill>
                <a:latin typeface="Avenir Next" panose="020B0503020202020204" pitchFamily="34" charset="0"/>
                <a:ea typeface="Verdana" panose="020B0604030504040204" pitchFamily="34" charset="0"/>
                <a:cs typeface="Arial" panose="020B0604020202020204" pitchFamily="34" charset="0"/>
              </a:rPr>
              <a:t>PRIMA ANALISI DELLA FIGURA DI COXETER</a:t>
            </a:r>
          </a:p>
        </p:txBody>
      </p:sp>
    </p:spTree>
    <p:extLst>
      <p:ext uri="{BB962C8B-B14F-4D97-AF65-F5344CB8AC3E}">
        <p14:creationId xmlns:p14="http://schemas.microsoft.com/office/powerpoint/2010/main" val="21847927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CDEEA-E2C3-D9F6-84D2-D236737E751D}"/>
            </a:ext>
          </a:extLst>
        </p:cNvPr>
        <p:cNvGrpSpPr/>
        <p:nvPr/>
      </p:nvGrpSpPr>
      <p:grpSpPr>
        <a:xfrm>
          <a:off x="0" y="0"/>
          <a:ext cx="0" cy="0"/>
          <a:chOff x="0" y="0"/>
          <a:chExt cx="0" cy="0"/>
        </a:xfrm>
      </p:grpSpPr>
      <p:sp>
        <p:nvSpPr>
          <p:cNvPr id="3" name="Titolo 1">
            <a:extLst>
              <a:ext uri="{FF2B5EF4-FFF2-40B4-BE49-F238E27FC236}">
                <a16:creationId xmlns:a16="http://schemas.microsoft.com/office/drawing/2014/main" id="{E9A25844-0B02-1E83-7AFB-7AA7B929A482}"/>
              </a:ext>
            </a:extLst>
          </p:cNvPr>
          <p:cNvSpPr txBox="1">
            <a:spLocks/>
          </p:cNvSpPr>
          <p:nvPr/>
        </p:nvSpPr>
        <p:spPr>
          <a:xfrm>
            <a:off x="673922" y="1252991"/>
            <a:ext cx="10672102" cy="320413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CAPITOLO TERZO</a:t>
            </a:r>
            <a:br>
              <a:rPr lang="en-US" b="1" dirty="0"/>
            </a:br>
            <a:r>
              <a:rPr lang="en-US" b="1" dirty="0"/>
              <a:t>RETTE DEL PIANO IPERBOLICO</a:t>
            </a:r>
          </a:p>
        </p:txBody>
      </p:sp>
      <p:cxnSp>
        <p:nvCxnSpPr>
          <p:cNvPr id="2" name="Connettore diritto 13">
            <a:extLst>
              <a:ext uri="{FF2B5EF4-FFF2-40B4-BE49-F238E27FC236}">
                <a16:creationId xmlns:a16="http://schemas.microsoft.com/office/drawing/2014/main" id="{EEAF0D67-C17F-69E9-F1AC-3A1FEB642D93}"/>
              </a:ext>
            </a:extLst>
          </p:cNvPr>
          <p:cNvCxnSpPr>
            <a:cxnSpLocks/>
          </p:cNvCxnSpPr>
          <p:nvPr/>
        </p:nvCxnSpPr>
        <p:spPr>
          <a:xfrm>
            <a:off x="508055" y="4457125"/>
            <a:ext cx="11412955" cy="0"/>
          </a:xfrm>
          <a:prstGeom prst="line">
            <a:avLst/>
          </a:prstGeom>
          <a:ln w="53975">
            <a:solidFill>
              <a:srgbClr val="9E122C"/>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12570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bject 17">
            <a:extLst>
              <a:ext uri="{FF2B5EF4-FFF2-40B4-BE49-F238E27FC236}">
                <a16:creationId xmlns:a16="http://schemas.microsoft.com/office/drawing/2014/main" id="{3A1B1A1A-756E-4A0F-4B68-7C3D0E9BEAED}"/>
              </a:ext>
            </a:extLst>
          </p:cNvPr>
          <p:cNvSpPr/>
          <p:nvPr/>
        </p:nvSpPr>
        <p:spPr>
          <a:xfrm>
            <a:off x="1330309"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endParaRPr>
          </a:p>
        </p:txBody>
      </p:sp>
      <p:sp>
        <p:nvSpPr>
          <p:cNvPr id="27" name="object 17">
            <a:extLst>
              <a:ext uri="{FF2B5EF4-FFF2-40B4-BE49-F238E27FC236}">
                <a16:creationId xmlns:a16="http://schemas.microsoft.com/office/drawing/2014/main" id="{28C0FD3E-8CE9-A116-0D54-E87A876866B5}"/>
              </a:ext>
            </a:extLst>
          </p:cNvPr>
          <p:cNvSpPr/>
          <p:nvPr/>
        </p:nvSpPr>
        <p:spPr>
          <a:xfrm>
            <a:off x="2711261"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29" name="object 17">
            <a:extLst>
              <a:ext uri="{FF2B5EF4-FFF2-40B4-BE49-F238E27FC236}">
                <a16:creationId xmlns:a16="http://schemas.microsoft.com/office/drawing/2014/main" id="{D69B5C1E-1498-0EAF-CC6E-47951A16F750}"/>
              </a:ext>
            </a:extLst>
          </p:cNvPr>
          <p:cNvSpPr/>
          <p:nvPr/>
        </p:nvSpPr>
        <p:spPr>
          <a:xfrm>
            <a:off x="5479100"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30" name="object 17">
            <a:extLst>
              <a:ext uri="{FF2B5EF4-FFF2-40B4-BE49-F238E27FC236}">
                <a16:creationId xmlns:a16="http://schemas.microsoft.com/office/drawing/2014/main" id="{DF5C94D1-AE51-B87D-F606-D704F0240741}"/>
              </a:ext>
            </a:extLst>
          </p:cNvPr>
          <p:cNvSpPr/>
          <p:nvPr/>
        </p:nvSpPr>
        <p:spPr>
          <a:xfrm>
            <a:off x="6865987"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31" name="object 17">
            <a:extLst>
              <a:ext uri="{FF2B5EF4-FFF2-40B4-BE49-F238E27FC236}">
                <a16:creationId xmlns:a16="http://schemas.microsoft.com/office/drawing/2014/main" id="{EAC7C983-61A4-ADDF-C2BF-AA032276B1D8}"/>
              </a:ext>
            </a:extLst>
          </p:cNvPr>
          <p:cNvSpPr/>
          <p:nvPr/>
        </p:nvSpPr>
        <p:spPr>
          <a:xfrm>
            <a:off x="8252876"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32" name="object 17">
            <a:extLst>
              <a:ext uri="{FF2B5EF4-FFF2-40B4-BE49-F238E27FC236}">
                <a16:creationId xmlns:a16="http://schemas.microsoft.com/office/drawing/2014/main" id="{BB34F172-0916-45B6-9749-9C7FB0DFECE2}"/>
              </a:ext>
            </a:extLst>
          </p:cNvPr>
          <p:cNvSpPr/>
          <p:nvPr/>
        </p:nvSpPr>
        <p:spPr>
          <a:xfrm>
            <a:off x="9639765"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33" name="object 17">
            <a:extLst>
              <a:ext uri="{FF2B5EF4-FFF2-40B4-BE49-F238E27FC236}">
                <a16:creationId xmlns:a16="http://schemas.microsoft.com/office/drawing/2014/main" id="{F4B78069-C610-7BA8-F4CF-EFB924D4D321}"/>
              </a:ext>
            </a:extLst>
          </p:cNvPr>
          <p:cNvSpPr/>
          <p:nvPr/>
        </p:nvSpPr>
        <p:spPr>
          <a:xfrm>
            <a:off x="12455253" y="0"/>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endParaRPr>
          </a:p>
        </p:txBody>
      </p:sp>
      <p:sp>
        <p:nvSpPr>
          <p:cNvPr id="35" name="object 18">
            <a:extLst>
              <a:ext uri="{FF2B5EF4-FFF2-40B4-BE49-F238E27FC236}">
                <a16:creationId xmlns:a16="http://schemas.microsoft.com/office/drawing/2014/main" id="{BFD78D3B-EE38-5E2E-DFC1-2476D4C33EDC}"/>
              </a:ext>
            </a:extLst>
          </p:cNvPr>
          <p:cNvSpPr/>
          <p:nvPr/>
        </p:nvSpPr>
        <p:spPr>
          <a:xfrm>
            <a:off x="12455253" y="645425"/>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7" name="object 19">
            <a:extLst>
              <a:ext uri="{FF2B5EF4-FFF2-40B4-BE49-F238E27FC236}">
                <a16:creationId xmlns:a16="http://schemas.microsoft.com/office/drawing/2014/main" id="{43ADCA6E-CCD3-21D9-908D-46260C79A8CE}"/>
              </a:ext>
            </a:extLst>
          </p:cNvPr>
          <p:cNvSpPr/>
          <p:nvPr/>
        </p:nvSpPr>
        <p:spPr>
          <a:xfrm>
            <a:off x="12455253" y="129085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9E122C"/>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8" name="object 20">
            <a:extLst>
              <a:ext uri="{FF2B5EF4-FFF2-40B4-BE49-F238E27FC236}">
                <a16:creationId xmlns:a16="http://schemas.microsoft.com/office/drawing/2014/main" id="{B33FA088-795D-7FF8-1446-56A6D9AD439A}"/>
              </a:ext>
            </a:extLst>
          </p:cNvPr>
          <p:cNvSpPr/>
          <p:nvPr/>
        </p:nvSpPr>
        <p:spPr>
          <a:xfrm>
            <a:off x="12455253" y="193627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019E6D"/>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9" name="object 19">
            <a:extLst>
              <a:ext uri="{FF2B5EF4-FFF2-40B4-BE49-F238E27FC236}">
                <a16:creationId xmlns:a16="http://schemas.microsoft.com/office/drawing/2014/main" id="{ECC8F59F-DE12-AE1E-FCD4-9FF1089423ED}"/>
              </a:ext>
            </a:extLst>
          </p:cNvPr>
          <p:cNvSpPr/>
          <p:nvPr/>
        </p:nvSpPr>
        <p:spPr>
          <a:xfrm>
            <a:off x="12455253" y="258170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0" name="object 20">
            <a:extLst>
              <a:ext uri="{FF2B5EF4-FFF2-40B4-BE49-F238E27FC236}">
                <a16:creationId xmlns:a16="http://schemas.microsoft.com/office/drawing/2014/main" id="{B9C09F2A-97B8-6865-2833-4203885DB7BA}"/>
              </a:ext>
            </a:extLst>
          </p:cNvPr>
          <p:cNvSpPr/>
          <p:nvPr/>
        </p:nvSpPr>
        <p:spPr>
          <a:xfrm>
            <a:off x="12455253" y="322712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1" name="object 20">
            <a:extLst>
              <a:ext uri="{FF2B5EF4-FFF2-40B4-BE49-F238E27FC236}">
                <a16:creationId xmlns:a16="http://schemas.microsoft.com/office/drawing/2014/main" id="{0C9A3CDE-73E1-D781-D42A-324BBBC6E2BF}"/>
              </a:ext>
            </a:extLst>
          </p:cNvPr>
          <p:cNvSpPr/>
          <p:nvPr/>
        </p:nvSpPr>
        <p:spPr>
          <a:xfrm>
            <a:off x="12455253" y="3872549"/>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chemeClr val="accent5">
              <a:lumMod val="75000"/>
            </a:schemeClr>
          </a:solidFill>
          <a:ln>
            <a:solidFill>
              <a:srgbClr val="9E122C"/>
            </a:solidFill>
          </a:ln>
          <a:effectLst>
            <a:outerShdw blurRad="50800" dist="38100" dir="2700000" algn="tl" rotWithShape="0">
              <a:prstClr val="black">
                <a:alpha val="40000"/>
              </a:prstClr>
            </a:outerShdw>
          </a:effectLst>
        </p:spPr>
        <p:txBody>
          <a:bodyPr wrap="square" lIns="0" tIns="0" rIns="0" bIns="0" rtlCol="0"/>
          <a:lstStyle/>
          <a:p>
            <a:endParaRPr sz="2400" dirty="0"/>
          </a:p>
        </p:txBody>
      </p:sp>
      <p:pic>
        <p:nvPicPr>
          <p:cNvPr id="2" name="Immagine 1" descr="Immagine che contiene Carattere, testo, logo, simbolo&#10;&#10;Descrizione generata automaticamente">
            <a:extLst>
              <a:ext uri="{FF2B5EF4-FFF2-40B4-BE49-F238E27FC236}">
                <a16:creationId xmlns:a16="http://schemas.microsoft.com/office/drawing/2014/main" id="{E71E7D50-BA25-10B6-B6CF-55EE2B7460F3}"/>
              </a:ext>
            </a:extLst>
          </p:cNvPr>
          <p:cNvPicPr>
            <a:picLocks noChangeAspect="1"/>
          </p:cNvPicPr>
          <p:nvPr/>
        </p:nvPicPr>
        <p:blipFill rotWithShape="1">
          <a:blip r:embed="rId3">
            <a:extLst>
              <a:ext uri="{28A0092B-C50C-407E-A947-70E740481C1C}">
                <a14:useLocalDpi xmlns:a14="http://schemas.microsoft.com/office/drawing/2010/main" val="0"/>
              </a:ext>
            </a:extLst>
          </a:blip>
          <a:srcRect l="6459" t="9813" r="5897" b="7500"/>
          <a:stretch/>
        </p:blipFill>
        <p:spPr>
          <a:xfrm>
            <a:off x="10197550" y="5981131"/>
            <a:ext cx="1740450" cy="754949"/>
          </a:xfrm>
          <a:prstGeom prst="rect">
            <a:avLst/>
          </a:prstGeom>
        </p:spPr>
      </p:pic>
      <p:sp>
        <p:nvSpPr>
          <p:cNvPr id="5" name="Subtitle 3">
            <a:extLst>
              <a:ext uri="{FF2B5EF4-FFF2-40B4-BE49-F238E27FC236}">
                <a16:creationId xmlns:a16="http://schemas.microsoft.com/office/drawing/2014/main" id="{EFAE8035-67F1-0CB6-7F68-4D41D6D72A94}"/>
              </a:ext>
            </a:extLst>
          </p:cNvPr>
          <p:cNvSpPr txBox="1">
            <a:spLocks/>
          </p:cNvSpPr>
          <p:nvPr/>
        </p:nvSpPr>
        <p:spPr bwMode="gray">
          <a:xfrm>
            <a:off x="361949" y="443666"/>
            <a:ext cx="11140239" cy="360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marL="0" marR="0" lvl="0" indent="0" algn="l"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r>
              <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rPr>
              <a:t>IL MODELLO DI POINCARÉ: </a:t>
            </a:r>
            <a:r>
              <a:rPr lang="en-US" altLang="it-IT" dirty="0">
                <a:solidFill>
                  <a:schemeClr val="tx1"/>
                </a:solidFill>
                <a:latin typeface="Avenir Next" panose="020B0503020202020204" pitchFamily="34" charset="0"/>
                <a:ea typeface="Verdana" panose="020B0604030504040204" pitchFamily="34" charset="0"/>
                <a:cs typeface="Arial" panose="020B0604020202020204" pitchFamily="34" charset="0"/>
              </a:rPr>
              <a:t>IL CONCETTO DI MODELLO</a:t>
            </a:r>
            <a:endPar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endParaRPr>
          </a:p>
        </p:txBody>
      </p:sp>
      <p:sp>
        <p:nvSpPr>
          <p:cNvPr id="6" name="Segnaposto contenuto 2">
            <a:extLst>
              <a:ext uri="{FF2B5EF4-FFF2-40B4-BE49-F238E27FC236}">
                <a16:creationId xmlns:a16="http://schemas.microsoft.com/office/drawing/2014/main" id="{BEE2AF42-006C-1AAA-9255-4333EC29D286}"/>
              </a:ext>
            </a:extLst>
          </p:cNvPr>
          <p:cNvSpPr txBox="1">
            <a:spLocks/>
          </p:cNvSpPr>
          <p:nvPr/>
        </p:nvSpPr>
        <p:spPr>
          <a:xfrm>
            <a:off x="1794773" y="1580131"/>
            <a:ext cx="8894248" cy="477847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728FA5"/>
              </a:buClr>
              <a:buSzPct val="80000"/>
              <a:buFont typeface="Wingdings" pitchFamily="2" charset="2"/>
              <a:buChar char="q"/>
            </a:pPr>
            <a:r>
              <a:rPr lang="it-IT" sz="2400" dirty="0">
                <a:effectLst/>
              </a:rPr>
              <a:t>Piano, punti, rette: concetti primitivi, non </a:t>
            </a:r>
            <a:r>
              <a:rPr lang="it-IT" sz="2400" dirty="0"/>
              <a:t>definiti</a:t>
            </a:r>
            <a:r>
              <a:rPr lang="it-IT" sz="2400" dirty="0">
                <a:effectLst/>
              </a:rPr>
              <a:t>. </a:t>
            </a:r>
            <a:br>
              <a:rPr lang="it-IT" sz="2400" dirty="0">
                <a:effectLst/>
              </a:rPr>
            </a:br>
            <a:r>
              <a:rPr lang="it-IT" sz="2400" dirty="0">
                <a:effectLst/>
              </a:rPr>
              <a:t>Le loro propriet</a:t>
            </a:r>
            <a:r>
              <a:rPr lang="it-IT" sz="2400" dirty="0"/>
              <a:t>à </a:t>
            </a:r>
            <a:r>
              <a:rPr lang="it-IT" sz="2400" dirty="0">
                <a:effectLst/>
              </a:rPr>
              <a:t>sono regolate da </a:t>
            </a:r>
            <a:r>
              <a:rPr lang="it-IT" sz="2400" dirty="0">
                <a:solidFill>
                  <a:srgbClr val="FF0000"/>
                </a:solidFill>
                <a:effectLst/>
              </a:rPr>
              <a:t>assiomi</a:t>
            </a:r>
            <a:r>
              <a:rPr lang="it-IT" sz="2400" dirty="0">
                <a:effectLst/>
              </a:rPr>
              <a:t>. </a:t>
            </a:r>
            <a:br>
              <a:rPr lang="it-IT" sz="2400" dirty="0">
                <a:effectLst/>
              </a:rPr>
            </a:br>
            <a:endParaRPr lang="it-IT" sz="2400" dirty="0"/>
          </a:p>
          <a:p>
            <a:pPr marL="285750" indent="-285750">
              <a:buClr>
                <a:srgbClr val="728FA5"/>
              </a:buClr>
              <a:buSzPct val="80000"/>
              <a:buFont typeface="Wingdings" pitchFamily="2" charset="2"/>
              <a:buChar char="q"/>
            </a:pPr>
            <a:r>
              <a:rPr lang="it-IT" sz="2400" dirty="0">
                <a:effectLst/>
              </a:rPr>
              <a:t>Il</a:t>
            </a:r>
            <a:r>
              <a:rPr lang="it-IT" sz="2400" dirty="0">
                <a:solidFill>
                  <a:srgbClr val="FF0000"/>
                </a:solidFill>
                <a:effectLst/>
              </a:rPr>
              <a:t> piano </a:t>
            </a:r>
            <a:r>
              <a:rPr lang="it-IT" sz="2400" dirty="0">
                <a:effectLst/>
              </a:rPr>
              <a:t>è l’insieme di tutti i punti. Una </a:t>
            </a:r>
            <a:r>
              <a:rPr lang="it-IT" sz="2400" dirty="0">
                <a:solidFill>
                  <a:srgbClr val="FF0000"/>
                </a:solidFill>
                <a:effectLst/>
              </a:rPr>
              <a:t>retta</a:t>
            </a:r>
            <a:r>
              <a:rPr lang="it-IT" sz="2400" dirty="0"/>
              <a:t> è </a:t>
            </a:r>
            <a:r>
              <a:rPr lang="it-IT" sz="2400" dirty="0">
                <a:effectLst/>
              </a:rPr>
              <a:t>un particolare </a:t>
            </a:r>
            <a:r>
              <a:rPr lang="it-IT" sz="2400" dirty="0"/>
              <a:t>sottoinsieme</a:t>
            </a:r>
            <a:r>
              <a:rPr lang="it-IT" sz="2400" dirty="0">
                <a:effectLst/>
              </a:rPr>
              <a:t> del piano. </a:t>
            </a:r>
            <a:br>
              <a:rPr lang="it-IT" sz="2400" dirty="0">
                <a:effectLst/>
              </a:rPr>
            </a:br>
            <a:endParaRPr lang="it-IT" sz="2400" dirty="0">
              <a:effectLst/>
            </a:endParaRPr>
          </a:p>
          <a:p>
            <a:pPr marL="342900" indent="-342900" algn="just">
              <a:buClr>
                <a:srgbClr val="728FA5"/>
              </a:buClr>
              <a:buSzPct val="80000"/>
              <a:buFont typeface="Wingdings" pitchFamily="2" charset="2"/>
              <a:buChar char="q"/>
            </a:pPr>
            <a:r>
              <a:rPr lang="it-IT" sz="2400" dirty="0">
                <a:solidFill>
                  <a:srgbClr val="FF0000"/>
                </a:solidFill>
                <a:effectLst/>
              </a:rPr>
              <a:t>Modello</a:t>
            </a:r>
            <a:r>
              <a:rPr lang="it-IT" sz="2400" dirty="0">
                <a:effectLst/>
              </a:rPr>
              <a:t>: </a:t>
            </a:r>
            <a:r>
              <a:rPr lang="it-IT" sz="2400" dirty="0"/>
              <a:t>in un contesto specifico si individuano gli oggetti corrispondenti ai concetti primitivi; tali oggetti devono verificare gli assiomi. Tutte le proprietà dimostrate per i concetti primitivi a partire dagli assiomi valgono per gli oggetti del modello. Il fatto che il modello esista garantisce la non contraddittorietà degli assiomi.</a:t>
            </a:r>
            <a:endParaRPr lang="it-IT" sz="2400" dirty="0">
              <a:effectLst/>
            </a:endParaRPr>
          </a:p>
        </p:txBody>
      </p:sp>
      <p:cxnSp>
        <p:nvCxnSpPr>
          <p:cNvPr id="3" name="Connettore diritto 13">
            <a:extLst>
              <a:ext uri="{FF2B5EF4-FFF2-40B4-BE49-F238E27FC236}">
                <a16:creationId xmlns:a16="http://schemas.microsoft.com/office/drawing/2014/main" id="{FCBA3BFA-C6A7-D60E-9F0E-0A5BA45D40BD}"/>
              </a:ext>
            </a:extLst>
          </p:cNvPr>
          <p:cNvCxnSpPr>
            <a:cxnSpLocks/>
          </p:cNvCxnSpPr>
          <p:nvPr/>
        </p:nvCxnSpPr>
        <p:spPr>
          <a:xfrm>
            <a:off x="361950" y="962017"/>
            <a:ext cx="11412955" cy="0"/>
          </a:xfrm>
          <a:prstGeom prst="line">
            <a:avLst/>
          </a:prstGeom>
          <a:ln w="53975">
            <a:solidFill>
              <a:srgbClr val="9E122C"/>
            </a:solidFill>
          </a:ln>
        </p:spPr>
        <p:style>
          <a:lnRef idx="2">
            <a:schemeClr val="accent1"/>
          </a:lnRef>
          <a:fillRef idx="0">
            <a:schemeClr val="accent1"/>
          </a:fillRef>
          <a:effectRef idx="1">
            <a:schemeClr val="accent1"/>
          </a:effectRef>
          <a:fontRef idx="minor">
            <a:schemeClr val="tx1"/>
          </a:fontRef>
        </p:style>
      </p:cxnSp>
      <p:sp>
        <p:nvSpPr>
          <p:cNvPr id="9" name="object 17">
            <a:extLst>
              <a:ext uri="{FF2B5EF4-FFF2-40B4-BE49-F238E27FC236}">
                <a16:creationId xmlns:a16="http://schemas.microsoft.com/office/drawing/2014/main" id="{03583402-ADC0-F9BF-88C4-7BE5ED927D32}"/>
              </a:ext>
            </a:extLst>
          </p:cNvPr>
          <p:cNvSpPr/>
          <p:nvPr/>
        </p:nvSpPr>
        <p:spPr>
          <a:xfrm>
            <a:off x="4092212"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0" name="object 17">
            <a:extLst>
              <a:ext uri="{FF2B5EF4-FFF2-40B4-BE49-F238E27FC236}">
                <a16:creationId xmlns:a16="http://schemas.microsoft.com/office/drawing/2014/main" id="{8A186F9E-7E56-DB7D-593E-747FDD0381A4}"/>
              </a:ext>
            </a:extLst>
          </p:cNvPr>
          <p:cNvSpPr/>
          <p:nvPr/>
        </p:nvSpPr>
        <p:spPr>
          <a:xfrm>
            <a:off x="4119005" y="-1"/>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9E122C"/>
          </a:solidFill>
          <a:effectLst>
            <a:outerShdw blurRad="50800" dist="38100" dir="2700000" algn="tl" rotWithShape="0">
              <a:prstClr val="black">
                <a:alpha val="40000"/>
              </a:prstClr>
            </a:outerShdw>
          </a:effectLst>
        </p:spPr>
        <p:txBody>
          <a:bodyPr wrap="square" lIns="0" tIns="0" rIns="0" bIns="0" rtlCol="0"/>
          <a:lstStyle/>
          <a:p>
            <a:endParaRPr sz="2400" dirty="0"/>
          </a:p>
        </p:txBody>
      </p:sp>
    </p:spTree>
    <p:extLst>
      <p:ext uri="{BB962C8B-B14F-4D97-AF65-F5344CB8AC3E}">
        <p14:creationId xmlns:p14="http://schemas.microsoft.com/office/powerpoint/2010/main" val="19698020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bject 17">
            <a:extLst>
              <a:ext uri="{FF2B5EF4-FFF2-40B4-BE49-F238E27FC236}">
                <a16:creationId xmlns:a16="http://schemas.microsoft.com/office/drawing/2014/main" id="{3A1B1A1A-756E-4A0F-4B68-7C3D0E9BEAED}"/>
              </a:ext>
            </a:extLst>
          </p:cNvPr>
          <p:cNvSpPr/>
          <p:nvPr/>
        </p:nvSpPr>
        <p:spPr>
          <a:xfrm>
            <a:off x="1330309"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endParaRPr>
          </a:p>
        </p:txBody>
      </p:sp>
      <p:sp>
        <p:nvSpPr>
          <p:cNvPr id="27" name="object 17">
            <a:extLst>
              <a:ext uri="{FF2B5EF4-FFF2-40B4-BE49-F238E27FC236}">
                <a16:creationId xmlns:a16="http://schemas.microsoft.com/office/drawing/2014/main" id="{28C0FD3E-8CE9-A116-0D54-E87A876866B5}"/>
              </a:ext>
            </a:extLst>
          </p:cNvPr>
          <p:cNvSpPr/>
          <p:nvPr/>
        </p:nvSpPr>
        <p:spPr>
          <a:xfrm>
            <a:off x="2711261"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29" name="object 17">
            <a:extLst>
              <a:ext uri="{FF2B5EF4-FFF2-40B4-BE49-F238E27FC236}">
                <a16:creationId xmlns:a16="http://schemas.microsoft.com/office/drawing/2014/main" id="{D69B5C1E-1498-0EAF-CC6E-47951A16F750}"/>
              </a:ext>
            </a:extLst>
          </p:cNvPr>
          <p:cNvSpPr/>
          <p:nvPr/>
        </p:nvSpPr>
        <p:spPr>
          <a:xfrm>
            <a:off x="5479100"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30" name="object 17">
            <a:extLst>
              <a:ext uri="{FF2B5EF4-FFF2-40B4-BE49-F238E27FC236}">
                <a16:creationId xmlns:a16="http://schemas.microsoft.com/office/drawing/2014/main" id="{DF5C94D1-AE51-B87D-F606-D704F0240741}"/>
              </a:ext>
            </a:extLst>
          </p:cNvPr>
          <p:cNvSpPr/>
          <p:nvPr/>
        </p:nvSpPr>
        <p:spPr>
          <a:xfrm>
            <a:off x="6865987"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31" name="object 17">
            <a:extLst>
              <a:ext uri="{FF2B5EF4-FFF2-40B4-BE49-F238E27FC236}">
                <a16:creationId xmlns:a16="http://schemas.microsoft.com/office/drawing/2014/main" id="{EAC7C983-61A4-ADDF-C2BF-AA032276B1D8}"/>
              </a:ext>
            </a:extLst>
          </p:cNvPr>
          <p:cNvSpPr/>
          <p:nvPr/>
        </p:nvSpPr>
        <p:spPr>
          <a:xfrm>
            <a:off x="8252876"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32" name="object 17">
            <a:extLst>
              <a:ext uri="{FF2B5EF4-FFF2-40B4-BE49-F238E27FC236}">
                <a16:creationId xmlns:a16="http://schemas.microsoft.com/office/drawing/2014/main" id="{BB34F172-0916-45B6-9749-9C7FB0DFECE2}"/>
              </a:ext>
            </a:extLst>
          </p:cNvPr>
          <p:cNvSpPr/>
          <p:nvPr/>
        </p:nvSpPr>
        <p:spPr>
          <a:xfrm>
            <a:off x="9639765"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33" name="object 17">
            <a:extLst>
              <a:ext uri="{FF2B5EF4-FFF2-40B4-BE49-F238E27FC236}">
                <a16:creationId xmlns:a16="http://schemas.microsoft.com/office/drawing/2014/main" id="{F4B78069-C610-7BA8-F4CF-EFB924D4D321}"/>
              </a:ext>
            </a:extLst>
          </p:cNvPr>
          <p:cNvSpPr/>
          <p:nvPr/>
        </p:nvSpPr>
        <p:spPr>
          <a:xfrm>
            <a:off x="12455253" y="0"/>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endParaRPr>
          </a:p>
        </p:txBody>
      </p:sp>
      <p:sp>
        <p:nvSpPr>
          <p:cNvPr id="35" name="object 18">
            <a:extLst>
              <a:ext uri="{FF2B5EF4-FFF2-40B4-BE49-F238E27FC236}">
                <a16:creationId xmlns:a16="http://schemas.microsoft.com/office/drawing/2014/main" id="{BFD78D3B-EE38-5E2E-DFC1-2476D4C33EDC}"/>
              </a:ext>
            </a:extLst>
          </p:cNvPr>
          <p:cNvSpPr/>
          <p:nvPr/>
        </p:nvSpPr>
        <p:spPr>
          <a:xfrm>
            <a:off x="12455253" y="645425"/>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7" name="object 19">
            <a:extLst>
              <a:ext uri="{FF2B5EF4-FFF2-40B4-BE49-F238E27FC236}">
                <a16:creationId xmlns:a16="http://schemas.microsoft.com/office/drawing/2014/main" id="{43ADCA6E-CCD3-21D9-908D-46260C79A8CE}"/>
              </a:ext>
            </a:extLst>
          </p:cNvPr>
          <p:cNvSpPr/>
          <p:nvPr/>
        </p:nvSpPr>
        <p:spPr>
          <a:xfrm>
            <a:off x="12455253" y="129085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9E122C"/>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8" name="object 20">
            <a:extLst>
              <a:ext uri="{FF2B5EF4-FFF2-40B4-BE49-F238E27FC236}">
                <a16:creationId xmlns:a16="http://schemas.microsoft.com/office/drawing/2014/main" id="{B33FA088-795D-7FF8-1446-56A6D9AD439A}"/>
              </a:ext>
            </a:extLst>
          </p:cNvPr>
          <p:cNvSpPr/>
          <p:nvPr/>
        </p:nvSpPr>
        <p:spPr>
          <a:xfrm>
            <a:off x="12455253" y="193627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019E6D"/>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9" name="object 19">
            <a:extLst>
              <a:ext uri="{FF2B5EF4-FFF2-40B4-BE49-F238E27FC236}">
                <a16:creationId xmlns:a16="http://schemas.microsoft.com/office/drawing/2014/main" id="{ECC8F59F-DE12-AE1E-FCD4-9FF1089423ED}"/>
              </a:ext>
            </a:extLst>
          </p:cNvPr>
          <p:cNvSpPr/>
          <p:nvPr/>
        </p:nvSpPr>
        <p:spPr>
          <a:xfrm>
            <a:off x="12455253" y="258170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0" name="object 20">
            <a:extLst>
              <a:ext uri="{FF2B5EF4-FFF2-40B4-BE49-F238E27FC236}">
                <a16:creationId xmlns:a16="http://schemas.microsoft.com/office/drawing/2014/main" id="{B9C09F2A-97B8-6865-2833-4203885DB7BA}"/>
              </a:ext>
            </a:extLst>
          </p:cNvPr>
          <p:cNvSpPr/>
          <p:nvPr/>
        </p:nvSpPr>
        <p:spPr>
          <a:xfrm>
            <a:off x="12455253" y="322712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1" name="object 20">
            <a:extLst>
              <a:ext uri="{FF2B5EF4-FFF2-40B4-BE49-F238E27FC236}">
                <a16:creationId xmlns:a16="http://schemas.microsoft.com/office/drawing/2014/main" id="{0C9A3CDE-73E1-D781-D42A-324BBBC6E2BF}"/>
              </a:ext>
            </a:extLst>
          </p:cNvPr>
          <p:cNvSpPr/>
          <p:nvPr/>
        </p:nvSpPr>
        <p:spPr>
          <a:xfrm>
            <a:off x="12455253" y="3872549"/>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chemeClr val="accent5">
              <a:lumMod val="75000"/>
            </a:schemeClr>
          </a:solidFill>
          <a:ln>
            <a:solidFill>
              <a:srgbClr val="9E122C"/>
            </a:solidFill>
          </a:ln>
          <a:effectLst>
            <a:outerShdw blurRad="50800" dist="38100" dir="2700000" algn="tl" rotWithShape="0">
              <a:prstClr val="black">
                <a:alpha val="40000"/>
              </a:prstClr>
            </a:outerShdw>
          </a:effectLst>
        </p:spPr>
        <p:txBody>
          <a:bodyPr wrap="square" lIns="0" tIns="0" rIns="0" bIns="0" rtlCol="0"/>
          <a:lstStyle/>
          <a:p>
            <a:endParaRPr sz="2400" dirty="0"/>
          </a:p>
        </p:txBody>
      </p:sp>
      <p:pic>
        <p:nvPicPr>
          <p:cNvPr id="2" name="Immagine 1" descr="Immagine che contiene Carattere, testo, logo, simbolo&#10;&#10;Descrizione generata automaticamente">
            <a:extLst>
              <a:ext uri="{FF2B5EF4-FFF2-40B4-BE49-F238E27FC236}">
                <a16:creationId xmlns:a16="http://schemas.microsoft.com/office/drawing/2014/main" id="{E71E7D50-BA25-10B6-B6CF-55EE2B7460F3}"/>
              </a:ext>
            </a:extLst>
          </p:cNvPr>
          <p:cNvPicPr>
            <a:picLocks noChangeAspect="1"/>
          </p:cNvPicPr>
          <p:nvPr/>
        </p:nvPicPr>
        <p:blipFill rotWithShape="1">
          <a:blip r:embed="rId3">
            <a:extLst>
              <a:ext uri="{28A0092B-C50C-407E-A947-70E740481C1C}">
                <a14:useLocalDpi xmlns:a14="http://schemas.microsoft.com/office/drawing/2010/main" val="0"/>
              </a:ext>
            </a:extLst>
          </a:blip>
          <a:srcRect l="6459" t="9813" r="5897" b="7500"/>
          <a:stretch/>
        </p:blipFill>
        <p:spPr>
          <a:xfrm>
            <a:off x="10197550" y="5981131"/>
            <a:ext cx="1740450" cy="754949"/>
          </a:xfrm>
          <a:prstGeom prst="rect">
            <a:avLst/>
          </a:prstGeom>
        </p:spPr>
      </p:pic>
      <p:sp>
        <p:nvSpPr>
          <p:cNvPr id="5" name="Subtitle 3">
            <a:extLst>
              <a:ext uri="{FF2B5EF4-FFF2-40B4-BE49-F238E27FC236}">
                <a16:creationId xmlns:a16="http://schemas.microsoft.com/office/drawing/2014/main" id="{EFAE8035-67F1-0CB6-7F68-4D41D6D72A94}"/>
              </a:ext>
            </a:extLst>
          </p:cNvPr>
          <p:cNvSpPr txBox="1">
            <a:spLocks/>
          </p:cNvSpPr>
          <p:nvPr/>
        </p:nvSpPr>
        <p:spPr bwMode="gray">
          <a:xfrm>
            <a:off x="361949" y="443666"/>
            <a:ext cx="11140239" cy="360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marL="0" marR="0" lvl="0" indent="0" algn="l"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r>
              <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rPr>
              <a:t>IL MODELLO DI POINCARÉ: </a:t>
            </a:r>
            <a:r>
              <a:rPr lang="en-US" altLang="it-IT" dirty="0">
                <a:solidFill>
                  <a:schemeClr val="tx1"/>
                </a:solidFill>
                <a:latin typeface="Avenir Next" panose="020B0503020202020204" pitchFamily="34" charset="0"/>
                <a:ea typeface="Verdana" panose="020B0604030504040204" pitchFamily="34" charset="0"/>
                <a:cs typeface="Arial" panose="020B0604020202020204" pitchFamily="34" charset="0"/>
              </a:rPr>
              <a:t>IL PIANO CARTESIANO È UN MODELLO DEL PIANO EUCLIDEO </a:t>
            </a:r>
            <a:endPar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Segnaposto contenuto 2">
                <a:extLst>
                  <a:ext uri="{FF2B5EF4-FFF2-40B4-BE49-F238E27FC236}">
                    <a16:creationId xmlns:a16="http://schemas.microsoft.com/office/drawing/2014/main" id="{BEE2AF42-006C-1AAA-9255-4333EC29D286}"/>
                  </a:ext>
                </a:extLst>
              </p:cNvPr>
              <p:cNvSpPr txBox="1">
                <a:spLocks/>
              </p:cNvSpPr>
              <p:nvPr/>
            </p:nvSpPr>
            <p:spPr>
              <a:xfrm>
                <a:off x="2156639" y="1957606"/>
                <a:ext cx="3553097" cy="32591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728FA5"/>
                  </a:buClr>
                  <a:buSzPct val="80000"/>
                  <a:buFont typeface="Wingdings" pitchFamily="2" charset="2"/>
                  <a:buChar char="q"/>
                </a:pPr>
                <a:r>
                  <a:rPr lang="it-IT" sz="1800" u="sng" dirty="0"/>
                  <a:t>Punto</a:t>
                </a:r>
                <a:r>
                  <a:rPr lang="it-IT" sz="1800" dirty="0"/>
                  <a:t>: coppia ordinata di numeri reali </a:t>
                </a:r>
                <a14:m>
                  <m:oMath xmlns:m="http://schemas.openxmlformats.org/officeDocument/2006/math">
                    <m:r>
                      <a:rPr lang="it-IT" sz="1800" i="1" smtClean="0">
                        <a:latin typeface="Cambria Math" panose="02040503050406030204" pitchFamily="18" charset="0"/>
                      </a:rPr>
                      <m:t>(</m:t>
                    </m:r>
                    <m:r>
                      <a:rPr lang="it-IT" sz="1800" i="1" smtClean="0">
                        <a:latin typeface="Cambria Math" panose="02040503050406030204" pitchFamily="18" charset="0"/>
                      </a:rPr>
                      <m:t>𝑥</m:t>
                    </m:r>
                    <m:r>
                      <a:rPr lang="it-IT" sz="1800" i="1" smtClean="0">
                        <a:latin typeface="Cambria Math" panose="02040503050406030204" pitchFamily="18" charset="0"/>
                      </a:rPr>
                      <m:t>,</m:t>
                    </m:r>
                    <m:r>
                      <a:rPr lang="it-IT" sz="1800" i="1" smtClean="0">
                        <a:latin typeface="Cambria Math" panose="02040503050406030204" pitchFamily="18" charset="0"/>
                      </a:rPr>
                      <m:t>𝑦</m:t>
                    </m:r>
                    <m:r>
                      <a:rPr lang="it-IT" sz="1800" i="1" smtClean="0">
                        <a:latin typeface="Cambria Math" panose="02040503050406030204" pitchFamily="18" charset="0"/>
                      </a:rPr>
                      <m:t>)</m:t>
                    </m:r>
                  </m:oMath>
                </a14:m>
                <a:r>
                  <a:rPr lang="it-IT" sz="1800" i="1" dirty="0"/>
                  <a:t>.</a:t>
                </a:r>
              </a:p>
              <a:p>
                <a:pPr marL="285750" indent="-285750">
                  <a:buClr>
                    <a:srgbClr val="728FA5"/>
                  </a:buClr>
                  <a:buSzPct val="80000"/>
                  <a:buFont typeface="Wingdings" pitchFamily="2" charset="2"/>
                  <a:buChar char="q"/>
                </a:pPr>
                <a:endParaRPr lang="it-IT" sz="1800" i="1" dirty="0"/>
              </a:p>
              <a:p>
                <a:pPr marL="342900" indent="-342900">
                  <a:buClr>
                    <a:srgbClr val="728FA5"/>
                  </a:buClr>
                  <a:buSzPct val="80000"/>
                  <a:buFont typeface="Wingdings" pitchFamily="2" charset="2"/>
                  <a:buChar char="q"/>
                </a:pPr>
                <a:r>
                  <a:rPr lang="it-IT" sz="1800" u="sng" dirty="0"/>
                  <a:t>Piano</a:t>
                </a:r>
                <a:r>
                  <a:rPr lang="it-IT" sz="1800" dirty="0"/>
                  <a:t>: insieme delle coppie ordinate di numeri reali.</a:t>
                </a:r>
              </a:p>
              <a:p>
                <a:pPr marL="342900" indent="-342900">
                  <a:buClr>
                    <a:srgbClr val="728FA5"/>
                  </a:buClr>
                  <a:buSzPct val="80000"/>
                  <a:buFont typeface="Wingdings" pitchFamily="2" charset="2"/>
                  <a:buChar char="q"/>
                </a:pPr>
                <a:endParaRPr lang="it-IT" sz="1800" dirty="0"/>
              </a:p>
              <a:p>
                <a:pPr marL="342900" indent="-342900">
                  <a:buClr>
                    <a:srgbClr val="728FA5"/>
                  </a:buClr>
                  <a:buSzPct val="80000"/>
                  <a:buFont typeface="Wingdings" pitchFamily="2" charset="2"/>
                  <a:buChar char="q"/>
                </a:pPr>
                <a:r>
                  <a:rPr lang="it-IT" sz="1800" u="sng" dirty="0"/>
                  <a:t>Retta</a:t>
                </a:r>
                <a:r>
                  <a:rPr lang="it-IT" sz="1800" dirty="0"/>
                  <a:t>: luogo dei punti che soddisfano un’equazione lineare (</a:t>
                </a:r>
                <a14:m>
                  <m:oMath xmlns:m="http://schemas.openxmlformats.org/officeDocument/2006/math">
                    <m:r>
                      <a:rPr lang="it-IT" sz="1800" i="1" smtClean="0">
                        <a:latin typeface="Cambria Math" panose="02040503050406030204" pitchFamily="18" charset="0"/>
                      </a:rPr>
                      <m:t>𝑦</m:t>
                    </m:r>
                    <m:r>
                      <a:rPr lang="it-IT" sz="1800" i="1" smtClean="0">
                        <a:latin typeface="Cambria Math" panose="02040503050406030204" pitchFamily="18" charset="0"/>
                      </a:rPr>
                      <m:t>=</m:t>
                    </m:r>
                    <m:r>
                      <a:rPr lang="it-IT" sz="1800" i="1" smtClean="0">
                        <a:latin typeface="Cambria Math" panose="02040503050406030204" pitchFamily="18" charset="0"/>
                      </a:rPr>
                      <m:t>𝑚𝑥</m:t>
                    </m:r>
                    <m:r>
                      <a:rPr lang="it-IT" sz="1800" i="1" smtClean="0">
                        <a:latin typeface="Cambria Math" panose="02040503050406030204" pitchFamily="18" charset="0"/>
                      </a:rPr>
                      <m:t>+</m:t>
                    </m:r>
                    <m:r>
                      <a:rPr lang="it-IT" sz="1800" i="1" smtClean="0">
                        <a:latin typeface="Cambria Math" panose="02040503050406030204" pitchFamily="18" charset="0"/>
                      </a:rPr>
                      <m:t>𝑞</m:t>
                    </m:r>
                  </m:oMath>
                </a14:m>
                <a:r>
                  <a:rPr lang="it-IT" sz="1800" dirty="0"/>
                  <a:t> oppure </a:t>
                </a:r>
                <a14:m>
                  <m:oMath xmlns:m="http://schemas.openxmlformats.org/officeDocument/2006/math">
                    <m:r>
                      <a:rPr lang="it-IT" sz="1800" i="1" smtClean="0">
                        <a:latin typeface="Cambria Math" panose="02040503050406030204" pitchFamily="18" charset="0"/>
                      </a:rPr>
                      <m:t>𝑥</m:t>
                    </m:r>
                    <m:r>
                      <a:rPr lang="it-IT" sz="1800" i="1" smtClean="0">
                        <a:latin typeface="Cambria Math" panose="02040503050406030204" pitchFamily="18" charset="0"/>
                      </a:rPr>
                      <m:t>=</m:t>
                    </m:r>
                    <m:r>
                      <a:rPr lang="it-IT" sz="1800" i="1" smtClean="0">
                        <a:latin typeface="Cambria Math" panose="02040503050406030204" pitchFamily="18" charset="0"/>
                      </a:rPr>
                      <m:t>𝑘</m:t>
                    </m:r>
                    <m:r>
                      <a:rPr lang="it-IT" sz="1800" i="1" smtClean="0">
                        <a:latin typeface="Cambria Math" panose="02040503050406030204" pitchFamily="18" charset="0"/>
                      </a:rPr>
                      <m:t>).</m:t>
                    </m:r>
                  </m:oMath>
                </a14:m>
                <a:endParaRPr lang="it-IT" sz="1800" dirty="0"/>
              </a:p>
            </p:txBody>
          </p:sp>
        </mc:Choice>
        <mc:Fallback xmlns="">
          <p:sp>
            <p:nvSpPr>
              <p:cNvPr id="6" name="Segnaposto contenuto 2">
                <a:extLst>
                  <a:ext uri="{FF2B5EF4-FFF2-40B4-BE49-F238E27FC236}">
                    <a16:creationId xmlns:a16="http://schemas.microsoft.com/office/drawing/2014/main" id="{BEE2AF42-006C-1AAA-9255-4333EC29D286}"/>
                  </a:ext>
                </a:extLst>
              </p:cNvPr>
              <p:cNvSpPr txBox="1">
                <a:spLocks noRot="1" noChangeAspect="1" noMove="1" noResize="1" noEditPoints="1" noAdjustHandles="1" noChangeArrowheads="1" noChangeShapeType="1" noTextEdit="1"/>
              </p:cNvSpPr>
              <p:nvPr/>
            </p:nvSpPr>
            <p:spPr>
              <a:xfrm>
                <a:off x="2156639" y="1957606"/>
                <a:ext cx="3553097" cy="3259183"/>
              </a:xfrm>
              <a:prstGeom prst="rect">
                <a:avLst/>
              </a:prstGeom>
              <a:blipFill>
                <a:blip r:embed="rId4"/>
                <a:stretch>
                  <a:fillRect l="-343" t="-1682"/>
                </a:stretch>
              </a:blipFill>
            </p:spPr>
            <p:txBody>
              <a:bodyPr/>
              <a:lstStyle/>
              <a:p>
                <a:r>
                  <a:rPr lang="it-IT">
                    <a:noFill/>
                  </a:rPr>
                  <a:t> </a:t>
                </a:r>
              </a:p>
            </p:txBody>
          </p:sp>
        </mc:Fallback>
      </mc:AlternateContent>
      <p:pic>
        <p:nvPicPr>
          <p:cNvPr id="8" name="Immagine 7" descr="Immagine che contiene linea, Diagramma, diagramma, Parallelo&#10;&#10;Descrizione generata automaticamente">
            <a:extLst>
              <a:ext uri="{FF2B5EF4-FFF2-40B4-BE49-F238E27FC236}">
                <a16:creationId xmlns:a16="http://schemas.microsoft.com/office/drawing/2014/main" id="{B3F7DB0A-4D86-9131-8933-6BA8836A883F}"/>
              </a:ext>
            </a:extLst>
          </p:cNvPr>
          <p:cNvPicPr>
            <a:picLocks noChangeAspect="1"/>
          </p:cNvPicPr>
          <p:nvPr/>
        </p:nvPicPr>
        <p:blipFill>
          <a:blip r:embed="rId5"/>
          <a:stretch>
            <a:fillRect/>
          </a:stretch>
        </p:blipFill>
        <p:spPr>
          <a:xfrm>
            <a:off x="6706963" y="1666328"/>
            <a:ext cx="3670663" cy="3644319"/>
          </a:xfrm>
          <a:prstGeom prst="rect">
            <a:avLst/>
          </a:prstGeom>
        </p:spPr>
      </p:pic>
      <p:sp>
        <p:nvSpPr>
          <p:cNvPr id="9" name="CasellaDiTesto 8">
            <a:extLst>
              <a:ext uri="{FF2B5EF4-FFF2-40B4-BE49-F238E27FC236}">
                <a16:creationId xmlns:a16="http://schemas.microsoft.com/office/drawing/2014/main" id="{2E8B8408-A6B7-8711-6DEB-7C67EB0EA0B8}"/>
              </a:ext>
            </a:extLst>
          </p:cNvPr>
          <p:cNvSpPr txBox="1"/>
          <p:nvPr/>
        </p:nvSpPr>
        <p:spPr>
          <a:xfrm>
            <a:off x="7476949" y="5390857"/>
            <a:ext cx="2597224" cy="307777"/>
          </a:xfrm>
          <a:prstGeom prst="rect">
            <a:avLst/>
          </a:prstGeom>
          <a:noFill/>
        </p:spPr>
        <p:txBody>
          <a:bodyPr wrap="square" rtlCol="0">
            <a:spAutoFit/>
          </a:bodyPr>
          <a:lstStyle/>
          <a:p>
            <a:r>
              <a:rPr lang="it-IT" sz="1400" b="1" dirty="0">
                <a:cs typeface="Arial" panose="020B0604020202020204" pitchFamily="34" charset="0"/>
              </a:rPr>
              <a:t>Figura 8: </a:t>
            </a:r>
            <a:r>
              <a:rPr lang="it-IT" sz="1400" b="0" i="0" dirty="0">
                <a:effectLst/>
              </a:rPr>
              <a:t>Piano cartesiano</a:t>
            </a:r>
            <a:r>
              <a:rPr lang="it-IT" sz="1400" dirty="0">
                <a:cs typeface="Arial" panose="020B0604020202020204" pitchFamily="34" charset="0"/>
              </a:rPr>
              <a:t>.</a:t>
            </a:r>
            <a:endParaRPr lang="it-IT" sz="1400" b="1" dirty="0">
              <a:cs typeface="Arial" panose="020B0604020202020204" pitchFamily="34" charset="0"/>
            </a:endParaRPr>
          </a:p>
        </p:txBody>
      </p:sp>
      <p:cxnSp>
        <p:nvCxnSpPr>
          <p:cNvPr id="3" name="Connettore diritto 13">
            <a:extLst>
              <a:ext uri="{FF2B5EF4-FFF2-40B4-BE49-F238E27FC236}">
                <a16:creationId xmlns:a16="http://schemas.microsoft.com/office/drawing/2014/main" id="{98C8041D-BF1D-ACA5-A5AE-166368DBAA51}"/>
              </a:ext>
            </a:extLst>
          </p:cNvPr>
          <p:cNvCxnSpPr>
            <a:cxnSpLocks/>
          </p:cNvCxnSpPr>
          <p:nvPr/>
        </p:nvCxnSpPr>
        <p:spPr>
          <a:xfrm>
            <a:off x="361950" y="962017"/>
            <a:ext cx="11412955" cy="0"/>
          </a:xfrm>
          <a:prstGeom prst="line">
            <a:avLst/>
          </a:prstGeom>
          <a:ln w="53975">
            <a:solidFill>
              <a:srgbClr val="9E122C"/>
            </a:solidFill>
          </a:ln>
        </p:spPr>
        <p:style>
          <a:lnRef idx="2">
            <a:schemeClr val="accent1"/>
          </a:lnRef>
          <a:fillRef idx="0">
            <a:schemeClr val="accent1"/>
          </a:fillRef>
          <a:effectRef idx="1">
            <a:schemeClr val="accent1"/>
          </a:effectRef>
          <a:fontRef idx="minor">
            <a:schemeClr val="tx1"/>
          </a:fontRef>
        </p:style>
      </p:cxnSp>
      <p:sp>
        <p:nvSpPr>
          <p:cNvPr id="11" name="object 17">
            <a:extLst>
              <a:ext uri="{FF2B5EF4-FFF2-40B4-BE49-F238E27FC236}">
                <a16:creationId xmlns:a16="http://schemas.microsoft.com/office/drawing/2014/main" id="{36241798-23AA-20C1-EE8E-8FBA394780FB}"/>
              </a:ext>
            </a:extLst>
          </p:cNvPr>
          <p:cNvSpPr/>
          <p:nvPr/>
        </p:nvSpPr>
        <p:spPr>
          <a:xfrm>
            <a:off x="4092212"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2" name="object 17">
            <a:extLst>
              <a:ext uri="{FF2B5EF4-FFF2-40B4-BE49-F238E27FC236}">
                <a16:creationId xmlns:a16="http://schemas.microsoft.com/office/drawing/2014/main" id="{A7822392-E789-E688-DA75-4834003805B9}"/>
              </a:ext>
            </a:extLst>
          </p:cNvPr>
          <p:cNvSpPr/>
          <p:nvPr/>
        </p:nvSpPr>
        <p:spPr>
          <a:xfrm>
            <a:off x="4119005" y="-1"/>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9E122C"/>
          </a:solidFill>
          <a:effectLst>
            <a:outerShdw blurRad="50800" dist="38100" dir="2700000" algn="tl" rotWithShape="0">
              <a:prstClr val="black">
                <a:alpha val="40000"/>
              </a:prstClr>
            </a:outerShdw>
          </a:effectLst>
        </p:spPr>
        <p:txBody>
          <a:bodyPr wrap="square" lIns="0" tIns="0" rIns="0" bIns="0" rtlCol="0"/>
          <a:lstStyle/>
          <a:p>
            <a:endParaRPr sz="2400" dirty="0"/>
          </a:p>
        </p:txBody>
      </p:sp>
    </p:spTree>
    <p:extLst>
      <p:ext uri="{BB962C8B-B14F-4D97-AF65-F5344CB8AC3E}">
        <p14:creationId xmlns:p14="http://schemas.microsoft.com/office/powerpoint/2010/main" val="9099084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bject 17">
            <a:extLst>
              <a:ext uri="{FF2B5EF4-FFF2-40B4-BE49-F238E27FC236}">
                <a16:creationId xmlns:a16="http://schemas.microsoft.com/office/drawing/2014/main" id="{3A1B1A1A-756E-4A0F-4B68-7C3D0E9BEAED}"/>
              </a:ext>
            </a:extLst>
          </p:cNvPr>
          <p:cNvSpPr/>
          <p:nvPr/>
        </p:nvSpPr>
        <p:spPr>
          <a:xfrm>
            <a:off x="1330309"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endParaRPr>
          </a:p>
        </p:txBody>
      </p:sp>
      <p:sp>
        <p:nvSpPr>
          <p:cNvPr id="27" name="object 17">
            <a:extLst>
              <a:ext uri="{FF2B5EF4-FFF2-40B4-BE49-F238E27FC236}">
                <a16:creationId xmlns:a16="http://schemas.microsoft.com/office/drawing/2014/main" id="{28C0FD3E-8CE9-A116-0D54-E87A876866B5}"/>
              </a:ext>
            </a:extLst>
          </p:cNvPr>
          <p:cNvSpPr/>
          <p:nvPr/>
        </p:nvSpPr>
        <p:spPr>
          <a:xfrm>
            <a:off x="2711261"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29" name="object 17">
            <a:extLst>
              <a:ext uri="{FF2B5EF4-FFF2-40B4-BE49-F238E27FC236}">
                <a16:creationId xmlns:a16="http://schemas.microsoft.com/office/drawing/2014/main" id="{D69B5C1E-1498-0EAF-CC6E-47951A16F750}"/>
              </a:ext>
            </a:extLst>
          </p:cNvPr>
          <p:cNvSpPr/>
          <p:nvPr/>
        </p:nvSpPr>
        <p:spPr>
          <a:xfrm>
            <a:off x="5479100"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30" name="object 17">
            <a:extLst>
              <a:ext uri="{FF2B5EF4-FFF2-40B4-BE49-F238E27FC236}">
                <a16:creationId xmlns:a16="http://schemas.microsoft.com/office/drawing/2014/main" id="{DF5C94D1-AE51-B87D-F606-D704F0240741}"/>
              </a:ext>
            </a:extLst>
          </p:cNvPr>
          <p:cNvSpPr/>
          <p:nvPr/>
        </p:nvSpPr>
        <p:spPr>
          <a:xfrm>
            <a:off x="6865987"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31" name="object 17">
            <a:extLst>
              <a:ext uri="{FF2B5EF4-FFF2-40B4-BE49-F238E27FC236}">
                <a16:creationId xmlns:a16="http://schemas.microsoft.com/office/drawing/2014/main" id="{EAC7C983-61A4-ADDF-C2BF-AA032276B1D8}"/>
              </a:ext>
            </a:extLst>
          </p:cNvPr>
          <p:cNvSpPr/>
          <p:nvPr/>
        </p:nvSpPr>
        <p:spPr>
          <a:xfrm>
            <a:off x="8252876"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32" name="object 17">
            <a:extLst>
              <a:ext uri="{FF2B5EF4-FFF2-40B4-BE49-F238E27FC236}">
                <a16:creationId xmlns:a16="http://schemas.microsoft.com/office/drawing/2014/main" id="{BB34F172-0916-45B6-9749-9C7FB0DFECE2}"/>
              </a:ext>
            </a:extLst>
          </p:cNvPr>
          <p:cNvSpPr/>
          <p:nvPr/>
        </p:nvSpPr>
        <p:spPr>
          <a:xfrm>
            <a:off x="9639765"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33" name="object 17">
            <a:extLst>
              <a:ext uri="{FF2B5EF4-FFF2-40B4-BE49-F238E27FC236}">
                <a16:creationId xmlns:a16="http://schemas.microsoft.com/office/drawing/2014/main" id="{F4B78069-C610-7BA8-F4CF-EFB924D4D321}"/>
              </a:ext>
            </a:extLst>
          </p:cNvPr>
          <p:cNvSpPr/>
          <p:nvPr/>
        </p:nvSpPr>
        <p:spPr>
          <a:xfrm>
            <a:off x="12455253" y="0"/>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endParaRPr>
          </a:p>
        </p:txBody>
      </p:sp>
      <p:sp>
        <p:nvSpPr>
          <p:cNvPr id="35" name="object 18">
            <a:extLst>
              <a:ext uri="{FF2B5EF4-FFF2-40B4-BE49-F238E27FC236}">
                <a16:creationId xmlns:a16="http://schemas.microsoft.com/office/drawing/2014/main" id="{BFD78D3B-EE38-5E2E-DFC1-2476D4C33EDC}"/>
              </a:ext>
            </a:extLst>
          </p:cNvPr>
          <p:cNvSpPr/>
          <p:nvPr/>
        </p:nvSpPr>
        <p:spPr>
          <a:xfrm>
            <a:off x="12455253" y="645425"/>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7" name="object 19">
            <a:extLst>
              <a:ext uri="{FF2B5EF4-FFF2-40B4-BE49-F238E27FC236}">
                <a16:creationId xmlns:a16="http://schemas.microsoft.com/office/drawing/2014/main" id="{43ADCA6E-CCD3-21D9-908D-46260C79A8CE}"/>
              </a:ext>
            </a:extLst>
          </p:cNvPr>
          <p:cNvSpPr/>
          <p:nvPr/>
        </p:nvSpPr>
        <p:spPr>
          <a:xfrm>
            <a:off x="12455253" y="129085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9E122C"/>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8" name="object 20">
            <a:extLst>
              <a:ext uri="{FF2B5EF4-FFF2-40B4-BE49-F238E27FC236}">
                <a16:creationId xmlns:a16="http://schemas.microsoft.com/office/drawing/2014/main" id="{B33FA088-795D-7FF8-1446-56A6D9AD439A}"/>
              </a:ext>
            </a:extLst>
          </p:cNvPr>
          <p:cNvSpPr/>
          <p:nvPr/>
        </p:nvSpPr>
        <p:spPr>
          <a:xfrm>
            <a:off x="12455253" y="193627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019E6D"/>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9" name="object 19">
            <a:extLst>
              <a:ext uri="{FF2B5EF4-FFF2-40B4-BE49-F238E27FC236}">
                <a16:creationId xmlns:a16="http://schemas.microsoft.com/office/drawing/2014/main" id="{ECC8F59F-DE12-AE1E-FCD4-9FF1089423ED}"/>
              </a:ext>
            </a:extLst>
          </p:cNvPr>
          <p:cNvSpPr/>
          <p:nvPr/>
        </p:nvSpPr>
        <p:spPr>
          <a:xfrm>
            <a:off x="12455253" y="258170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0" name="object 20">
            <a:extLst>
              <a:ext uri="{FF2B5EF4-FFF2-40B4-BE49-F238E27FC236}">
                <a16:creationId xmlns:a16="http://schemas.microsoft.com/office/drawing/2014/main" id="{B9C09F2A-97B8-6865-2833-4203885DB7BA}"/>
              </a:ext>
            </a:extLst>
          </p:cNvPr>
          <p:cNvSpPr/>
          <p:nvPr/>
        </p:nvSpPr>
        <p:spPr>
          <a:xfrm>
            <a:off x="12455253" y="322712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1" name="object 20">
            <a:extLst>
              <a:ext uri="{FF2B5EF4-FFF2-40B4-BE49-F238E27FC236}">
                <a16:creationId xmlns:a16="http://schemas.microsoft.com/office/drawing/2014/main" id="{0C9A3CDE-73E1-D781-D42A-324BBBC6E2BF}"/>
              </a:ext>
            </a:extLst>
          </p:cNvPr>
          <p:cNvSpPr/>
          <p:nvPr/>
        </p:nvSpPr>
        <p:spPr>
          <a:xfrm>
            <a:off x="12455253" y="3872549"/>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chemeClr val="accent5">
              <a:lumMod val="75000"/>
            </a:schemeClr>
          </a:solidFill>
          <a:ln>
            <a:solidFill>
              <a:srgbClr val="9E122C"/>
            </a:solidFill>
          </a:ln>
          <a:effectLst>
            <a:outerShdw blurRad="50800" dist="38100" dir="2700000" algn="tl" rotWithShape="0">
              <a:prstClr val="black">
                <a:alpha val="40000"/>
              </a:prstClr>
            </a:outerShdw>
          </a:effectLst>
        </p:spPr>
        <p:txBody>
          <a:bodyPr wrap="square" lIns="0" tIns="0" rIns="0" bIns="0" rtlCol="0"/>
          <a:lstStyle/>
          <a:p>
            <a:endParaRPr sz="2400" dirty="0"/>
          </a:p>
        </p:txBody>
      </p:sp>
      <mc:AlternateContent xmlns:mc="http://schemas.openxmlformats.org/markup-compatibility/2006" xmlns:a14="http://schemas.microsoft.com/office/drawing/2010/main">
        <mc:Choice Requires="a14">
          <p:sp>
            <p:nvSpPr>
              <p:cNvPr id="10" name="Segnaposto contenuto 2">
                <a:extLst>
                  <a:ext uri="{FF2B5EF4-FFF2-40B4-BE49-F238E27FC236}">
                    <a16:creationId xmlns:a16="http://schemas.microsoft.com/office/drawing/2014/main" id="{106DDFF9-1622-D02E-23A4-D8338F6A3F0B}"/>
                  </a:ext>
                </a:extLst>
              </p:cNvPr>
              <p:cNvSpPr txBox="1">
                <a:spLocks/>
              </p:cNvSpPr>
              <p:nvPr/>
            </p:nvSpPr>
            <p:spPr>
              <a:xfrm>
                <a:off x="2165198" y="1966361"/>
                <a:ext cx="3924865" cy="325918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728FA5"/>
                  </a:buClr>
                  <a:buSzPct val="80000"/>
                  <a:buFont typeface="Wingdings" pitchFamily="2" charset="2"/>
                  <a:buChar char="q"/>
                </a:pPr>
                <a:r>
                  <a:rPr lang="it-IT" sz="1800" u="sng" dirty="0">
                    <a:cs typeface="Arial" panose="020B0604020202020204" pitchFamily="34" charset="0"/>
                  </a:rPr>
                  <a:t>Punto</a:t>
                </a:r>
                <a:r>
                  <a:rPr lang="it-IT" sz="1800" dirty="0">
                    <a:cs typeface="Arial" panose="020B0604020202020204" pitchFamily="34" charset="0"/>
                  </a:rPr>
                  <a:t>: punti interni a una circonferenza </a:t>
                </a:r>
                <a14:m>
                  <m:oMath xmlns:m="http://schemas.openxmlformats.org/officeDocument/2006/math">
                    <m:r>
                      <a:rPr lang="it-IT" sz="1800" i="1" smtClean="0">
                        <a:latin typeface="Cambria Math" panose="02040503050406030204" pitchFamily="18" charset="0"/>
                      </a:rPr>
                      <m:t>𝑐</m:t>
                    </m:r>
                  </m:oMath>
                </a14:m>
                <a:r>
                  <a:rPr lang="it-IT" sz="1800" i="1" dirty="0">
                    <a:cs typeface="Arial" panose="020B0604020202020204" pitchFamily="34" charset="0"/>
                  </a:rPr>
                  <a:t> </a:t>
                </a:r>
                <a:r>
                  <a:rPr lang="it-IT" sz="1800" dirty="0">
                    <a:cs typeface="Arial" panose="020B0604020202020204" pitchFamily="34" charset="0"/>
                  </a:rPr>
                  <a:t>di centro O fissata.</a:t>
                </a:r>
                <a:endParaRPr lang="it-IT" sz="1800" i="1" dirty="0">
                  <a:cs typeface="Arial" panose="020B0604020202020204" pitchFamily="34" charset="0"/>
                </a:endParaRPr>
              </a:p>
              <a:p>
                <a:pPr marL="0" indent="0">
                  <a:buClr>
                    <a:srgbClr val="728FA5"/>
                  </a:buClr>
                  <a:buSzPct val="80000"/>
                  <a:buNone/>
                </a:pPr>
                <a:endParaRPr lang="it-IT" sz="1800" i="1" dirty="0">
                  <a:cs typeface="Arial" panose="020B0604020202020204" pitchFamily="34" charset="0"/>
                </a:endParaRPr>
              </a:p>
              <a:p>
                <a:pPr marL="342900" indent="-342900">
                  <a:buClr>
                    <a:srgbClr val="728FA5"/>
                  </a:buClr>
                  <a:buSzPct val="80000"/>
                  <a:buFont typeface="Wingdings" pitchFamily="2" charset="2"/>
                  <a:buChar char="q"/>
                </a:pPr>
                <a:r>
                  <a:rPr lang="it-IT" sz="1800" u="sng" dirty="0">
                    <a:cs typeface="Arial" panose="020B0604020202020204" pitchFamily="34" charset="0"/>
                  </a:rPr>
                  <a:t>Piano</a:t>
                </a:r>
                <a:r>
                  <a:rPr lang="it-IT" sz="1800" dirty="0">
                    <a:cs typeface="Arial" panose="020B0604020202020204" pitchFamily="34" charset="0"/>
                  </a:rPr>
                  <a:t>: il disco di Poincaré, cioè il cerchio fissato, circonferenza </a:t>
                </a:r>
                <a14:m>
                  <m:oMath xmlns:m="http://schemas.openxmlformats.org/officeDocument/2006/math">
                    <m:r>
                      <a:rPr lang="it-IT" sz="1800" i="1" smtClean="0">
                        <a:latin typeface="Cambria Math" panose="02040503050406030204" pitchFamily="18" charset="0"/>
                      </a:rPr>
                      <m:t>𝑐</m:t>
                    </m:r>
                  </m:oMath>
                </a14:m>
                <a:r>
                  <a:rPr lang="it-IT" sz="1800" i="1" dirty="0">
                    <a:cs typeface="Arial" panose="020B0604020202020204" pitchFamily="34" charset="0"/>
                  </a:rPr>
                  <a:t> </a:t>
                </a:r>
                <a:r>
                  <a:rPr lang="it-IT" sz="1800" dirty="0">
                    <a:cs typeface="Arial" panose="020B0604020202020204" pitchFamily="34" charset="0"/>
                  </a:rPr>
                  <a:t>esclusa.</a:t>
                </a:r>
                <a:br>
                  <a:rPr lang="it-IT" sz="1800" dirty="0">
                    <a:cs typeface="Arial" panose="020B0604020202020204" pitchFamily="34" charset="0"/>
                  </a:rPr>
                </a:br>
                <a:endParaRPr lang="it-IT" sz="1800" dirty="0">
                  <a:cs typeface="Arial" panose="020B0604020202020204" pitchFamily="34" charset="0"/>
                </a:endParaRPr>
              </a:p>
              <a:p>
                <a:pPr marL="342900" indent="-342900">
                  <a:buClr>
                    <a:srgbClr val="728FA5"/>
                  </a:buClr>
                  <a:buSzPct val="80000"/>
                  <a:buFont typeface="Wingdings" pitchFamily="2" charset="2"/>
                  <a:buChar char="q"/>
                </a:pPr>
                <a:r>
                  <a:rPr lang="it-IT" sz="1800" u="sng" dirty="0">
                    <a:cs typeface="Arial" panose="020B0604020202020204" pitchFamily="34" charset="0"/>
                  </a:rPr>
                  <a:t>Rette</a:t>
                </a:r>
                <a:r>
                  <a:rPr lang="it-IT" sz="1800" dirty="0">
                    <a:cs typeface="Arial" panose="020B0604020202020204" pitchFamily="34" charset="0"/>
                  </a:rPr>
                  <a:t>:</a:t>
                </a:r>
                <a:br>
                  <a:rPr lang="it-IT" sz="1800" dirty="0">
                    <a:cs typeface="Arial" panose="020B0604020202020204" pitchFamily="34" charset="0"/>
                  </a:rPr>
                </a:br>
                <a:r>
                  <a:rPr lang="it-IT" sz="1800" dirty="0">
                    <a:cs typeface="Arial" panose="020B0604020202020204" pitchFamily="34" charset="0"/>
                  </a:rPr>
                  <a:t>- diametri di </a:t>
                </a:r>
                <a14:m>
                  <m:oMath xmlns:m="http://schemas.openxmlformats.org/officeDocument/2006/math">
                    <m:r>
                      <a:rPr lang="it-IT" sz="1800" i="1" smtClean="0">
                        <a:latin typeface="Cambria Math" panose="02040503050406030204" pitchFamily="18" charset="0"/>
                      </a:rPr>
                      <m:t>𝑐</m:t>
                    </m:r>
                    <m:r>
                      <a:rPr lang="it-IT" sz="1800" i="1" smtClean="0">
                        <a:latin typeface="Cambria Math" panose="02040503050406030204" pitchFamily="18" charset="0"/>
                      </a:rPr>
                      <m:t> </m:t>
                    </m:r>
                  </m:oMath>
                </a14:m>
                <a:r>
                  <a:rPr lang="it-IT" sz="1800" dirty="0">
                    <a:cs typeface="Arial" panose="020B0604020202020204" pitchFamily="34" charset="0"/>
                  </a:rPr>
                  <a:t> </a:t>
                </a:r>
                <a:br>
                  <a:rPr lang="it-IT" sz="1800" dirty="0">
                    <a:cs typeface="Arial" panose="020B0604020202020204" pitchFamily="34" charset="0"/>
                  </a:rPr>
                </a:br>
                <a:r>
                  <a:rPr lang="it-IT" sz="1800" dirty="0">
                    <a:cs typeface="Arial" panose="020B0604020202020204" pitchFamily="34" charset="0"/>
                  </a:rPr>
                  <a:t>(rette iperboliche del I tipo) </a:t>
                </a:r>
                <a:br>
                  <a:rPr lang="it-IT" sz="1800" dirty="0">
                    <a:cs typeface="Arial" panose="020B0604020202020204" pitchFamily="34" charset="0"/>
                  </a:rPr>
                </a:br>
                <a:r>
                  <a:rPr lang="it-IT" sz="1800" dirty="0">
                    <a:cs typeface="Arial" panose="020B0604020202020204" pitchFamily="34" charset="0"/>
                  </a:rPr>
                  <a:t>- archi di circonferenze ortogonali alla circonferenza </a:t>
                </a:r>
                <a14:m>
                  <m:oMath xmlns:m="http://schemas.openxmlformats.org/officeDocument/2006/math">
                    <m:r>
                      <a:rPr lang="it-IT" sz="1800" i="1" smtClean="0">
                        <a:latin typeface="Cambria Math" panose="02040503050406030204" pitchFamily="18" charset="0"/>
                      </a:rPr>
                      <m:t>𝑐</m:t>
                    </m:r>
                  </m:oMath>
                </a14:m>
                <a:r>
                  <a:rPr lang="it-IT" sz="1800" dirty="0">
                    <a:cs typeface="Arial" panose="020B0604020202020204" pitchFamily="34" charset="0"/>
                  </a:rPr>
                  <a:t> con estremi su </a:t>
                </a:r>
                <a14:m>
                  <m:oMath xmlns:m="http://schemas.openxmlformats.org/officeDocument/2006/math">
                    <m:r>
                      <a:rPr lang="it-IT" sz="1800" i="1">
                        <a:latin typeface="Cambria Math" panose="02040503050406030204" pitchFamily="18" charset="0"/>
                      </a:rPr>
                      <m:t>𝑐</m:t>
                    </m:r>
                  </m:oMath>
                </a14:m>
                <a:r>
                  <a:rPr lang="it-IT" sz="1800" dirty="0">
                    <a:cs typeface="Arial" panose="020B0604020202020204" pitchFamily="34" charset="0"/>
                  </a:rPr>
                  <a:t> e interni ad essa. (rette iperboliche del II tipo) </a:t>
                </a:r>
              </a:p>
            </p:txBody>
          </p:sp>
        </mc:Choice>
        <mc:Fallback xmlns="">
          <p:sp>
            <p:nvSpPr>
              <p:cNvPr id="10" name="Segnaposto contenuto 2">
                <a:extLst>
                  <a:ext uri="{FF2B5EF4-FFF2-40B4-BE49-F238E27FC236}">
                    <a16:creationId xmlns:a16="http://schemas.microsoft.com/office/drawing/2014/main" id="{106DDFF9-1622-D02E-23A4-D8338F6A3F0B}"/>
                  </a:ext>
                </a:extLst>
              </p:cNvPr>
              <p:cNvSpPr txBox="1">
                <a:spLocks noRot="1" noChangeAspect="1" noMove="1" noResize="1" noEditPoints="1" noAdjustHandles="1" noChangeArrowheads="1" noChangeShapeType="1" noTextEdit="1"/>
              </p:cNvSpPr>
              <p:nvPr/>
            </p:nvSpPr>
            <p:spPr>
              <a:xfrm>
                <a:off x="2165198" y="1966361"/>
                <a:ext cx="3924865" cy="3259183"/>
              </a:xfrm>
              <a:prstGeom prst="rect">
                <a:avLst/>
              </a:prstGeom>
              <a:blipFill>
                <a:blip r:embed="rId3"/>
                <a:stretch>
                  <a:fillRect l="-323" t="-1946" r="-1290" b="-23346"/>
                </a:stretch>
              </a:blipFill>
            </p:spPr>
            <p:txBody>
              <a:bodyPr/>
              <a:lstStyle/>
              <a:p>
                <a:r>
                  <a:rPr lang="it-IT">
                    <a:noFill/>
                  </a:rPr>
                  <a:t> </a:t>
                </a:r>
              </a:p>
            </p:txBody>
          </p:sp>
        </mc:Fallback>
      </mc:AlternateContent>
      <p:pic>
        <p:nvPicPr>
          <p:cNvPr id="11" name="Immagine 10">
            <a:extLst>
              <a:ext uri="{FF2B5EF4-FFF2-40B4-BE49-F238E27FC236}">
                <a16:creationId xmlns:a16="http://schemas.microsoft.com/office/drawing/2014/main" id="{5EFAE088-057B-C465-03DD-2968F5DFC987}"/>
              </a:ext>
            </a:extLst>
          </p:cNvPr>
          <p:cNvPicPr>
            <a:picLocks noChangeAspect="1"/>
          </p:cNvPicPr>
          <p:nvPr/>
        </p:nvPicPr>
        <p:blipFill rotWithShape="1">
          <a:blip r:embed="rId4">
            <a:extLst>
              <a:ext uri="{28A0092B-C50C-407E-A947-70E740481C1C}">
                <a14:useLocalDpi xmlns:a14="http://schemas.microsoft.com/office/drawing/2010/main" val="0"/>
              </a:ext>
            </a:extLst>
          </a:blip>
          <a:srcRect l="23233" t="27362" r="31399" b="3685"/>
          <a:stretch/>
        </p:blipFill>
        <p:spPr>
          <a:xfrm>
            <a:off x="6516458" y="1661319"/>
            <a:ext cx="4638231" cy="3715085"/>
          </a:xfrm>
          <a:prstGeom prst="rect">
            <a:avLst/>
          </a:prstGeom>
        </p:spPr>
      </p:pic>
      <p:sp>
        <p:nvSpPr>
          <p:cNvPr id="12" name="CasellaDiTesto 11">
            <a:extLst>
              <a:ext uri="{FF2B5EF4-FFF2-40B4-BE49-F238E27FC236}">
                <a16:creationId xmlns:a16="http://schemas.microsoft.com/office/drawing/2014/main" id="{A896DBC5-81B2-1E12-2C56-8EEBF48901CA}"/>
              </a:ext>
            </a:extLst>
          </p:cNvPr>
          <p:cNvSpPr txBox="1"/>
          <p:nvPr/>
        </p:nvSpPr>
        <p:spPr>
          <a:xfrm>
            <a:off x="7476950" y="5376404"/>
            <a:ext cx="2559839" cy="307777"/>
          </a:xfrm>
          <a:prstGeom prst="rect">
            <a:avLst/>
          </a:prstGeom>
          <a:noFill/>
        </p:spPr>
        <p:txBody>
          <a:bodyPr wrap="square" rtlCol="0">
            <a:spAutoFit/>
          </a:bodyPr>
          <a:lstStyle/>
          <a:p>
            <a:r>
              <a:rPr lang="it-IT" sz="1400" b="1" dirty="0">
                <a:cs typeface="Arial" panose="020B0604020202020204" pitchFamily="34" charset="0"/>
              </a:rPr>
              <a:t>Figura 9: </a:t>
            </a:r>
            <a:r>
              <a:rPr lang="it-IT" sz="1400" b="0" i="0" dirty="0">
                <a:effectLst/>
              </a:rPr>
              <a:t>Disco di Poincaré</a:t>
            </a:r>
            <a:r>
              <a:rPr lang="it-IT" sz="1400" dirty="0">
                <a:cs typeface="Arial" panose="020B0604020202020204" pitchFamily="34" charset="0"/>
              </a:rPr>
              <a:t>.</a:t>
            </a:r>
            <a:endParaRPr lang="it-IT" sz="1400" b="1" dirty="0">
              <a:cs typeface="Arial" panose="020B0604020202020204" pitchFamily="34" charset="0"/>
            </a:endParaRPr>
          </a:p>
        </p:txBody>
      </p:sp>
      <p:sp>
        <p:nvSpPr>
          <p:cNvPr id="17" name="Subtitle 3">
            <a:extLst>
              <a:ext uri="{FF2B5EF4-FFF2-40B4-BE49-F238E27FC236}">
                <a16:creationId xmlns:a16="http://schemas.microsoft.com/office/drawing/2014/main" id="{9838289B-DB22-0103-8F35-5F93603D64CF}"/>
              </a:ext>
            </a:extLst>
          </p:cNvPr>
          <p:cNvSpPr txBox="1">
            <a:spLocks/>
          </p:cNvSpPr>
          <p:nvPr/>
        </p:nvSpPr>
        <p:spPr bwMode="gray">
          <a:xfrm>
            <a:off x="361949" y="443666"/>
            <a:ext cx="11412955" cy="360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lvl="0">
              <a:spcAft>
                <a:spcPct val="0"/>
              </a:spcAft>
              <a:defRPr/>
            </a:pPr>
            <a:r>
              <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rPr>
              <a:t>IL MODELLO DI POINCARÉ: </a:t>
            </a:r>
            <a:r>
              <a:rPr lang="en-US" altLang="it-IT" dirty="0">
                <a:solidFill>
                  <a:schemeClr val="tx1"/>
                </a:solidFill>
                <a:latin typeface="Avenir Next" panose="020B0503020202020204" pitchFamily="34" charset="0"/>
                <a:ea typeface="Verdana" panose="020B0604030504040204" pitchFamily="34" charset="0"/>
                <a:cs typeface="Arial" panose="020B0604020202020204" pitchFamily="34" charset="0"/>
              </a:rPr>
              <a:t>IL DISCO DI POINCARÉ È UN MODELLO DEL PIANO IPERBOLICO </a:t>
            </a:r>
            <a:endPar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endParaRPr>
          </a:p>
        </p:txBody>
      </p:sp>
      <p:sp>
        <p:nvSpPr>
          <p:cNvPr id="5" name="object 17">
            <a:extLst>
              <a:ext uri="{FF2B5EF4-FFF2-40B4-BE49-F238E27FC236}">
                <a16:creationId xmlns:a16="http://schemas.microsoft.com/office/drawing/2014/main" id="{C90BB73D-3FE0-C512-420A-357595786ADA}"/>
              </a:ext>
            </a:extLst>
          </p:cNvPr>
          <p:cNvSpPr/>
          <p:nvPr/>
        </p:nvSpPr>
        <p:spPr>
          <a:xfrm>
            <a:off x="4092212"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cxnSp>
        <p:nvCxnSpPr>
          <p:cNvPr id="2" name="Connettore diritto 13">
            <a:extLst>
              <a:ext uri="{FF2B5EF4-FFF2-40B4-BE49-F238E27FC236}">
                <a16:creationId xmlns:a16="http://schemas.microsoft.com/office/drawing/2014/main" id="{BB7227BA-F628-E1CA-6122-308E2E72B3B9}"/>
              </a:ext>
            </a:extLst>
          </p:cNvPr>
          <p:cNvCxnSpPr>
            <a:cxnSpLocks/>
          </p:cNvCxnSpPr>
          <p:nvPr/>
        </p:nvCxnSpPr>
        <p:spPr>
          <a:xfrm>
            <a:off x="361950" y="962017"/>
            <a:ext cx="11412955" cy="0"/>
          </a:xfrm>
          <a:prstGeom prst="line">
            <a:avLst/>
          </a:prstGeom>
          <a:ln w="53975">
            <a:solidFill>
              <a:srgbClr val="9E122C"/>
            </a:solidFill>
          </a:ln>
        </p:spPr>
        <p:style>
          <a:lnRef idx="2">
            <a:schemeClr val="accent1"/>
          </a:lnRef>
          <a:fillRef idx="0">
            <a:schemeClr val="accent1"/>
          </a:fillRef>
          <a:effectRef idx="1">
            <a:schemeClr val="accent1"/>
          </a:effectRef>
          <a:fontRef idx="minor">
            <a:schemeClr val="tx1"/>
          </a:fontRef>
        </p:style>
      </p:cxnSp>
      <p:sp>
        <p:nvSpPr>
          <p:cNvPr id="3" name="object 17">
            <a:extLst>
              <a:ext uri="{FF2B5EF4-FFF2-40B4-BE49-F238E27FC236}">
                <a16:creationId xmlns:a16="http://schemas.microsoft.com/office/drawing/2014/main" id="{3DFBBD20-A237-4D76-BEEF-A714D8865288}"/>
              </a:ext>
            </a:extLst>
          </p:cNvPr>
          <p:cNvSpPr/>
          <p:nvPr/>
        </p:nvSpPr>
        <p:spPr>
          <a:xfrm>
            <a:off x="4119005" y="-1"/>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9E122C"/>
          </a:solidFill>
          <a:effectLst>
            <a:outerShdw blurRad="50800" dist="38100" dir="2700000" algn="tl" rotWithShape="0">
              <a:prstClr val="black">
                <a:alpha val="40000"/>
              </a:prstClr>
            </a:outerShdw>
          </a:effectLst>
        </p:spPr>
        <p:txBody>
          <a:bodyPr wrap="square" lIns="0" tIns="0" rIns="0" bIns="0" rtlCol="0"/>
          <a:lstStyle/>
          <a:p>
            <a:endParaRPr sz="2400" dirty="0"/>
          </a:p>
        </p:txBody>
      </p:sp>
      <p:pic>
        <p:nvPicPr>
          <p:cNvPr id="8" name="Immagine 7" descr="Immagine che contiene Carattere, testo, logo, simbolo&#10;&#10;Descrizione generata automaticamente">
            <a:extLst>
              <a:ext uri="{FF2B5EF4-FFF2-40B4-BE49-F238E27FC236}">
                <a16:creationId xmlns:a16="http://schemas.microsoft.com/office/drawing/2014/main" id="{AC479276-F498-8DA1-AA15-07D5FEECA8D4}"/>
              </a:ext>
            </a:extLst>
          </p:cNvPr>
          <p:cNvPicPr>
            <a:picLocks noChangeAspect="1"/>
          </p:cNvPicPr>
          <p:nvPr/>
        </p:nvPicPr>
        <p:blipFill rotWithShape="1">
          <a:blip r:embed="rId5">
            <a:extLst>
              <a:ext uri="{28A0092B-C50C-407E-A947-70E740481C1C}">
                <a14:useLocalDpi xmlns:a14="http://schemas.microsoft.com/office/drawing/2010/main" val="0"/>
              </a:ext>
            </a:extLst>
          </a:blip>
          <a:srcRect l="6459" t="9813" r="5897" b="7500"/>
          <a:stretch/>
        </p:blipFill>
        <p:spPr>
          <a:xfrm>
            <a:off x="10197550" y="5981131"/>
            <a:ext cx="1740450" cy="754949"/>
          </a:xfrm>
          <a:prstGeom prst="rect">
            <a:avLst/>
          </a:prstGeom>
        </p:spPr>
      </p:pic>
    </p:spTree>
    <p:extLst>
      <p:ext uri="{BB962C8B-B14F-4D97-AF65-F5344CB8AC3E}">
        <p14:creationId xmlns:p14="http://schemas.microsoft.com/office/powerpoint/2010/main" val="19899397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Connettore diritto 13">
            <a:extLst>
              <a:ext uri="{FF2B5EF4-FFF2-40B4-BE49-F238E27FC236}">
                <a16:creationId xmlns:a16="http://schemas.microsoft.com/office/drawing/2014/main" id="{402DC50D-1B20-D209-1E2C-C987289F1CC7}"/>
              </a:ext>
            </a:extLst>
          </p:cNvPr>
          <p:cNvCxnSpPr>
            <a:cxnSpLocks/>
          </p:cNvCxnSpPr>
          <p:nvPr/>
        </p:nvCxnSpPr>
        <p:spPr>
          <a:xfrm>
            <a:off x="361950" y="962017"/>
            <a:ext cx="11412955" cy="0"/>
          </a:xfrm>
          <a:prstGeom prst="line">
            <a:avLst/>
          </a:prstGeom>
          <a:ln w="53975">
            <a:solidFill>
              <a:srgbClr val="9E122C"/>
            </a:solidFill>
          </a:ln>
        </p:spPr>
        <p:style>
          <a:lnRef idx="2">
            <a:schemeClr val="accent1"/>
          </a:lnRef>
          <a:fillRef idx="0">
            <a:schemeClr val="accent1"/>
          </a:fillRef>
          <a:effectRef idx="1">
            <a:schemeClr val="accent1"/>
          </a:effectRef>
          <a:fontRef idx="minor">
            <a:schemeClr val="tx1"/>
          </a:fontRef>
        </p:style>
      </p:cxnSp>
      <p:sp>
        <p:nvSpPr>
          <p:cNvPr id="2" name="object 17">
            <a:extLst>
              <a:ext uri="{FF2B5EF4-FFF2-40B4-BE49-F238E27FC236}">
                <a16:creationId xmlns:a16="http://schemas.microsoft.com/office/drawing/2014/main" id="{8C4EAD57-2821-AC18-3B9D-8C6122ADF554}"/>
              </a:ext>
            </a:extLst>
          </p:cNvPr>
          <p:cNvSpPr/>
          <p:nvPr/>
        </p:nvSpPr>
        <p:spPr>
          <a:xfrm>
            <a:off x="1330309"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endParaRPr>
          </a:p>
        </p:txBody>
      </p:sp>
      <p:sp>
        <p:nvSpPr>
          <p:cNvPr id="6" name="object 17">
            <a:extLst>
              <a:ext uri="{FF2B5EF4-FFF2-40B4-BE49-F238E27FC236}">
                <a16:creationId xmlns:a16="http://schemas.microsoft.com/office/drawing/2014/main" id="{D74E169E-E2F5-7467-EB84-71A20AACBBF7}"/>
              </a:ext>
            </a:extLst>
          </p:cNvPr>
          <p:cNvSpPr/>
          <p:nvPr/>
        </p:nvSpPr>
        <p:spPr>
          <a:xfrm>
            <a:off x="4092212"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7" name="object 17">
            <a:extLst>
              <a:ext uri="{FF2B5EF4-FFF2-40B4-BE49-F238E27FC236}">
                <a16:creationId xmlns:a16="http://schemas.microsoft.com/office/drawing/2014/main" id="{2D058810-4B29-72E3-6DCA-F7BD66DAD821}"/>
              </a:ext>
            </a:extLst>
          </p:cNvPr>
          <p:cNvSpPr/>
          <p:nvPr/>
        </p:nvSpPr>
        <p:spPr>
          <a:xfrm>
            <a:off x="5479100"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5" name="object 17">
            <a:extLst>
              <a:ext uri="{FF2B5EF4-FFF2-40B4-BE49-F238E27FC236}">
                <a16:creationId xmlns:a16="http://schemas.microsoft.com/office/drawing/2014/main" id="{740A9662-DC25-08E5-59FC-2863A09EBC5C}"/>
              </a:ext>
            </a:extLst>
          </p:cNvPr>
          <p:cNvSpPr/>
          <p:nvPr/>
        </p:nvSpPr>
        <p:spPr>
          <a:xfrm>
            <a:off x="6865987"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6" name="object 17">
            <a:extLst>
              <a:ext uri="{FF2B5EF4-FFF2-40B4-BE49-F238E27FC236}">
                <a16:creationId xmlns:a16="http://schemas.microsoft.com/office/drawing/2014/main" id="{11A5F703-DD52-9C88-9C11-EC76B6D98782}"/>
              </a:ext>
            </a:extLst>
          </p:cNvPr>
          <p:cNvSpPr/>
          <p:nvPr/>
        </p:nvSpPr>
        <p:spPr>
          <a:xfrm>
            <a:off x="8252876"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7" name="object 17">
            <a:extLst>
              <a:ext uri="{FF2B5EF4-FFF2-40B4-BE49-F238E27FC236}">
                <a16:creationId xmlns:a16="http://schemas.microsoft.com/office/drawing/2014/main" id="{D0D8A5D3-90C5-414D-8A1B-38026EA46EBE}"/>
              </a:ext>
            </a:extLst>
          </p:cNvPr>
          <p:cNvSpPr/>
          <p:nvPr/>
        </p:nvSpPr>
        <p:spPr>
          <a:xfrm>
            <a:off x="9639765"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8" name="object 17">
            <a:extLst>
              <a:ext uri="{FF2B5EF4-FFF2-40B4-BE49-F238E27FC236}">
                <a16:creationId xmlns:a16="http://schemas.microsoft.com/office/drawing/2014/main" id="{0DEA86A1-56B2-0C37-68D1-E0149870B115}"/>
              </a:ext>
            </a:extLst>
          </p:cNvPr>
          <p:cNvSpPr/>
          <p:nvPr/>
        </p:nvSpPr>
        <p:spPr>
          <a:xfrm>
            <a:off x="12455253" y="0"/>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endParaRPr>
          </a:p>
        </p:txBody>
      </p:sp>
      <p:sp>
        <p:nvSpPr>
          <p:cNvPr id="20" name="object 18">
            <a:extLst>
              <a:ext uri="{FF2B5EF4-FFF2-40B4-BE49-F238E27FC236}">
                <a16:creationId xmlns:a16="http://schemas.microsoft.com/office/drawing/2014/main" id="{26ED85B7-9DD9-E666-92B6-69CA1575B7C1}"/>
              </a:ext>
            </a:extLst>
          </p:cNvPr>
          <p:cNvSpPr/>
          <p:nvPr/>
        </p:nvSpPr>
        <p:spPr>
          <a:xfrm>
            <a:off x="12455253" y="645425"/>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21" name="object 19">
            <a:extLst>
              <a:ext uri="{FF2B5EF4-FFF2-40B4-BE49-F238E27FC236}">
                <a16:creationId xmlns:a16="http://schemas.microsoft.com/office/drawing/2014/main" id="{9543D5F1-B89C-786B-F025-6A4A323AE446}"/>
              </a:ext>
            </a:extLst>
          </p:cNvPr>
          <p:cNvSpPr/>
          <p:nvPr/>
        </p:nvSpPr>
        <p:spPr>
          <a:xfrm>
            <a:off x="12455253" y="129085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9E122C"/>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22" name="object 20">
            <a:extLst>
              <a:ext uri="{FF2B5EF4-FFF2-40B4-BE49-F238E27FC236}">
                <a16:creationId xmlns:a16="http://schemas.microsoft.com/office/drawing/2014/main" id="{62D8143C-3D94-EF52-F510-CC38E2161ED1}"/>
              </a:ext>
            </a:extLst>
          </p:cNvPr>
          <p:cNvSpPr/>
          <p:nvPr/>
        </p:nvSpPr>
        <p:spPr>
          <a:xfrm>
            <a:off x="12455253" y="193627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019E6D"/>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23" name="object 19">
            <a:extLst>
              <a:ext uri="{FF2B5EF4-FFF2-40B4-BE49-F238E27FC236}">
                <a16:creationId xmlns:a16="http://schemas.microsoft.com/office/drawing/2014/main" id="{51FB8989-350F-E02C-C679-90AA3A69F126}"/>
              </a:ext>
            </a:extLst>
          </p:cNvPr>
          <p:cNvSpPr/>
          <p:nvPr/>
        </p:nvSpPr>
        <p:spPr>
          <a:xfrm>
            <a:off x="12455253" y="258170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24" name="object 20">
            <a:extLst>
              <a:ext uri="{FF2B5EF4-FFF2-40B4-BE49-F238E27FC236}">
                <a16:creationId xmlns:a16="http://schemas.microsoft.com/office/drawing/2014/main" id="{CAEA3D9D-FED7-654B-EEA7-120649E054AE}"/>
              </a:ext>
            </a:extLst>
          </p:cNvPr>
          <p:cNvSpPr/>
          <p:nvPr/>
        </p:nvSpPr>
        <p:spPr>
          <a:xfrm>
            <a:off x="12455253" y="322712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25" name="object 20">
            <a:extLst>
              <a:ext uri="{FF2B5EF4-FFF2-40B4-BE49-F238E27FC236}">
                <a16:creationId xmlns:a16="http://schemas.microsoft.com/office/drawing/2014/main" id="{66DCAA7C-0553-6E55-29E1-FB926CE84019}"/>
              </a:ext>
            </a:extLst>
          </p:cNvPr>
          <p:cNvSpPr/>
          <p:nvPr/>
        </p:nvSpPr>
        <p:spPr>
          <a:xfrm>
            <a:off x="12455253" y="3872549"/>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chemeClr val="accent5">
              <a:lumMod val="75000"/>
            </a:schemeClr>
          </a:solidFill>
          <a:ln>
            <a:noFill/>
          </a:ln>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3" name="object 17">
            <a:extLst>
              <a:ext uri="{FF2B5EF4-FFF2-40B4-BE49-F238E27FC236}">
                <a16:creationId xmlns:a16="http://schemas.microsoft.com/office/drawing/2014/main" id="{3D04F630-6B65-86F3-09EA-BC760DCF24E4}"/>
              </a:ext>
            </a:extLst>
          </p:cNvPr>
          <p:cNvSpPr/>
          <p:nvPr/>
        </p:nvSpPr>
        <p:spPr>
          <a:xfrm>
            <a:off x="4119005" y="-1"/>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9E122C"/>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8" name="object 17">
            <a:extLst>
              <a:ext uri="{FF2B5EF4-FFF2-40B4-BE49-F238E27FC236}">
                <a16:creationId xmlns:a16="http://schemas.microsoft.com/office/drawing/2014/main" id="{675BFE8E-DEE0-5E06-8CD6-B1AD11CD022D}"/>
              </a:ext>
            </a:extLst>
          </p:cNvPr>
          <p:cNvSpPr/>
          <p:nvPr/>
        </p:nvSpPr>
        <p:spPr>
          <a:xfrm>
            <a:off x="2724657" y="-2"/>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endParaRPr>
          </a:p>
        </p:txBody>
      </p:sp>
      <p:pic>
        <p:nvPicPr>
          <p:cNvPr id="4" name="Immagine 3" descr="Immagine che contiene Carattere, testo, logo, simbolo&#10;&#10;Descrizione generata automaticamente">
            <a:extLst>
              <a:ext uri="{FF2B5EF4-FFF2-40B4-BE49-F238E27FC236}">
                <a16:creationId xmlns:a16="http://schemas.microsoft.com/office/drawing/2014/main" id="{E0AE5E42-1FD7-2ADE-6393-55187A031AD6}"/>
              </a:ext>
            </a:extLst>
          </p:cNvPr>
          <p:cNvPicPr>
            <a:picLocks noChangeAspect="1"/>
          </p:cNvPicPr>
          <p:nvPr/>
        </p:nvPicPr>
        <p:blipFill rotWithShape="1">
          <a:blip r:embed="rId3">
            <a:extLst>
              <a:ext uri="{28A0092B-C50C-407E-A947-70E740481C1C}">
                <a14:useLocalDpi xmlns:a14="http://schemas.microsoft.com/office/drawing/2010/main" val="0"/>
              </a:ext>
            </a:extLst>
          </a:blip>
          <a:srcRect l="6459" t="9813" r="5897" b="7500"/>
          <a:stretch/>
        </p:blipFill>
        <p:spPr>
          <a:xfrm>
            <a:off x="10197550" y="5996121"/>
            <a:ext cx="1740450" cy="754949"/>
          </a:xfrm>
          <a:prstGeom prst="rect">
            <a:avLst/>
          </a:prstGeom>
        </p:spPr>
      </p:pic>
      <p:sp>
        <p:nvSpPr>
          <p:cNvPr id="27" name="Subtitle 3">
            <a:extLst>
              <a:ext uri="{FF2B5EF4-FFF2-40B4-BE49-F238E27FC236}">
                <a16:creationId xmlns:a16="http://schemas.microsoft.com/office/drawing/2014/main" id="{882530E7-6E0D-423B-8C77-009C94C13964}"/>
              </a:ext>
            </a:extLst>
          </p:cNvPr>
          <p:cNvSpPr txBox="1">
            <a:spLocks/>
          </p:cNvSpPr>
          <p:nvPr/>
        </p:nvSpPr>
        <p:spPr bwMode="gray">
          <a:xfrm>
            <a:off x="361949" y="538073"/>
            <a:ext cx="11412955" cy="752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marL="0" marR="0" lvl="0" indent="0" algn="l"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r>
              <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rPr>
              <a:t>RETTE IPERBOLICHE: </a:t>
            </a:r>
            <a:r>
              <a:rPr lang="en-US" altLang="it-IT" dirty="0">
                <a:solidFill>
                  <a:schemeClr val="tx1"/>
                </a:solidFill>
                <a:latin typeface="Avenir Next" panose="020B0503020202020204" pitchFamily="34" charset="0"/>
                <a:ea typeface="Verdana" panose="020B0604030504040204" pitchFamily="34" charset="0"/>
                <a:cs typeface="Arial" panose="020B0604020202020204" pitchFamily="34" charset="0"/>
              </a:rPr>
              <a:t>DEFINIZIONE </a:t>
            </a:r>
          </a:p>
          <a:p>
            <a:pPr marL="0" marR="0" lvl="0" indent="0" algn="l"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endPar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endParaRPr>
          </a:p>
        </p:txBody>
      </p:sp>
      <p:pic>
        <p:nvPicPr>
          <p:cNvPr id="28" name="Segnaposto contenuto 5" descr="Immagine che contiene cerchio, linea, diagramma&#10;&#10;Descrizione generata automaticamente">
            <a:extLst>
              <a:ext uri="{FF2B5EF4-FFF2-40B4-BE49-F238E27FC236}">
                <a16:creationId xmlns:a16="http://schemas.microsoft.com/office/drawing/2014/main" id="{E6DEA584-3C22-75FE-7C91-0CF4D48D243C}"/>
              </a:ext>
            </a:extLst>
          </p:cNvPr>
          <p:cNvPicPr>
            <a:picLocks noChangeAspect="1"/>
          </p:cNvPicPr>
          <p:nvPr/>
        </p:nvPicPr>
        <p:blipFill>
          <a:blip r:embed="rId4"/>
          <a:stretch>
            <a:fillRect/>
          </a:stretch>
        </p:blipFill>
        <p:spPr>
          <a:xfrm>
            <a:off x="3626879" y="2418905"/>
            <a:ext cx="5236960" cy="3627436"/>
          </a:xfrm>
          <a:prstGeom prst="rect">
            <a:avLst/>
          </a:prstGeom>
        </p:spPr>
      </p:pic>
      <mc:AlternateContent xmlns:mc="http://schemas.openxmlformats.org/markup-compatibility/2006" xmlns:a14="http://schemas.microsoft.com/office/drawing/2010/main">
        <mc:Choice Requires="a14">
          <p:sp>
            <p:nvSpPr>
              <p:cNvPr id="29" name="CasellaDiTesto 28">
                <a:extLst>
                  <a:ext uri="{FF2B5EF4-FFF2-40B4-BE49-F238E27FC236}">
                    <a16:creationId xmlns:a16="http://schemas.microsoft.com/office/drawing/2014/main" id="{704C207C-9332-334D-527D-67E1135E8DDD}"/>
                  </a:ext>
                </a:extLst>
              </p:cNvPr>
              <p:cNvSpPr txBox="1"/>
              <p:nvPr/>
            </p:nvSpPr>
            <p:spPr>
              <a:xfrm>
                <a:off x="4457402" y="6014712"/>
                <a:ext cx="3575914" cy="276999"/>
              </a:xfrm>
              <a:prstGeom prst="rect">
                <a:avLst/>
              </a:prstGeom>
              <a:noFill/>
            </p:spPr>
            <p:txBody>
              <a:bodyPr wrap="square" rtlCol="0">
                <a:spAutoFit/>
              </a:bodyPr>
              <a:lstStyle/>
              <a:p>
                <a:r>
                  <a:rPr lang="it-IT" sz="1200" b="1" dirty="0">
                    <a:cs typeface="Arial" panose="020B0604020202020204" pitchFamily="34" charset="0"/>
                  </a:rPr>
                  <a:t>Figura 10: </a:t>
                </a:r>
                <a14:m>
                  <m:oMath xmlns:m="http://schemas.openxmlformats.org/officeDocument/2006/math">
                    <m:r>
                      <a:rPr lang="it-IT" sz="1200" b="0" i="1" smtClean="0">
                        <a:latin typeface="Cambria Math" panose="02040503050406030204" pitchFamily="18" charset="0"/>
                      </a:rPr>
                      <m:t>𝑐</m:t>
                    </m:r>
                    <m:r>
                      <a:rPr lang="it-IT" sz="1200" b="0" i="1" smtClean="0">
                        <a:latin typeface="Cambria Math" panose="02040503050406030204" pitchFamily="18" charset="0"/>
                      </a:rPr>
                      <m:t> </m:t>
                    </m:r>
                  </m:oMath>
                </a14:m>
                <a:r>
                  <a:rPr lang="it-IT" sz="1200" dirty="0">
                    <a:cs typeface="Arial" panose="020B0604020202020204" pitchFamily="34" charset="0"/>
                  </a:rPr>
                  <a:t>e </a:t>
                </a:r>
                <a14:m>
                  <m:oMath xmlns:m="http://schemas.openxmlformats.org/officeDocument/2006/math">
                    <m:r>
                      <a:rPr lang="it-IT" sz="1200" b="0" i="1" smtClean="0">
                        <a:latin typeface="Cambria Math" panose="02040503050406030204" pitchFamily="18" charset="0"/>
                        <a:cs typeface="Arial" panose="020B0604020202020204" pitchFamily="34" charset="0"/>
                      </a:rPr>
                      <m:t>h</m:t>
                    </m:r>
                  </m:oMath>
                </a14:m>
                <a:r>
                  <a:rPr lang="it-IT" sz="1200" dirty="0">
                    <a:cs typeface="Arial" panose="020B0604020202020204" pitchFamily="34" charset="0"/>
                  </a:rPr>
                  <a:t> circonferenze ortogonali.</a:t>
                </a:r>
                <a:endParaRPr lang="it-IT" sz="1200" b="1" dirty="0">
                  <a:cs typeface="Arial" panose="020B0604020202020204" pitchFamily="34" charset="0"/>
                </a:endParaRPr>
              </a:p>
            </p:txBody>
          </p:sp>
        </mc:Choice>
        <mc:Fallback xmlns="">
          <p:sp>
            <p:nvSpPr>
              <p:cNvPr id="29" name="CasellaDiTesto 28">
                <a:extLst>
                  <a:ext uri="{FF2B5EF4-FFF2-40B4-BE49-F238E27FC236}">
                    <a16:creationId xmlns:a16="http://schemas.microsoft.com/office/drawing/2014/main" id="{704C207C-9332-334D-527D-67E1135E8DDD}"/>
                  </a:ext>
                </a:extLst>
              </p:cNvPr>
              <p:cNvSpPr txBox="1">
                <a:spLocks noRot="1" noChangeAspect="1" noMove="1" noResize="1" noEditPoints="1" noAdjustHandles="1" noChangeArrowheads="1" noChangeShapeType="1" noTextEdit="1"/>
              </p:cNvSpPr>
              <p:nvPr/>
            </p:nvSpPr>
            <p:spPr>
              <a:xfrm>
                <a:off x="4457402" y="6014712"/>
                <a:ext cx="3575914" cy="276999"/>
              </a:xfrm>
              <a:prstGeom prst="rect">
                <a:avLst/>
              </a:prstGeom>
              <a:blipFill>
                <a:blip r:embed="rId5"/>
                <a:stretch>
                  <a:fillRect b="-13043"/>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0" name="CasellaDiTesto 29">
                <a:extLst>
                  <a:ext uri="{FF2B5EF4-FFF2-40B4-BE49-F238E27FC236}">
                    <a16:creationId xmlns:a16="http://schemas.microsoft.com/office/drawing/2014/main" id="{BC5B58F4-67A0-CED1-B27B-28F3FCC1C5F2}"/>
                  </a:ext>
                </a:extLst>
              </p:cNvPr>
              <p:cNvSpPr txBox="1"/>
              <p:nvPr/>
            </p:nvSpPr>
            <p:spPr>
              <a:xfrm>
                <a:off x="2879618" y="1141809"/>
                <a:ext cx="6595185" cy="954107"/>
              </a:xfrm>
              <a:prstGeom prst="rect">
                <a:avLst/>
              </a:prstGeom>
              <a:noFill/>
            </p:spPr>
            <p:txBody>
              <a:bodyPr wrap="square">
                <a:spAutoFit/>
              </a:bodyPr>
              <a:lstStyle/>
              <a:p>
                <a:r>
                  <a:rPr lang="it-IT" sz="2000" b="1" i="1" dirty="0">
                    <a:effectLst/>
                  </a:rPr>
                  <a:t>Definizione CIRCONFERENZE ORTOGONALI: </a:t>
                </a:r>
                <a:br>
                  <a:rPr lang="it-IT" b="1" i="1" dirty="0">
                    <a:effectLst/>
                  </a:rPr>
                </a:br>
                <a:r>
                  <a:rPr lang="it-IT" b="0" i="0" dirty="0">
                    <a:effectLst/>
                  </a:rPr>
                  <a:t>Due circonferenze si dicono ortogonali se hanno almeno un punto</a:t>
                </a:r>
                <a14:m>
                  <m:oMath xmlns:m="http://schemas.openxmlformats.org/officeDocument/2006/math">
                    <m:r>
                      <a:rPr lang="it-IT" b="0" i="1" dirty="0" smtClean="0">
                        <a:effectLst/>
                        <a:latin typeface="Cambria Math" panose="02040503050406030204" pitchFamily="18" charset="0"/>
                      </a:rPr>
                      <m:t> </m:t>
                    </m:r>
                    <m:r>
                      <a:rPr lang="it-IT" b="0" i="1" dirty="0" smtClean="0">
                        <a:effectLst/>
                        <a:latin typeface="Cambria Math" panose="02040503050406030204" pitchFamily="18" charset="0"/>
                      </a:rPr>
                      <m:t>𝐸</m:t>
                    </m:r>
                    <m:r>
                      <a:rPr lang="it-IT" b="0" i="1" dirty="0" smtClean="0">
                        <a:effectLst/>
                        <a:latin typeface="Cambria Math" panose="02040503050406030204" pitchFamily="18" charset="0"/>
                      </a:rPr>
                      <m:t> </m:t>
                    </m:r>
                  </m:oMath>
                </a14:m>
                <a:r>
                  <a:rPr lang="it-IT" b="0" i="0" dirty="0">
                    <a:effectLst/>
                  </a:rPr>
                  <a:t>in comune e i loro raggi per </a:t>
                </a:r>
                <a14:m>
                  <m:oMath xmlns:m="http://schemas.openxmlformats.org/officeDocument/2006/math">
                    <m:r>
                      <a:rPr lang="it-IT" b="0" i="1" dirty="0" smtClean="0">
                        <a:effectLst/>
                        <a:latin typeface="Cambria Math" panose="02040503050406030204" pitchFamily="18" charset="0"/>
                      </a:rPr>
                      <m:t>𝐸</m:t>
                    </m:r>
                  </m:oMath>
                </a14:m>
                <a:r>
                  <a:rPr lang="it-IT" b="0" i="0" dirty="0">
                    <a:effectLst/>
                  </a:rPr>
                  <a:t> sono ortogonali.</a:t>
                </a:r>
                <a:endParaRPr lang="it-IT" dirty="0"/>
              </a:p>
            </p:txBody>
          </p:sp>
        </mc:Choice>
        <mc:Fallback xmlns="">
          <p:sp>
            <p:nvSpPr>
              <p:cNvPr id="30" name="CasellaDiTesto 29">
                <a:extLst>
                  <a:ext uri="{FF2B5EF4-FFF2-40B4-BE49-F238E27FC236}">
                    <a16:creationId xmlns:a16="http://schemas.microsoft.com/office/drawing/2014/main" id="{BC5B58F4-67A0-CED1-B27B-28F3FCC1C5F2}"/>
                  </a:ext>
                </a:extLst>
              </p:cNvPr>
              <p:cNvSpPr txBox="1">
                <a:spLocks noRot="1" noChangeAspect="1" noMove="1" noResize="1" noEditPoints="1" noAdjustHandles="1" noChangeArrowheads="1" noChangeShapeType="1" noTextEdit="1"/>
              </p:cNvSpPr>
              <p:nvPr/>
            </p:nvSpPr>
            <p:spPr>
              <a:xfrm>
                <a:off x="2879618" y="1141809"/>
                <a:ext cx="6595185" cy="954107"/>
              </a:xfrm>
              <a:prstGeom prst="rect">
                <a:avLst/>
              </a:prstGeom>
              <a:blipFill>
                <a:blip r:embed="rId6"/>
                <a:stretch>
                  <a:fillRect l="-962" t="-2597" b="-7792"/>
                </a:stretch>
              </a:blipFill>
            </p:spPr>
            <p:txBody>
              <a:bodyPr/>
              <a:lstStyle/>
              <a:p>
                <a:r>
                  <a:rPr lang="it-IT">
                    <a:noFill/>
                  </a:rPr>
                  <a:t> </a:t>
                </a:r>
              </a:p>
            </p:txBody>
          </p:sp>
        </mc:Fallback>
      </mc:AlternateContent>
    </p:spTree>
    <p:extLst>
      <p:ext uri="{BB962C8B-B14F-4D97-AF65-F5344CB8AC3E}">
        <p14:creationId xmlns:p14="http://schemas.microsoft.com/office/powerpoint/2010/main" val="14029077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Connettore diritto 13">
            <a:extLst>
              <a:ext uri="{FF2B5EF4-FFF2-40B4-BE49-F238E27FC236}">
                <a16:creationId xmlns:a16="http://schemas.microsoft.com/office/drawing/2014/main" id="{402DC50D-1B20-D209-1E2C-C987289F1CC7}"/>
              </a:ext>
            </a:extLst>
          </p:cNvPr>
          <p:cNvCxnSpPr>
            <a:cxnSpLocks/>
          </p:cNvCxnSpPr>
          <p:nvPr/>
        </p:nvCxnSpPr>
        <p:spPr>
          <a:xfrm>
            <a:off x="361950" y="962017"/>
            <a:ext cx="11412955" cy="0"/>
          </a:xfrm>
          <a:prstGeom prst="line">
            <a:avLst/>
          </a:prstGeom>
          <a:ln w="53975">
            <a:solidFill>
              <a:srgbClr val="9E122C"/>
            </a:solidFill>
          </a:ln>
        </p:spPr>
        <p:style>
          <a:lnRef idx="2">
            <a:schemeClr val="accent1"/>
          </a:lnRef>
          <a:fillRef idx="0">
            <a:schemeClr val="accent1"/>
          </a:fillRef>
          <a:effectRef idx="1">
            <a:schemeClr val="accent1"/>
          </a:effectRef>
          <a:fontRef idx="minor">
            <a:schemeClr val="tx1"/>
          </a:fontRef>
        </p:style>
      </p:cxnSp>
      <p:sp>
        <p:nvSpPr>
          <p:cNvPr id="2" name="object 17">
            <a:extLst>
              <a:ext uri="{FF2B5EF4-FFF2-40B4-BE49-F238E27FC236}">
                <a16:creationId xmlns:a16="http://schemas.microsoft.com/office/drawing/2014/main" id="{8C4EAD57-2821-AC18-3B9D-8C6122ADF554}"/>
              </a:ext>
            </a:extLst>
          </p:cNvPr>
          <p:cNvSpPr/>
          <p:nvPr/>
        </p:nvSpPr>
        <p:spPr>
          <a:xfrm>
            <a:off x="1330309"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endParaRPr>
          </a:p>
        </p:txBody>
      </p:sp>
      <p:sp>
        <p:nvSpPr>
          <p:cNvPr id="6" name="object 17">
            <a:extLst>
              <a:ext uri="{FF2B5EF4-FFF2-40B4-BE49-F238E27FC236}">
                <a16:creationId xmlns:a16="http://schemas.microsoft.com/office/drawing/2014/main" id="{D74E169E-E2F5-7467-EB84-71A20AACBBF7}"/>
              </a:ext>
            </a:extLst>
          </p:cNvPr>
          <p:cNvSpPr/>
          <p:nvPr/>
        </p:nvSpPr>
        <p:spPr>
          <a:xfrm>
            <a:off x="4092212"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7" name="object 17">
            <a:extLst>
              <a:ext uri="{FF2B5EF4-FFF2-40B4-BE49-F238E27FC236}">
                <a16:creationId xmlns:a16="http://schemas.microsoft.com/office/drawing/2014/main" id="{2D058810-4B29-72E3-6DCA-F7BD66DAD821}"/>
              </a:ext>
            </a:extLst>
          </p:cNvPr>
          <p:cNvSpPr/>
          <p:nvPr/>
        </p:nvSpPr>
        <p:spPr>
          <a:xfrm>
            <a:off x="5479100"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5" name="object 17">
            <a:extLst>
              <a:ext uri="{FF2B5EF4-FFF2-40B4-BE49-F238E27FC236}">
                <a16:creationId xmlns:a16="http://schemas.microsoft.com/office/drawing/2014/main" id="{740A9662-DC25-08E5-59FC-2863A09EBC5C}"/>
              </a:ext>
            </a:extLst>
          </p:cNvPr>
          <p:cNvSpPr/>
          <p:nvPr/>
        </p:nvSpPr>
        <p:spPr>
          <a:xfrm>
            <a:off x="6865987"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6" name="object 17">
            <a:extLst>
              <a:ext uri="{FF2B5EF4-FFF2-40B4-BE49-F238E27FC236}">
                <a16:creationId xmlns:a16="http://schemas.microsoft.com/office/drawing/2014/main" id="{11A5F703-DD52-9C88-9C11-EC76B6D98782}"/>
              </a:ext>
            </a:extLst>
          </p:cNvPr>
          <p:cNvSpPr/>
          <p:nvPr/>
        </p:nvSpPr>
        <p:spPr>
          <a:xfrm>
            <a:off x="8252876"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7" name="object 17">
            <a:extLst>
              <a:ext uri="{FF2B5EF4-FFF2-40B4-BE49-F238E27FC236}">
                <a16:creationId xmlns:a16="http://schemas.microsoft.com/office/drawing/2014/main" id="{D0D8A5D3-90C5-414D-8A1B-38026EA46EBE}"/>
              </a:ext>
            </a:extLst>
          </p:cNvPr>
          <p:cNvSpPr/>
          <p:nvPr/>
        </p:nvSpPr>
        <p:spPr>
          <a:xfrm>
            <a:off x="9639765"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8" name="object 17">
            <a:extLst>
              <a:ext uri="{FF2B5EF4-FFF2-40B4-BE49-F238E27FC236}">
                <a16:creationId xmlns:a16="http://schemas.microsoft.com/office/drawing/2014/main" id="{0DEA86A1-56B2-0C37-68D1-E0149870B115}"/>
              </a:ext>
            </a:extLst>
          </p:cNvPr>
          <p:cNvSpPr/>
          <p:nvPr/>
        </p:nvSpPr>
        <p:spPr>
          <a:xfrm>
            <a:off x="12455253" y="0"/>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endParaRPr>
          </a:p>
        </p:txBody>
      </p:sp>
      <p:sp>
        <p:nvSpPr>
          <p:cNvPr id="20" name="object 18">
            <a:extLst>
              <a:ext uri="{FF2B5EF4-FFF2-40B4-BE49-F238E27FC236}">
                <a16:creationId xmlns:a16="http://schemas.microsoft.com/office/drawing/2014/main" id="{26ED85B7-9DD9-E666-92B6-69CA1575B7C1}"/>
              </a:ext>
            </a:extLst>
          </p:cNvPr>
          <p:cNvSpPr/>
          <p:nvPr/>
        </p:nvSpPr>
        <p:spPr>
          <a:xfrm>
            <a:off x="12455253" y="645425"/>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21" name="object 19">
            <a:extLst>
              <a:ext uri="{FF2B5EF4-FFF2-40B4-BE49-F238E27FC236}">
                <a16:creationId xmlns:a16="http://schemas.microsoft.com/office/drawing/2014/main" id="{9543D5F1-B89C-786B-F025-6A4A323AE446}"/>
              </a:ext>
            </a:extLst>
          </p:cNvPr>
          <p:cNvSpPr/>
          <p:nvPr/>
        </p:nvSpPr>
        <p:spPr>
          <a:xfrm>
            <a:off x="12455253" y="129085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9E122C"/>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22" name="object 20">
            <a:extLst>
              <a:ext uri="{FF2B5EF4-FFF2-40B4-BE49-F238E27FC236}">
                <a16:creationId xmlns:a16="http://schemas.microsoft.com/office/drawing/2014/main" id="{62D8143C-3D94-EF52-F510-CC38E2161ED1}"/>
              </a:ext>
            </a:extLst>
          </p:cNvPr>
          <p:cNvSpPr/>
          <p:nvPr/>
        </p:nvSpPr>
        <p:spPr>
          <a:xfrm>
            <a:off x="12455253" y="193627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019E6D"/>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23" name="object 19">
            <a:extLst>
              <a:ext uri="{FF2B5EF4-FFF2-40B4-BE49-F238E27FC236}">
                <a16:creationId xmlns:a16="http://schemas.microsoft.com/office/drawing/2014/main" id="{51FB8989-350F-E02C-C679-90AA3A69F126}"/>
              </a:ext>
            </a:extLst>
          </p:cNvPr>
          <p:cNvSpPr/>
          <p:nvPr/>
        </p:nvSpPr>
        <p:spPr>
          <a:xfrm>
            <a:off x="12455253" y="258170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24" name="object 20">
            <a:extLst>
              <a:ext uri="{FF2B5EF4-FFF2-40B4-BE49-F238E27FC236}">
                <a16:creationId xmlns:a16="http://schemas.microsoft.com/office/drawing/2014/main" id="{CAEA3D9D-FED7-654B-EEA7-120649E054AE}"/>
              </a:ext>
            </a:extLst>
          </p:cNvPr>
          <p:cNvSpPr/>
          <p:nvPr/>
        </p:nvSpPr>
        <p:spPr>
          <a:xfrm>
            <a:off x="12455253" y="322712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25" name="object 20">
            <a:extLst>
              <a:ext uri="{FF2B5EF4-FFF2-40B4-BE49-F238E27FC236}">
                <a16:creationId xmlns:a16="http://schemas.microsoft.com/office/drawing/2014/main" id="{66DCAA7C-0553-6E55-29E1-FB926CE84019}"/>
              </a:ext>
            </a:extLst>
          </p:cNvPr>
          <p:cNvSpPr/>
          <p:nvPr/>
        </p:nvSpPr>
        <p:spPr>
          <a:xfrm>
            <a:off x="12455253" y="3872549"/>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chemeClr val="accent5">
              <a:lumMod val="75000"/>
            </a:schemeClr>
          </a:solidFill>
          <a:ln>
            <a:noFill/>
          </a:ln>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3" name="object 17">
            <a:extLst>
              <a:ext uri="{FF2B5EF4-FFF2-40B4-BE49-F238E27FC236}">
                <a16:creationId xmlns:a16="http://schemas.microsoft.com/office/drawing/2014/main" id="{3D04F630-6B65-86F3-09EA-BC760DCF24E4}"/>
              </a:ext>
            </a:extLst>
          </p:cNvPr>
          <p:cNvSpPr/>
          <p:nvPr/>
        </p:nvSpPr>
        <p:spPr>
          <a:xfrm>
            <a:off x="4119005" y="-1"/>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9E122C"/>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8" name="object 17">
            <a:extLst>
              <a:ext uri="{FF2B5EF4-FFF2-40B4-BE49-F238E27FC236}">
                <a16:creationId xmlns:a16="http://schemas.microsoft.com/office/drawing/2014/main" id="{675BFE8E-DEE0-5E06-8CD6-B1AD11CD022D}"/>
              </a:ext>
            </a:extLst>
          </p:cNvPr>
          <p:cNvSpPr/>
          <p:nvPr/>
        </p:nvSpPr>
        <p:spPr>
          <a:xfrm>
            <a:off x="2724657" y="-2"/>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endParaRPr>
          </a:p>
        </p:txBody>
      </p:sp>
      <p:pic>
        <p:nvPicPr>
          <p:cNvPr id="4" name="Immagine 3" descr="Immagine che contiene Carattere, testo, logo, simbolo&#10;&#10;Descrizione generata automaticamente">
            <a:extLst>
              <a:ext uri="{FF2B5EF4-FFF2-40B4-BE49-F238E27FC236}">
                <a16:creationId xmlns:a16="http://schemas.microsoft.com/office/drawing/2014/main" id="{E0AE5E42-1FD7-2ADE-6393-55187A031AD6}"/>
              </a:ext>
            </a:extLst>
          </p:cNvPr>
          <p:cNvPicPr>
            <a:picLocks noChangeAspect="1"/>
          </p:cNvPicPr>
          <p:nvPr/>
        </p:nvPicPr>
        <p:blipFill rotWithShape="1">
          <a:blip r:embed="rId3">
            <a:extLst>
              <a:ext uri="{28A0092B-C50C-407E-A947-70E740481C1C}">
                <a14:useLocalDpi xmlns:a14="http://schemas.microsoft.com/office/drawing/2010/main" val="0"/>
              </a:ext>
            </a:extLst>
          </a:blip>
          <a:srcRect l="6459" t="9813" r="5897" b="7500"/>
          <a:stretch/>
        </p:blipFill>
        <p:spPr>
          <a:xfrm>
            <a:off x="10197550" y="5996121"/>
            <a:ext cx="1740450" cy="754949"/>
          </a:xfrm>
          <a:prstGeom prst="rect">
            <a:avLst/>
          </a:prstGeom>
        </p:spPr>
      </p:pic>
      <p:sp>
        <p:nvSpPr>
          <p:cNvPr id="27" name="Subtitle 3">
            <a:extLst>
              <a:ext uri="{FF2B5EF4-FFF2-40B4-BE49-F238E27FC236}">
                <a16:creationId xmlns:a16="http://schemas.microsoft.com/office/drawing/2014/main" id="{882530E7-6E0D-423B-8C77-009C94C13964}"/>
              </a:ext>
            </a:extLst>
          </p:cNvPr>
          <p:cNvSpPr txBox="1">
            <a:spLocks/>
          </p:cNvSpPr>
          <p:nvPr/>
        </p:nvSpPr>
        <p:spPr bwMode="gray">
          <a:xfrm>
            <a:off x="361949" y="538074"/>
            <a:ext cx="8632761" cy="594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marL="0" marR="0" lvl="0" indent="0" algn="l"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r>
              <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rPr>
              <a:t>RETTE IPERBOLICHE: </a:t>
            </a:r>
            <a:r>
              <a:rPr lang="en-US" altLang="it-IT" dirty="0">
                <a:solidFill>
                  <a:schemeClr val="tx1"/>
                </a:solidFill>
                <a:latin typeface="Avenir Next" panose="020B0503020202020204" pitchFamily="34" charset="0"/>
                <a:ea typeface="Verdana" panose="020B0604030504040204" pitchFamily="34" charset="0"/>
                <a:cs typeface="Arial" panose="020B0604020202020204" pitchFamily="34" charset="0"/>
              </a:rPr>
              <a:t>ESERCIZIO GUIDATO GEOGEBRA </a:t>
            </a:r>
            <a:endPar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endParaRPr>
          </a:p>
        </p:txBody>
      </p:sp>
      <p:sp>
        <p:nvSpPr>
          <p:cNvPr id="9" name="CasellaDiTesto 8">
            <a:extLst>
              <a:ext uri="{FF2B5EF4-FFF2-40B4-BE49-F238E27FC236}">
                <a16:creationId xmlns:a16="http://schemas.microsoft.com/office/drawing/2014/main" id="{1C0D9B00-D358-A1DB-E78A-6B5192750D46}"/>
              </a:ext>
            </a:extLst>
          </p:cNvPr>
          <p:cNvSpPr txBox="1"/>
          <p:nvPr/>
        </p:nvSpPr>
        <p:spPr>
          <a:xfrm>
            <a:off x="361949" y="1207221"/>
            <a:ext cx="8985695" cy="369332"/>
          </a:xfrm>
          <a:prstGeom prst="rect">
            <a:avLst/>
          </a:prstGeom>
          <a:noFill/>
        </p:spPr>
        <p:txBody>
          <a:bodyPr wrap="square" rtlCol="0">
            <a:spAutoFit/>
          </a:bodyPr>
          <a:lstStyle/>
          <a:p>
            <a:r>
              <a:rPr lang="it-IT" b="1" dirty="0">
                <a:effectLst/>
              </a:rPr>
              <a:t>Costruzione dell</a:t>
            </a:r>
            <a:r>
              <a:rPr lang="it-IT" b="1" dirty="0"/>
              <a:t>e rette passanti per E, punto al bordo. (</a:t>
            </a:r>
            <a:r>
              <a:rPr lang="it-IT" b="1" i="1" dirty="0">
                <a:effectLst/>
              </a:rPr>
              <a:t>ESERCIZIO GUIDATO)</a:t>
            </a:r>
            <a:endParaRPr lang="it-IT" dirty="0"/>
          </a:p>
        </p:txBody>
      </p:sp>
      <p:pic>
        <p:nvPicPr>
          <p:cNvPr id="5121" name="Picture 1" descr="page42image61897760">
            <a:extLst>
              <a:ext uri="{FF2B5EF4-FFF2-40B4-BE49-F238E27FC236}">
                <a16:creationId xmlns:a16="http://schemas.microsoft.com/office/drawing/2014/main" id="{A4A34F20-B139-618B-6890-D0E64E6104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1234" y="1663190"/>
            <a:ext cx="5706714" cy="469729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page42image61896304">
            <a:extLst>
              <a:ext uri="{FF2B5EF4-FFF2-40B4-BE49-F238E27FC236}">
                <a16:creationId xmlns:a16="http://schemas.microsoft.com/office/drawing/2014/main" id="{83FD896C-038C-9F07-F45F-00765204D9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949" y="4875995"/>
            <a:ext cx="1497600" cy="1497600"/>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EFD5F010-89CD-5625-5678-CD46663679E2}"/>
              </a:ext>
            </a:extLst>
          </p:cNvPr>
          <p:cNvSpPr txBox="1"/>
          <p:nvPr/>
        </p:nvSpPr>
        <p:spPr>
          <a:xfrm>
            <a:off x="4512000" y="6330561"/>
            <a:ext cx="3575914" cy="276999"/>
          </a:xfrm>
          <a:prstGeom prst="rect">
            <a:avLst/>
          </a:prstGeom>
          <a:noFill/>
        </p:spPr>
        <p:txBody>
          <a:bodyPr wrap="square" rtlCol="0">
            <a:spAutoFit/>
          </a:bodyPr>
          <a:lstStyle/>
          <a:p>
            <a:r>
              <a:rPr lang="it-IT" sz="1200" b="1" dirty="0">
                <a:cs typeface="Arial" panose="020B0604020202020204" pitchFamily="34" charset="0"/>
              </a:rPr>
              <a:t>Figura 11: </a:t>
            </a:r>
            <a:r>
              <a:rPr lang="it-IT" sz="1200" dirty="0">
                <a:cs typeface="Arial" panose="020B0604020202020204" pitchFamily="34" charset="0"/>
              </a:rPr>
              <a:t>Rette passanti per punto al bordo.</a:t>
            </a:r>
            <a:endParaRPr lang="it-IT" sz="1200" b="1" dirty="0">
              <a:cs typeface="Arial" panose="020B0604020202020204" pitchFamily="34" charset="0"/>
            </a:endParaRPr>
          </a:p>
        </p:txBody>
      </p:sp>
      <p:sp>
        <p:nvSpPr>
          <p:cNvPr id="12" name="CasellaDiTesto 11">
            <a:extLst>
              <a:ext uri="{FF2B5EF4-FFF2-40B4-BE49-F238E27FC236}">
                <a16:creationId xmlns:a16="http://schemas.microsoft.com/office/drawing/2014/main" id="{828D68F7-4C1A-C408-6267-798E22BCDA97}"/>
              </a:ext>
            </a:extLst>
          </p:cNvPr>
          <p:cNvSpPr txBox="1"/>
          <p:nvPr/>
        </p:nvSpPr>
        <p:spPr>
          <a:xfrm>
            <a:off x="425996" y="4648227"/>
            <a:ext cx="2630497" cy="1046440"/>
          </a:xfrm>
          <a:prstGeom prst="rect">
            <a:avLst/>
          </a:prstGeom>
          <a:noFill/>
        </p:spPr>
        <p:txBody>
          <a:bodyPr wrap="square" rtlCol="0">
            <a:spAutoFit/>
          </a:bodyPr>
          <a:lstStyle/>
          <a:p>
            <a:r>
              <a:rPr lang="it-IT" sz="1400" dirty="0">
                <a:hlinkClick r:id="rId6"/>
              </a:rPr>
              <a:t>File </a:t>
            </a:r>
            <a:r>
              <a:rPr lang="it-IT" sz="1400" dirty="0" err="1">
                <a:hlinkClick r:id="rId6"/>
              </a:rPr>
              <a:t>Geogebra</a:t>
            </a:r>
            <a:endParaRPr lang="it-IT" sz="1400" dirty="0"/>
          </a:p>
          <a:p>
            <a:endParaRPr lang="it-IT" sz="2400" dirty="0"/>
          </a:p>
          <a:p>
            <a:endParaRPr lang="it-IT" sz="2400" dirty="0"/>
          </a:p>
        </p:txBody>
      </p:sp>
    </p:spTree>
    <p:extLst>
      <p:ext uri="{BB962C8B-B14F-4D97-AF65-F5344CB8AC3E}">
        <p14:creationId xmlns:p14="http://schemas.microsoft.com/office/powerpoint/2010/main" val="2648859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Connettore diritto 13">
            <a:extLst>
              <a:ext uri="{FF2B5EF4-FFF2-40B4-BE49-F238E27FC236}">
                <a16:creationId xmlns:a16="http://schemas.microsoft.com/office/drawing/2014/main" id="{402DC50D-1B20-D209-1E2C-C987289F1CC7}"/>
              </a:ext>
            </a:extLst>
          </p:cNvPr>
          <p:cNvCxnSpPr>
            <a:cxnSpLocks/>
          </p:cNvCxnSpPr>
          <p:nvPr/>
        </p:nvCxnSpPr>
        <p:spPr>
          <a:xfrm>
            <a:off x="361950" y="962017"/>
            <a:ext cx="11412955" cy="0"/>
          </a:xfrm>
          <a:prstGeom prst="line">
            <a:avLst/>
          </a:prstGeom>
          <a:ln w="53975">
            <a:solidFill>
              <a:srgbClr val="9E122C"/>
            </a:solidFill>
          </a:ln>
        </p:spPr>
        <p:style>
          <a:lnRef idx="2">
            <a:schemeClr val="accent1"/>
          </a:lnRef>
          <a:fillRef idx="0">
            <a:schemeClr val="accent1"/>
          </a:fillRef>
          <a:effectRef idx="1">
            <a:schemeClr val="accent1"/>
          </a:effectRef>
          <a:fontRef idx="minor">
            <a:schemeClr val="tx1"/>
          </a:fontRef>
        </p:style>
      </p:cxnSp>
      <p:sp>
        <p:nvSpPr>
          <p:cNvPr id="2" name="object 17">
            <a:extLst>
              <a:ext uri="{FF2B5EF4-FFF2-40B4-BE49-F238E27FC236}">
                <a16:creationId xmlns:a16="http://schemas.microsoft.com/office/drawing/2014/main" id="{8C4EAD57-2821-AC18-3B9D-8C6122ADF554}"/>
              </a:ext>
            </a:extLst>
          </p:cNvPr>
          <p:cNvSpPr/>
          <p:nvPr/>
        </p:nvSpPr>
        <p:spPr>
          <a:xfrm>
            <a:off x="1330309"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endParaRPr>
          </a:p>
        </p:txBody>
      </p:sp>
      <p:sp>
        <p:nvSpPr>
          <p:cNvPr id="6" name="object 17">
            <a:extLst>
              <a:ext uri="{FF2B5EF4-FFF2-40B4-BE49-F238E27FC236}">
                <a16:creationId xmlns:a16="http://schemas.microsoft.com/office/drawing/2014/main" id="{D74E169E-E2F5-7467-EB84-71A20AACBBF7}"/>
              </a:ext>
            </a:extLst>
          </p:cNvPr>
          <p:cNvSpPr/>
          <p:nvPr/>
        </p:nvSpPr>
        <p:spPr>
          <a:xfrm>
            <a:off x="4092212"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7" name="object 17">
            <a:extLst>
              <a:ext uri="{FF2B5EF4-FFF2-40B4-BE49-F238E27FC236}">
                <a16:creationId xmlns:a16="http://schemas.microsoft.com/office/drawing/2014/main" id="{2D058810-4B29-72E3-6DCA-F7BD66DAD821}"/>
              </a:ext>
            </a:extLst>
          </p:cNvPr>
          <p:cNvSpPr/>
          <p:nvPr/>
        </p:nvSpPr>
        <p:spPr>
          <a:xfrm>
            <a:off x="5479100"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5" name="object 17">
            <a:extLst>
              <a:ext uri="{FF2B5EF4-FFF2-40B4-BE49-F238E27FC236}">
                <a16:creationId xmlns:a16="http://schemas.microsoft.com/office/drawing/2014/main" id="{740A9662-DC25-08E5-59FC-2863A09EBC5C}"/>
              </a:ext>
            </a:extLst>
          </p:cNvPr>
          <p:cNvSpPr/>
          <p:nvPr/>
        </p:nvSpPr>
        <p:spPr>
          <a:xfrm>
            <a:off x="6865987"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6" name="object 17">
            <a:extLst>
              <a:ext uri="{FF2B5EF4-FFF2-40B4-BE49-F238E27FC236}">
                <a16:creationId xmlns:a16="http://schemas.microsoft.com/office/drawing/2014/main" id="{11A5F703-DD52-9C88-9C11-EC76B6D98782}"/>
              </a:ext>
            </a:extLst>
          </p:cNvPr>
          <p:cNvSpPr/>
          <p:nvPr/>
        </p:nvSpPr>
        <p:spPr>
          <a:xfrm>
            <a:off x="8252876"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7" name="object 17">
            <a:extLst>
              <a:ext uri="{FF2B5EF4-FFF2-40B4-BE49-F238E27FC236}">
                <a16:creationId xmlns:a16="http://schemas.microsoft.com/office/drawing/2014/main" id="{D0D8A5D3-90C5-414D-8A1B-38026EA46EBE}"/>
              </a:ext>
            </a:extLst>
          </p:cNvPr>
          <p:cNvSpPr/>
          <p:nvPr/>
        </p:nvSpPr>
        <p:spPr>
          <a:xfrm>
            <a:off x="9639765"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8" name="object 17">
            <a:extLst>
              <a:ext uri="{FF2B5EF4-FFF2-40B4-BE49-F238E27FC236}">
                <a16:creationId xmlns:a16="http://schemas.microsoft.com/office/drawing/2014/main" id="{0DEA86A1-56B2-0C37-68D1-E0149870B115}"/>
              </a:ext>
            </a:extLst>
          </p:cNvPr>
          <p:cNvSpPr/>
          <p:nvPr/>
        </p:nvSpPr>
        <p:spPr>
          <a:xfrm>
            <a:off x="12455253" y="0"/>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endParaRPr>
          </a:p>
        </p:txBody>
      </p:sp>
      <p:sp>
        <p:nvSpPr>
          <p:cNvPr id="20" name="object 18">
            <a:extLst>
              <a:ext uri="{FF2B5EF4-FFF2-40B4-BE49-F238E27FC236}">
                <a16:creationId xmlns:a16="http://schemas.microsoft.com/office/drawing/2014/main" id="{26ED85B7-9DD9-E666-92B6-69CA1575B7C1}"/>
              </a:ext>
            </a:extLst>
          </p:cNvPr>
          <p:cNvSpPr/>
          <p:nvPr/>
        </p:nvSpPr>
        <p:spPr>
          <a:xfrm>
            <a:off x="12455253" y="645425"/>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21" name="object 19">
            <a:extLst>
              <a:ext uri="{FF2B5EF4-FFF2-40B4-BE49-F238E27FC236}">
                <a16:creationId xmlns:a16="http://schemas.microsoft.com/office/drawing/2014/main" id="{9543D5F1-B89C-786B-F025-6A4A323AE446}"/>
              </a:ext>
            </a:extLst>
          </p:cNvPr>
          <p:cNvSpPr/>
          <p:nvPr/>
        </p:nvSpPr>
        <p:spPr>
          <a:xfrm>
            <a:off x="12455253" y="129085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9E122C"/>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22" name="object 20">
            <a:extLst>
              <a:ext uri="{FF2B5EF4-FFF2-40B4-BE49-F238E27FC236}">
                <a16:creationId xmlns:a16="http://schemas.microsoft.com/office/drawing/2014/main" id="{62D8143C-3D94-EF52-F510-CC38E2161ED1}"/>
              </a:ext>
            </a:extLst>
          </p:cNvPr>
          <p:cNvSpPr/>
          <p:nvPr/>
        </p:nvSpPr>
        <p:spPr>
          <a:xfrm>
            <a:off x="12455253" y="193627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019E6D"/>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23" name="object 19">
            <a:extLst>
              <a:ext uri="{FF2B5EF4-FFF2-40B4-BE49-F238E27FC236}">
                <a16:creationId xmlns:a16="http://schemas.microsoft.com/office/drawing/2014/main" id="{51FB8989-350F-E02C-C679-90AA3A69F126}"/>
              </a:ext>
            </a:extLst>
          </p:cNvPr>
          <p:cNvSpPr/>
          <p:nvPr/>
        </p:nvSpPr>
        <p:spPr>
          <a:xfrm>
            <a:off x="12455253" y="258170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24" name="object 20">
            <a:extLst>
              <a:ext uri="{FF2B5EF4-FFF2-40B4-BE49-F238E27FC236}">
                <a16:creationId xmlns:a16="http://schemas.microsoft.com/office/drawing/2014/main" id="{CAEA3D9D-FED7-654B-EEA7-120649E054AE}"/>
              </a:ext>
            </a:extLst>
          </p:cNvPr>
          <p:cNvSpPr/>
          <p:nvPr/>
        </p:nvSpPr>
        <p:spPr>
          <a:xfrm>
            <a:off x="12455253" y="322712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25" name="object 20">
            <a:extLst>
              <a:ext uri="{FF2B5EF4-FFF2-40B4-BE49-F238E27FC236}">
                <a16:creationId xmlns:a16="http://schemas.microsoft.com/office/drawing/2014/main" id="{66DCAA7C-0553-6E55-29E1-FB926CE84019}"/>
              </a:ext>
            </a:extLst>
          </p:cNvPr>
          <p:cNvSpPr/>
          <p:nvPr/>
        </p:nvSpPr>
        <p:spPr>
          <a:xfrm>
            <a:off x="12455253" y="3872549"/>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chemeClr val="accent5">
              <a:lumMod val="75000"/>
            </a:schemeClr>
          </a:solidFill>
          <a:ln>
            <a:noFill/>
          </a:ln>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3" name="object 17">
            <a:extLst>
              <a:ext uri="{FF2B5EF4-FFF2-40B4-BE49-F238E27FC236}">
                <a16:creationId xmlns:a16="http://schemas.microsoft.com/office/drawing/2014/main" id="{3D04F630-6B65-86F3-09EA-BC760DCF24E4}"/>
              </a:ext>
            </a:extLst>
          </p:cNvPr>
          <p:cNvSpPr/>
          <p:nvPr/>
        </p:nvSpPr>
        <p:spPr>
          <a:xfrm>
            <a:off x="4119005" y="-1"/>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9E122C"/>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8" name="object 17">
            <a:extLst>
              <a:ext uri="{FF2B5EF4-FFF2-40B4-BE49-F238E27FC236}">
                <a16:creationId xmlns:a16="http://schemas.microsoft.com/office/drawing/2014/main" id="{675BFE8E-DEE0-5E06-8CD6-B1AD11CD022D}"/>
              </a:ext>
            </a:extLst>
          </p:cNvPr>
          <p:cNvSpPr/>
          <p:nvPr/>
        </p:nvSpPr>
        <p:spPr>
          <a:xfrm>
            <a:off x="2724657" y="-2"/>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endParaRPr>
          </a:p>
        </p:txBody>
      </p:sp>
      <p:pic>
        <p:nvPicPr>
          <p:cNvPr id="4" name="Immagine 3" descr="Immagine che contiene Carattere, testo, logo, simbolo&#10;&#10;Descrizione generata automaticamente">
            <a:extLst>
              <a:ext uri="{FF2B5EF4-FFF2-40B4-BE49-F238E27FC236}">
                <a16:creationId xmlns:a16="http://schemas.microsoft.com/office/drawing/2014/main" id="{E0AE5E42-1FD7-2ADE-6393-55187A031AD6}"/>
              </a:ext>
            </a:extLst>
          </p:cNvPr>
          <p:cNvPicPr>
            <a:picLocks noChangeAspect="1"/>
          </p:cNvPicPr>
          <p:nvPr/>
        </p:nvPicPr>
        <p:blipFill rotWithShape="1">
          <a:blip r:embed="rId3">
            <a:extLst>
              <a:ext uri="{28A0092B-C50C-407E-A947-70E740481C1C}">
                <a14:useLocalDpi xmlns:a14="http://schemas.microsoft.com/office/drawing/2010/main" val="0"/>
              </a:ext>
            </a:extLst>
          </a:blip>
          <a:srcRect l="6459" t="9813" r="5897" b="7500"/>
          <a:stretch/>
        </p:blipFill>
        <p:spPr>
          <a:xfrm>
            <a:off x="10197550" y="5996121"/>
            <a:ext cx="1740450" cy="754949"/>
          </a:xfrm>
          <a:prstGeom prst="rect">
            <a:avLst/>
          </a:prstGeom>
        </p:spPr>
      </p:pic>
      <p:sp>
        <p:nvSpPr>
          <p:cNvPr id="27" name="Subtitle 3">
            <a:extLst>
              <a:ext uri="{FF2B5EF4-FFF2-40B4-BE49-F238E27FC236}">
                <a16:creationId xmlns:a16="http://schemas.microsoft.com/office/drawing/2014/main" id="{882530E7-6E0D-423B-8C77-009C94C13964}"/>
              </a:ext>
            </a:extLst>
          </p:cNvPr>
          <p:cNvSpPr txBox="1">
            <a:spLocks/>
          </p:cNvSpPr>
          <p:nvPr/>
        </p:nvSpPr>
        <p:spPr bwMode="gray">
          <a:xfrm>
            <a:off x="361949" y="538073"/>
            <a:ext cx="11412955" cy="752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a:spcAft>
                <a:spcPct val="0"/>
              </a:spcAft>
              <a:defRPr/>
            </a:pPr>
            <a:r>
              <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rPr>
              <a:t>RETTE IPERBOLICHE: </a:t>
            </a:r>
            <a:r>
              <a:rPr lang="en-US" altLang="it-IT" dirty="0">
                <a:solidFill>
                  <a:schemeClr val="tx1"/>
                </a:solidFill>
                <a:latin typeface="Avenir Next" panose="020B0503020202020204" pitchFamily="34" charset="0"/>
                <a:ea typeface="Verdana" panose="020B0604030504040204" pitchFamily="34" charset="0"/>
                <a:cs typeface="Arial" panose="020B0604020202020204" pitchFamily="34" charset="0"/>
              </a:rPr>
              <a:t>ESERCIZIO GUIDATO GEOGEBRA </a:t>
            </a:r>
            <a:endParaRPr lang="it-IT" dirty="0">
              <a:solidFill>
                <a:schemeClr val="tx1"/>
              </a:solidFill>
              <a:latin typeface="Avenir Next" panose="020B0503020202020204" pitchFamily="34" charset="0"/>
            </a:endParaRPr>
          </a:p>
          <a:p>
            <a:pPr marL="0" marR="0" lvl="0" indent="0" algn="l"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endPar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endParaRPr>
          </a:p>
        </p:txBody>
      </p:sp>
      <p:pic>
        <p:nvPicPr>
          <p:cNvPr id="6146" name="Picture 2" descr="page43image62145760">
            <a:extLst>
              <a:ext uri="{FF2B5EF4-FFF2-40B4-BE49-F238E27FC236}">
                <a16:creationId xmlns:a16="http://schemas.microsoft.com/office/drawing/2014/main" id="{3131735A-C922-5F7E-BBE7-CB57E1EC0E96}"/>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2837027" y="2808933"/>
            <a:ext cx="5588516" cy="3449892"/>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page43image62141856">
            <a:extLst>
              <a:ext uri="{FF2B5EF4-FFF2-40B4-BE49-F238E27FC236}">
                <a16:creationId xmlns:a16="http://schemas.microsoft.com/office/drawing/2014/main" id="{2AFAAAFD-55BE-EEF0-E1F4-FA043666F6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949" y="4875995"/>
            <a:ext cx="1497600" cy="1497600"/>
          </a:xfrm>
          <a:prstGeom prst="rect">
            <a:avLst/>
          </a:prstGeom>
          <a:noFill/>
          <a:extLst>
            <a:ext uri="{909E8E84-426E-40DD-AFC4-6F175D3DCCD1}">
              <a14:hiddenFill xmlns:a14="http://schemas.microsoft.com/office/drawing/2010/main">
                <a:solidFill>
                  <a:srgbClr val="FFFFFF"/>
                </a:solidFill>
              </a14:hiddenFill>
            </a:ext>
          </a:extLst>
        </p:spPr>
      </p:pic>
      <p:sp>
        <p:nvSpPr>
          <p:cNvPr id="12" name="CasellaDiTesto 11">
            <a:extLst>
              <a:ext uri="{FF2B5EF4-FFF2-40B4-BE49-F238E27FC236}">
                <a16:creationId xmlns:a16="http://schemas.microsoft.com/office/drawing/2014/main" id="{4646149C-7952-DBF9-8E60-E51F95898220}"/>
              </a:ext>
            </a:extLst>
          </p:cNvPr>
          <p:cNvSpPr txBox="1"/>
          <p:nvPr/>
        </p:nvSpPr>
        <p:spPr>
          <a:xfrm>
            <a:off x="3860318" y="6319927"/>
            <a:ext cx="4565225" cy="276999"/>
          </a:xfrm>
          <a:prstGeom prst="rect">
            <a:avLst/>
          </a:prstGeom>
          <a:noFill/>
        </p:spPr>
        <p:txBody>
          <a:bodyPr wrap="square" rtlCol="0">
            <a:spAutoFit/>
          </a:bodyPr>
          <a:lstStyle/>
          <a:p>
            <a:r>
              <a:rPr lang="it-IT" sz="1200" b="1" dirty="0">
                <a:cs typeface="Arial" panose="020B0604020202020204" pitchFamily="34" charset="0"/>
              </a:rPr>
              <a:t>Figura 12: </a:t>
            </a:r>
            <a:r>
              <a:rPr lang="it-IT" sz="1200" dirty="0">
                <a:cs typeface="Arial" panose="020B0604020202020204" pitchFamily="34" charset="0"/>
              </a:rPr>
              <a:t>retta passante per un punto al bordo e un punto interno.</a:t>
            </a:r>
            <a:endParaRPr lang="it-IT" sz="1200" b="1" dirty="0">
              <a:cs typeface="Arial" panose="020B0604020202020204" pitchFamily="34" charset="0"/>
            </a:endParaRPr>
          </a:p>
        </p:txBody>
      </p:sp>
      <p:sp>
        <p:nvSpPr>
          <p:cNvPr id="5" name="CasellaDiTesto 4">
            <a:extLst>
              <a:ext uri="{FF2B5EF4-FFF2-40B4-BE49-F238E27FC236}">
                <a16:creationId xmlns:a16="http://schemas.microsoft.com/office/drawing/2014/main" id="{A2FEDD93-8173-C9DC-8D18-5586DE640DC9}"/>
              </a:ext>
            </a:extLst>
          </p:cNvPr>
          <p:cNvSpPr txBox="1"/>
          <p:nvPr/>
        </p:nvSpPr>
        <p:spPr>
          <a:xfrm>
            <a:off x="361948" y="1201296"/>
            <a:ext cx="8651423" cy="369332"/>
          </a:xfrm>
          <a:prstGeom prst="rect">
            <a:avLst/>
          </a:prstGeom>
          <a:noFill/>
        </p:spPr>
        <p:txBody>
          <a:bodyPr wrap="square" rtlCol="0">
            <a:spAutoFit/>
          </a:bodyPr>
          <a:lstStyle/>
          <a:p>
            <a:r>
              <a:rPr lang="it-IT" b="1" dirty="0">
                <a:effectLst/>
              </a:rPr>
              <a:t>Costruzione della </a:t>
            </a:r>
            <a:r>
              <a:rPr lang="it-IT" b="1" dirty="0"/>
              <a:t>retta passante per E, punto al bordo e A, punto interno.</a:t>
            </a:r>
            <a:endParaRPr lang="it-IT" dirty="0"/>
          </a:p>
        </p:txBody>
      </p:sp>
    </p:spTree>
    <p:extLst>
      <p:ext uri="{BB962C8B-B14F-4D97-AF65-F5344CB8AC3E}">
        <p14:creationId xmlns:p14="http://schemas.microsoft.com/office/powerpoint/2010/main" val="7059207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8F16F-9DC7-D138-EF3A-224B76170301}"/>
            </a:ext>
          </a:extLst>
        </p:cNvPr>
        <p:cNvGrpSpPr/>
        <p:nvPr/>
      </p:nvGrpSpPr>
      <p:grpSpPr>
        <a:xfrm>
          <a:off x="0" y="0"/>
          <a:ext cx="0" cy="0"/>
          <a:chOff x="0" y="0"/>
          <a:chExt cx="0" cy="0"/>
        </a:xfrm>
      </p:grpSpPr>
      <p:cxnSp>
        <p:nvCxnSpPr>
          <p:cNvPr id="14" name="Connettore diritto 13">
            <a:extLst>
              <a:ext uri="{FF2B5EF4-FFF2-40B4-BE49-F238E27FC236}">
                <a16:creationId xmlns:a16="http://schemas.microsoft.com/office/drawing/2014/main" id="{E77DE659-0F18-9DD2-A81C-6AF8A613E5E4}"/>
              </a:ext>
            </a:extLst>
          </p:cNvPr>
          <p:cNvCxnSpPr>
            <a:cxnSpLocks/>
          </p:cNvCxnSpPr>
          <p:nvPr/>
        </p:nvCxnSpPr>
        <p:spPr>
          <a:xfrm>
            <a:off x="361950" y="962017"/>
            <a:ext cx="11412955" cy="0"/>
          </a:xfrm>
          <a:prstGeom prst="line">
            <a:avLst/>
          </a:prstGeom>
          <a:ln w="53975">
            <a:solidFill>
              <a:srgbClr val="9E122C"/>
            </a:solidFill>
          </a:ln>
        </p:spPr>
        <p:style>
          <a:lnRef idx="2">
            <a:schemeClr val="accent1"/>
          </a:lnRef>
          <a:fillRef idx="0">
            <a:schemeClr val="accent1"/>
          </a:fillRef>
          <a:effectRef idx="1">
            <a:schemeClr val="accent1"/>
          </a:effectRef>
          <a:fontRef idx="minor">
            <a:schemeClr val="tx1"/>
          </a:fontRef>
        </p:style>
      </p:cxnSp>
      <p:sp>
        <p:nvSpPr>
          <p:cNvPr id="2" name="object 17">
            <a:extLst>
              <a:ext uri="{FF2B5EF4-FFF2-40B4-BE49-F238E27FC236}">
                <a16:creationId xmlns:a16="http://schemas.microsoft.com/office/drawing/2014/main" id="{F792D12B-D51C-0DC0-E075-B20CB2E40CB9}"/>
              </a:ext>
            </a:extLst>
          </p:cNvPr>
          <p:cNvSpPr/>
          <p:nvPr/>
        </p:nvSpPr>
        <p:spPr>
          <a:xfrm>
            <a:off x="1330309"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endParaRPr>
          </a:p>
        </p:txBody>
      </p:sp>
      <p:sp>
        <p:nvSpPr>
          <p:cNvPr id="6" name="object 17">
            <a:extLst>
              <a:ext uri="{FF2B5EF4-FFF2-40B4-BE49-F238E27FC236}">
                <a16:creationId xmlns:a16="http://schemas.microsoft.com/office/drawing/2014/main" id="{418370C4-BA2F-D109-3791-906624B44A29}"/>
              </a:ext>
            </a:extLst>
          </p:cNvPr>
          <p:cNvSpPr/>
          <p:nvPr/>
        </p:nvSpPr>
        <p:spPr>
          <a:xfrm>
            <a:off x="4092212"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7" name="object 17">
            <a:extLst>
              <a:ext uri="{FF2B5EF4-FFF2-40B4-BE49-F238E27FC236}">
                <a16:creationId xmlns:a16="http://schemas.microsoft.com/office/drawing/2014/main" id="{B8954219-0B1A-AC3C-1848-F09EFAB8C410}"/>
              </a:ext>
            </a:extLst>
          </p:cNvPr>
          <p:cNvSpPr/>
          <p:nvPr/>
        </p:nvSpPr>
        <p:spPr>
          <a:xfrm>
            <a:off x="5479100"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5" name="object 17">
            <a:extLst>
              <a:ext uri="{FF2B5EF4-FFF2-40B4-BE49-F238E27FC236}">
                <a16:creationId xmlns:a16="http://schemas.microsoft.com/office/drawing/2014/main" id="{948DD788-F208-3839-C9E7-12560F039A04}"/>
              </a:ext>
            </a:extLst>
          </p:cNvPr>
          <p:cNvSpPr/>
          <p:nvPr/>
        </p:nvSpPr>
        <p:spPr>
          <a:xfrm>
            <a:off x="6865987"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6" name="object 17">
            <a:extLst>
              <a:ext uri="{FF2B5EF4-FFF2-40B4-BE49-F238E27FC236}">
                <a16:creationId xmlns:a16="http://schemas.microsoft.com/office/drawing/2014/main" id="{63434009-22A4-57BE-A822-15759DDA098B}"/>
              </a:ext>
            </a:extLst>
          </p:cNvPr>
          <p:cNvSpPr/>
          <p:nvPr/>
        </p:nvSpPr>
        <p:spPr>
          <a:xfrm>
            <a:off x="8252876"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7" name="object 17">
            <a:extLst>
              <a:ext uri="{FF2B5EF4-FFF2-40B4-BE49-F238E27FC236}">
                <a16:creationId xmlns:a16="http://schemas.microsoft.com/office/drawing/2014/main" id="{2F924470-7A30-1A26-3190-1D8E0808B615}"/>
              </a:ext>
            </a:extLst>
          </p:cNvPr>
          <p:cNvSpPr/>
          <p:nvPr/>
        </p:nvSpPr>
        <p:spPr>
          <a:xfrm>
            <a:off x="9639765"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8" name="object 17">
            <a:extLst>
              <a:ext uri="{FF2B5EF4-FFF2-40B4-BE49-F238E27FC236}">
                <a16:creationId xmlns:a16="http://schemas.microsoft.com/office/drawing/2014/main" id="{B089A451-BD30-0259-DFB5-6DD8D3020AF9}"/>
              </a:ext>
            </a:extLst>
          </p:cNvPr>
          <p:cNvSpPr/>
          <p:nvPr/>
        </p:nvSpPr>
        <p:spPr>
          <a:xfrm>
            <a:off x="12455253" y="0"/>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endParaRPr>
          </a:p>
        </p:txBody>
      </p:sp>
      <p:sp>
        <p:nvSpPr>
          <p:cNvPr id="20" name="object 18">
            <a:extLst>
              <a:ext uri="{FF2B5EF4-FFF2-40B4-BE49-F238E27FC236}">
                <a16:creationId xmlns:a16="http://schemas.microsoft.com/office/drawing/2014/main" id="{59792B9E-0B73-113C-58F8-085BF524BEB5}"/>
              </a:ext>
            </a:extLst>
          </p:cNvPr>
          <p:cNvSpPr/>
          <p:nvPr/>
        </p:nvSpPr>
        <p:spPr>
          <a:xfrm>
            <a:off x="12455253" y="645425"/>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21" name="object 19">
            <a:extLst>
              <a:ext uri="{FF2B5EF4-FFF2-40B4-BE49-F238E27FC236}">
                <a16:creationId xmlns:a16="http://schemas.microsoft.com/office/drawing/2014/main" id="{3AAD01B6-1D74-62FD-916E-021E7B4C659E}"/>
              </a:ext>
            </a:extLst>
          </p:cNvPr>
          <p:cNvSpPr/>
          <p:nvPr/>
        </p:nvSpPr>
        <p:spPr>
          <a:xfrm>
            <a:off x="12455253" y="129085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9E122C"/>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22" name="object 20">
            <a:extLst>
              <a:ext uri="{FF2B5EF4-FFF2-40B4-BE49-F238E27FC236}">
                <a16:creationId xmlns:a16="http://schemas.microsoft.com/office/drawing/2014/main" id="{7514745A-16A6-6E55-F7EC-95DD8886E897}"/>
              </a:ext>
            </a:extLst>
          </p:cNvPr>
          <p:cNvSpPr/>
          <p:nvPr/>
        </p:nvSpPr>
        <p:spPr>
          <a:xfrm>
            <a:off x="12455253" y="193627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019E6D"/>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23" name="object 19">
            <a:extLst>
              <a:ext uri="{FF2B5EF4-FFF2-40B4-BE49-F238E27FC236}">
                <a16:creationId xmlns:a16="http://schemas.microsoft.com/office/drawing/2014/main" id="{13F51057-48B7-5F6F-AA48-C6F2FAF89A6E}"/>
              </a:ext>
            </a:extLst>
          </p:cNvPr>
          <p:cNvSpPr/>
          <p:nvPr/>
        </p:nvSpPr>
        <p:spPr>
          <a:xfrm>
            <a:off x="12455253" y="258170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24" name="object 20">
            <a:extLst>
              <a:ext uri="{FF2B5EF4-FFF2-40B4-BE49-F238E27FC236}">
                <a16:creationId xmlns:a16="http://schemas.microsoft.com/office/drawing/2014/main" id="{07DC902B-8790-E7F9-C293-F8B50DD0AA28}"/>
              </a:ext>
            </a:extLst>
          </p:cNvPr>
          <p:cNvSpPr/>
          <p:nvPr/>
        </p:nvSpPr>
        <p:spPr>
          <a:xfrm>
            <a:off x="12455253" y="322712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25" name="object 20">
            <a:extLst>
              <a:ext uri="{FF2B5EF4-FFF2-40B4-BE49-F238E27FC236}">
                <a16:creationId xmlns:a16="http://schemas.microsoft.com/office/drawing/2014/main" id="{A292B090-8104-2309-DA13-5C36621CEFD8}"/>
              </a:ext>
            </a:extLst>
          </p:cNvPr>
          <p:cNvSpPr/>
          <p:nvPr/>
        </p:nvSpPr>
        <p:spPr>
          <a:xfrm>
            <a:off x="12455253" y="3872549"/>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chemeClr val="accent5">
              <a:lumMod val="75000"/>
            </a:schemeClr>
          </a:solidFill>
          <a:ln>
            <a:noFill/>
          </a:ln>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3" name="object 17">
            <a:extLst>
              <a:ext uri="{FF2B5EF4-FFF2-40B4-BE49-F238E27FC236}">
                <a16:creationId xmlns:a16="http://schemas.microsoft.com/office/drawing/2014/main" id="{57113B82-C0E3-0964-9F28-73348C47216A}"/>
              </a:ext>
            </a:extLst>
          </p:cNvPr>
          <p:cNvSpPr/>
          <p:nvPr/>
        </p:nvSpPr>
        <p:spPr>
          <a:xfrm>
            <a:off x="4119005" y="-1"/>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9E122C"/>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8" name="object 17">
            <a:extLst>
              <a:ext uri="{FF2B5EF4-FFF2-40B4-BE49-F238E27FC236}">
                <a16:creationId xmlns:a16="http://schemas.microsoft.com/office/drawing/2014/main" id="{1AA2A709-A354-C664-BF07-FB1104832DA2}"/>
              </a:ext>
            </a:extLst>
          </p:cNvPr>
          <p:cNvSpPr/>
          <p:nvPr/>
        </p:nvSpPr>
        <p:spPr>
          <a:xfrm>
            <a:off x="2724657" y="-2"/>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endParaRPr>
          </a:p>
        </p:txBody>
      </p:sp>
      <p:pic>
        <p:nvPicPr>
          <p:cNvPr id="4" name="Immagine 3" descr="Immagine che contiene Carattere, testo, logo, simbolo&#10;&#10;Descrizione generata automaticamente">
            <a:extLst>
              <a:ext uri="{FF2B5EF4-FFF2-40B4-BE49-F238E27FC236}">
                <a16:creationId xmlns:a16="http://schemas.microsoft.com/office/drawing/2014/main" id="{74213779-1B4E-8A7E-A819-C45D75CF4ED7}"/>
              </a:ext>
            </a:extLst>
          </p:cNvPr>
          <p:cNvPicPr>
            <a:picLocks noChangeAspect="1"/>
          </p:cNvPicPr>
          <p:nvPr/>
        </p:nvPicPr>
        <p:blipFill rotWithShape="1">
          <a:blip r:embed="rId3">
            <a:extLst>
              <a:ext uri="{28A0092B-C50C-407E-A947-70E740481C1C}">
                <a14:useLocalDpi xmlns:a14="http://schemas.microsoft.com/office/drawing/2010/main" val="0"/>
              </a:ext>
            </a:extLst>
          </a:blip>
          <a:srcRect l="6459" t="9813" r="5897" b="7500"/>
          <a:stretch/>
        </p:blipFill>
        <p:spPr>
          <a:xfrm>
            <a:off x="10197550" y="5996121"/>
            <a:ext cx="1740450" cy="754949"/>
          </a:xfrm>
          <a:prstGeom prst="rect">
            <a:avLst/>
          </a:prstGeom>
        </p:spPr>
      </p:pic>
      <p:sp>
        <p:nvSpPr>
          <p:cNvPr id="27" name="Subtitle 3">
            <a:extLst>
              <a:ext uri="{FF2B5EF4-FFF2-40B4-BE49-F238E27FC236}">
                <a16:creationId xmlns:a16="http://schemas.microsoft.com/office/drawing/2014/main" id="{BA4AC2C9-1493-02A3-9042-8DE8D4A22E24}"/>
              </a:ext>
            </a:extLst>
          </p:cNvPr>
          <p:cNvSpPr txBox="1">
            <a:spLocks/>
          </p:cNvSpPr>
          <p:nvPr/>
        </p:nvSpPr>
        <p:spPr bwMode="gray">
          <a:xfrm>
            <a:off x="361949" y="538073"/>
            <a:ext cx="10577889" cy="32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marL="0" marR="0" lvl="0" indent="0" algn="l"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r>
              <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rPr>
              <a:t>RETTE IPERBOLICHE: </a:t>
            </a:r>
            <a:r>
              <a:rPr lang="en-US" altLang="it-IT" dirty="0">
                <a:solidFill>
                  <a:schemeClr val="tx1"/>
                </a:solidFill>
                <a:latin typeface="Avenir Next" panose="020B0503020202020204" pitchFamily="34" charset="0"/>
                <a:ea typeface="Verdana" panose="020B0604030504040204" pitchFamily="34" charset="0"/>
                <a:cs typeface="Arial" panose="020B0604020202020204" pitchFamily="34" charset="0"/>
              </a:rPr>
              <a:t>ESERCIZIO GEOGEBRA LASCIATO PER ESERCITAZIONE</a:t>
            </a:r>
          </a:p>
        </p:txBody>
      </p:sp>
      <p:sp>
        <p:nvSpPr>
          <p:cNvPr id="12" name="CasellaDiTesto 11">
            <a:extLst>
              <a:ext uri="{FF2B5EF4-FFF2-40B4-BE49-F238E27FC236}">
                <a16:creationId xmlns:a16="http://schemas.microsoft.com/office/drawing/2014/main" id="{DB4667EB-99C1-2A1A-9AD5-4B7480F2D042}"/>
              </a:ext>
            </a:extLst>
          </p:cNvPr>
          <p:cNvSpPr txBox="1"/>
          <p:nvPr/>
        </p:nvSpPr>
        <p:spPr>
          <a:xfrm>
            <a:off x="361950" y="1201296"/>
            <a:ext cx="7725964" cy="369332"/>
          </a:xfrm>
          <a:prstGeom prst="rect">
            <a:avLst/>
          </a:prstGeom>
          <a:noFill/>
        </p:spPr>
        <p:txBody>
          <a:bodyPr wrap="square" rtlCol="0">
            <a:spAutoFit/>
          </a:bodyPr>
          <a:lstStyle/>
          <a:p>
            <a:r>
              <a:rPr lang="it-IT" b="1" dirty="0">
                <a:effectLst/>
              </a:rPr>
              <a:t>Costruzione della </a:t>
            </a:r>
            <a:r>
              <a:rPr lang="it-IT" b="1" dirty="0"/>
              <a:t>retta passante per due punti al bordo.</a:t>
            </a:r>
            <a:endParaRPr lang="it-IT" dirty="0"/>
          </a:p>
        </p:txBody>
      </p:sp>
    </p:spTree>
    <p:extLst>
      <p:ext uri="{BB962C8B-B14F-4D97-AF65-F5344CB8AC3E}">
        <p14:creationId xmlns:p14="http://schemas.microsoft.com/office/powerpoint/2010/main" val="35402962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8F16F-9DC7-D138-EF3A-224B76170301}"/>
            </a:ext>
          </a:extLst>
        </p:cNvPr>
        <p:cNvGrpSpPr/>
        <p:nvPr/>
      </p:nvGrpSpPr>
      <p:grpSpPr>
        <a:xfrm>
          <a:off x="0" y="0"/>
          <a:ext cx="0" cy="0"/>
          <a:chOff x="0" y="0"/>
          <a:chExt cx="0" cy="0"/>
        </a:xfrm>
      </p:grpSpPr>
      <p:cxnSp>
        <p:nvCxnSpPr>
          <p:cNvPr id="14" name="Connettore diritto 13">
            <a:extLst>
              <a:ext uri="{FF2B5EF4-FFF2-40B4-BE49-F238E27FC236}">
                <a16:creationId xmlns:a16="http://schemas.microsoft.com/office/drawing/2014/main" id="{E77DE659-0F18-9DD2-A81C-6AF8A613E5E4}"/>
              </a:ext>
            </a:extLst>
          </p:cNvPr>
          <p:cNvCxnSpPr>
            <a:cxnSpLocks/>
          </p:cNvCxnSpPr>
          <p:nvPr/>
        </p:nvCxnSpPr>
        <p:spPr>
          <a:xfrm>
            <a:off x="361950" y="962017"/>
            <a:ext cx="11412955" cy="0"/>
          </a:xfrm>
          <a:prstGeom prst="line">
            <a:avLst/>
          </a:prstGeom>
          <a:ln w="53975">
            <a:solidFill>
              <a:srgbClr val="9E122C"/>
            </a:solidFill>
          </a:ln>
        </p:spPr>
        <p:style>
          <a:lnRef idx="2">
            <a:schemeClr val="accent1"/>
          </a:lnRef>
          <a:fillRef idx="0">
            <a:schemeClr val="accent1"/>
          </a:fillRef>
          <a:effectRef idx="1">
            <a:schemeClr val="accent1"/>
          </a:effectRef>
          <a:fontRef idx="minor">
            <a:schemeClr val="tx1"/>
          </a:fontRef>
        </p:style>
      </p:cxnSp>
      <p:sp>
        <p:nvSpPr>
          <p:cNvPr id="2" name="object 17">
            <a:extLst>
              <a:ext uri="{FF2B5EF4-FFF2-40B4-BE49-F238E27FC236}">
                <a16:creationId xmlns:a16="http://schemas.microsoft.com/office/drawing/2014/main" id="{F792D12B-D51C-0DC0-E075-B20CB2E40CB9}"/>
              </a:ext>
            </a:extLst>
          </p:cNvPr>
          <p:cNvSpPr/>
          <p:nvPr/>
        </p:nvSpPr>
        <p:spPr>
          <a:xfrm>
            <a:off x="1330309"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endParaRPr>
          </a:p>
        </p:txBody>
      </p:sp>
      <p:sp>
        <p:nvSpPr>
          <p:cNvPr id="6" name="object 17">
            <a:extLst>
              <a:ext uri="{FF2B5EF4-FFF2-40B4-BE49-F238E27FC236}">
                <a16:creationId xmlns:a16="http://schemas.microsoft.com/office/drawing/2014/main" id="{418370C4-BA2F-D109-3791-906624B44A29}"/>
              </a:ext>
            </a:extLst>
          </p:cNvPr>
          <p:cNvSpPr/>
          <p:nvPr/>
        </p:nvSpPr>
        <p:spPr>
          <a:xfrm>
            <a:off x="4092212"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7" name="object 17">
            <a:extLst>
              <a:ext uri="{FF2B5EF4-FFF2-40B4-BE49-F238E27FC236}">
                <a16:creationId xmlns:a16="http://schemas.microsoft.com/office/drawing/2014/main" id="{B8954219-0B1A-AC3C-1848-F09EFAB8C410}"/>
              </a:ext>
            </a:extLst>
          </p:cNvPr>
          <p:cNvSpPr/>
          <p:nvPr/>
        </p:nvSpPr>
        <p:spPr>
          <a:xfrm>
            <a:off x="5479100"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5" name="object 17">
            <a:extLst>
              <a:ext uri="{FF2B5EF4-FFF2-40B4-BE49-F238E27FC236}">
                <a16:creationId xmlns:a16="http://schemas.microsoft.com/office/drawing/2014/main" id="{948DD788-F208-3839-C9E7-12560F039A04}"/>
              </a:ext>
            </a:extLst>
          </p:cNvPr>
          <p:cNvSpPr/>
          <p:nvPr/>
        </p:nvSpPr>
        <p:spPr>
          <a:xfrm>
            <a:off x="6865987"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6" name="object 17">
            <a:extLst>
              <a:ext uri="{FF2B5EF4-FFF2-40B4-BE49-F238E27FC236}">
                <a16:creationId xmlns:a16="http://schemas.microsoft.com/office/drawing/2014/main" id="{63434009-22A4-57BE-A822-15759DDA098B}"/>
              </a:ext>
            </a:extLst>
          </p:cNvPr>
          <p:cNvSpPr/>
          <p:nvPr/>
        </p:nvSpPr>
        <p:spPr>
          <a:xfrm>
            <a:off x="8252876"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7" name="object 17">
            <a:extLst>
              <a:ext uri="{FF2B5EF4-FFF2-40B4-BE49-F238E27FC236}">
                <a16:creationId xmlns:a16="http://schemas.microsoft.com/office/drawing/2014/main" id="{2F924470-7A30-1A26-3190-1D8E0808B615}"/>
              </a:ext>
            </a:extLst>
          </p:cNvPr>
          <p:cNvSpPr/>
          <p:nvPr/>
        </p:nvSpPr>
        <p:spPr>
          <a:xfrm>
            <a:off x="9639765"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8" name="object 17">
            <a:extLst>
              <a:ext uri="{FF2B5EF4-FFF2-40B4-BE49-F238E27FC236}">
                <a16:creationId xmlns:a16="http://schemas.microsoft.com/office/drawing/2014/main" id="{B089A451-BD30-0259-DFB5-6DD8D3020AF9}"/>
              </a:ext>
            </a:extLst>
          </p:cNvPr>
          <p:cNvSpPr/>
          <p:nvPr/>
        </p:nvSpPr>
        <p:spPr>
          <a:xfrm>
            <a:off x="12455253" y="0"/>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endParaRPr>
          </a:p>
        </p:txBody>
      </p:sp>
      <p:sp>
        <p:nvSpPr>
          <p:cNvPr id="20" name="object 18">
            <a:extLst>
              <a:ext uri="{FF2B5EF4-FFF2-40B4-BE49-F238E27FC236}">
                <a16:creationId xmlns:a16="http://schemas.microsoft.com/office/drawing/2014/main" id="{59792B9E-0B73-113C-58F8-085BF524BEB5}"/>
              </a:ext>
            </a:extLst>
          </p:cNvPr>
          <p:cNvSpPr/>
          <p:nvPr/>
        </p:nvSpPr>
        <p:spPr>
          <a:xfrm>
            <a:off x="12455253" y="645425"/>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21" name="object 19">
            <a:extLst>
              <a:ext uri="{FF2B5EF4-FFF2-40B4-BE49-F238E27FC236}">
                <a16:creationId xmlns:a16="http://schemas.microsoft.com/office/drawing/2014/main" id="{3AAD01B6-1D74-62FD-916E-021E7B4C659E}"/>
              </a:ext>
            </a:extLst>
          </p:cNvPr>
          <p:cNvSpPr/>
          <p:nvPr/>
        </p:nvSpPr>
        <p:spPr>
          <a:xfrm>
            <a:off x="12455253" y="129085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9E122C"/>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22" name="object 20">
            <a:extLst>
              <a:ext uri="{FF2B5EF4-FFF2-40B4-BE49-F238E27FC236}">
                <a16:creationId xmlns:a16="http://schemas.microsoft.com/office/drawing/2014/main" id="{7514745A-16A6-6E55-F7EC-95DD8886E897}"/>
              </a:ext>
            </a:extLst>
          </p:cNvPr>
          <p:cNvSpPr/>
          <p:nvPr/>
        </p:nvSpPr>
        <p:spPr>
          <a:xfrm>
            <a:off x="12455253" y="193627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019E6D"/>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23" name="object 19">
            <a:extLst>
              <a:ext uri="{FF2B5EF4-FFF2-40B4-BE49-F238E27FC236}">
                <a16:creationId xmlns:a16="http://schemas.microsoft.com/office/drawing/2014/main" id="{13F51057-48B7-5F6F-AA48-C6F2FAF89A6E}"/>
              </a:ext>
            </a:extLst>
          </p:cNvPr>
          <p:cNvSpPr/>
          <p:nvPr/>
        </p:nvSpPr>
        <p:spPr>
          <a:xfrm>
            <a:off x="12455253" y="258170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24" name="object 20">
            <a:extLst>
              <a:ext uri="{FF2B5EF4-FFF2-40B4-BE49-F238E27FC236}">
                <a16:creationId xmlns:a16="http://schemas.microsoft.com/office/drawing/2014/main" id="{07DC902B-8790-E7F9-C293-F8B50DD0AA28}"/>
              </a:ext>
            </a:extLst>
          </p:cNvPr>
          <p:cNvSpPr/>
          <p:nvPr/>
        </p:nvSpPr>
        <p:spPr>
          <a:xfrm>
            <a:off x="12455253" y="322712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25" name="object 20">
            <a:extLst>
              <a:ext uri="{FF2B5EF4-FFF2-40B4-BE49-F238E27FC236}">
                <a16:creationId xmlns:a16="http://schemas.microsoft.com/office/drawing/2014/main" id="{A292B090-8104-2309-DA13-5C36621CEFD8}"/>
              </a:ext>
            </a:extLst>
          </p:cNvPr>
          <p:cNvSpPr/>
          <p:nvPr/>
        </p:nvSpPr>
        <p:spPr>
          <a:xfrm>
            <a:off x="12455253" y="3872549"/>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chemeClr val="accent5">
              <a:lumMod val="75000"/>
            </a:schemeClr>
          </a:solidFill>
          <a:ln>
            <a:noFill/>
          </a:ln>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3" name="object 17">
            <a:extLst>
              <a:ext uri="{FF2B5EF4-FFF2-40B4-BE49-F238E27FC236}">
                <a16:creationId xmlns:a16="http://schemas.microsoft.com/office/drawing/2014/main" id="{57113B82-C0E3-0964-9F28-73348C47216A}"/>
              </a:ext>
            </a:extLst>
          </p:cNvPr>
          <p:cNvSpPr/>
          <p:nvPr/>
        </p:nvSpPr>
        <p:spPr>
          <a:xfrm>
            <a:off x="4119005" y="-1"/>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9E122C"/>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8" name="object 17">
            <a:extLst>
              <a:ext uri="{FF2B5EF4-FFF2-40B4-BE49-F238E27FC236}">
                <a16:creationId xmlns:a16="http://schemas.microsoft.com/office/drawing/2014/main" id="{1AA2A709-A354-C664-BF07-FB1104832DA2}"/>
              </a:ext>
            </a:extLst>
          </p:cNvPr>
          <p:cNvSpPr/>
          <p:nvPr/>
        </p:nvSpPr>
        <p:spPr>
          <a:xfrm>
            <a:off x="2724657" y="-2"/>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endParaRPr>
          </a:p>
        </p:txBody>
      </p:sp>
      <p:pic>
        <p:nvPicPr>
          <p:cNvPr id="4" name="Immagine 3" descr="Immagine che contiene Carattere, testo, logo, simbolo&#10;&#10;Descrizione generata automaticamente">
            <a:extLst>
              <a:ext uri="{FF2B5EF4-FFF2-40B4-BE49-F238E27FC236}">
                <a16:creationId xmlns:a16="http://schemas.microsoft.com/office/drawing/2014/main" id="{74213779-1B4E-8A7E-A819-C45D75CF4ED7}"/>
              </a:ext>
            </a:extLst>
          </p:cNvPr>
          <p:cNvPicPr>
            <a:picLocks noChangeAspect="1"/>
          </p:cNvPicPr>
          <p:nvPr/>
        </p:nvPicPr>
        <p:blipFill rotWithShape="1">
          <a:blip r:embed="rId3">
            <a:extLst>
              <a:ext uri="{28A0092B-C50C-407E-A947-70E740481C1C}">
                <a14:useLocalDpi xmlns:a14="http://schemas.microsoft.com/office/drawing/2010/main" val="0"/>
              </a:ext>
            </a:extLst>
          </a:blip>
          <a:srcRect l="6459" t="9813" r="5897" b="7500"/>
          <a:stretch/>
        </p:blipFill>
        <p:spPr>
          <a:xfrm>
            <a:off x="10197550" y="5996121"/>
            <a:ext cx="1740450" cy="754949"/>
          </a:xfrm>
          <a:prstGeom prst="rect">
            <a:avLst/>
          </a:prstGeom>
        </p:spPr>
      </p:pic>
      <p:sp>
        <p:nvSpPr>
          <p:cNvPr id="27" name="Subtitle 3">
            <a:extLst>
              <a:ext uri="{FF2B5EF4-FFF2-40B4-BE49-F238E27FC236}">
                <a16:creationId xmlns:a16="http://schemas.microsoft.com/office/drawing/2014/main" id="{BA4AC2C9-1493-02A3-9042-8DE8D4A22E24}"/>
              </a:ext>
            </a:extLst>
          </p:cNvPr>
          <p:cNvSpPr txBox="1">
            <a:spLocks/>
          </p:cNvSpPr>
          <p:nvPr/>
        </p:nvSpPr>
        <p:spPr bwMode="gray">
          <a:xfrm>
            <a:off x="361949" y="538073"/>
            <a:ext cx="10577889" cy="32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marL="0" marR="0" lvl="0" indent="0" algn="l"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r>
              <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rPr>
              <a:t>RETTE IPERBOLICHE: </a:t>
            </a:r>
            <a:r>
              <a:rPr lang="en-US" altLang="it-IT" dirty="0">
                <a:solidFill>
                  <a:schemeClr val="tx1"/>
                </a:solidFill>
                <a:latin typeface="Avenir Next" panose="020B0503020202020204" pitchFamily="34" charset="0"/>
                <a:ea typeface="Verdana" panose="020B0604030504040204" pitchFamily="34" charset="0"/>
                <a:cs typeface="Arial" panose="020B0604020202020204" pitchFamily="34" charset="0"/>
              </a:rPr>
              <a:t>ESERCIZIO GEOGEBRA LASCIATO PER ESERCITAZIONE</a:t>
            </a:r>
          </a:p>
        </p:txBody>
      </p:sp>
      <p:sp>
        <p:nvSpPr>
          <p:cNvPr id="9" name="CasellaDiTesto 8">
            <a:extLst>
              <a:ext uri="{FF2B5EF4-FFF2-40B4-BE49-F238E27FC236}">
                <a16:creationId xmlns:a16="http://schemas.microsoft.com/office/drawing/2014/main" id="{788BE9A4-D6AD-4BA1-075E-6448CB9D2ADC}"/>
              </a:ext>
            </a:extLst>
          </p:cNvPr>
          <p:cNvSpPr txBox="1"/>
          <p:nvPr/>
        </p:nvSpPr>
        <p:spPr>
          <a:xfrm>
            <a:off x="3639057" y="3281486"/>
            <a:ext cx="6606265" cy="1015663"/>
          </a:xfrm>
          <a:prstGeom prst="rect">
            <a:avLst/>
          </a:prstGeom>
          <a:noFill/>
        </p:spPr>
        <p:txBody>
          <a:bodyPr wrap="square" rtlCol="0">
            <a:spAutoFit/>
          </a:bodyPr>
          <a:lstStyle/>
          <a:p>
            <a:r>
              <a:rPr lang="it-IT" sz="2000" i="1" dirty="0"/>
              <a:t>SUGGERIMENTO</a:t>
            </a:r>
            <a:r>
              <a:rPr lang="it-IT" sz="2000" dirty="0"/>
              <a:t>: il polo è l’intersezione delle due tangenti al bordo nei punti assegnati.</a:t>
            </a:r>
          </a:p>
          <a:p>
            <a:endParaRPr lang="it-IT" sz="2000" dirty="0"/>
          </a:p>
        </p:txBody>
      </p:sp>
      <p:pic>
        <p:nvPicPr>
          <p:cNvPr id="11" name="Elemento grafico 10" descr="Luci accese con riempimento a tinta unita">
            <a:extLst>
              <a:ext uri="{FF2B5EF4-FFF2-40B4-BE49-F238E27FC236}">
                <a16:creationId xmlns:a16="http://schemas.microsoft.com/office/drawing/2014/main" id="{003AC0A6-EDBD-0043-3EE8-4A64A0FFB60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24657" y="3021869"/>
            <a:ext cx="914400" cy="914400"/>
          </a:xfrm>
          <a:prstGeom prst="rect">
            <a:avLst/>
          </a:prstGeom>
        </p:spPr>
      </p:pic>
      <p:pic>
        <p:nvPicPr>
          <p:cNvPr id="51" name="Immagine 50" descr="Immagine che contiene disegno, design, clipart, arte&#10;&#10;Descrizione generata automaticamente con attendibilità media">
            <a:extLst>
              <a:ext uri="{FF2B5EF4-FFF2-40B4-BE49-F238E27FC236}">
                <a16:creationId xmlns:a16="http://schemas.microsoft.com/office/drawing/2014/main" id="{2C1C538B-483B-29CE-393E-B7E4BC166A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8120" y="2913325"/>
            <a:ext cx="1067474" cy="1126778"/>
          </a:xfrm>
          <a:prstGeom prst="rect">
            <a:avLst/>
          </a:prstGeom>
        </p:spPr>
      </p:pic>
      <p:sp>
        <p:nvSpPr>
          <p:cNvPr id="52" name="CasellaDiTesto 51">
            <a:extLst>
              <a:ext uri="{FF2B5EF4-FFF2-40B4-BE49-F238E27FC236}">
                <a16:creationId xmlns:a16="http://schemas.microsoft.com/office/drawing/2014/main" id="{DE902B6E-46BE-0848-2FF5-4DA88F83BAB6}"/>
              </a:ext>
            </a:extLst>
          </p:cNvPr>
          <p:cNvSpPr txBox="1"/>
          <p:nvPr/>
        </p:nvSpPr>
        <p:spPr>
          <a:xfrm>
            <a:off x="361950" y="1201296"/>
            <a:ext cx="7725964" cy="369332"/>
          </a:xfrm>
          <a:prstGeom prst="rect">
            <a:avLst/>
          </a:prstGeom>
          <a:noFill/>
        </p:spPr>
        <p:txBody>
          <a:bodyPr wrap="square" rtlCol="0">
            <a:spAutoFit/>
          </a:bodyPr>
          <a:lstStyle/>
          <a:p>
            <a:r>
              <a:rPr lang="it-IT" b="1" dirty="0">
                <a:effectLst/>
              </a:rPr>
              <a:t>Costruzione della </a:t>
            </a:r>
            <a:r>
              <a:rPr lang="it-IT" b="1" dirty="0"/>
              <a:t>retta passante per due punti al bordo.</a:t>
            </a:r>
            <a:endParaRPr lang="it-IT" dirty="0"/>
          </a:p>
        </p:txBody>
      </p:sp>
    </p:spTree>
    <p:extLst>
      <p:ext uri="{BB962C8B-B14F-4D97-AF65-F5344CB8AC3E}">
        <p14:creationId xmlns:p14="http://schemas.microsoft.com/office/powerpoint/2010/main" val="42489849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BFB7C-A746-7FE9-35DC-487FDFED2FFB}"/>
            </a:ext>
          </a:extLst>
        </p:cNvPr>
        <p:cNvGrpSpPr/>
        <p:nvPr/>
      </p:nvGrpSpPr>
      <p:grpSpPr>
        <a:xfrm>
          <a:off x="0" y="0"/>
          <a:ext cx="0" cy="0"/>
          <a:chOff x="0" y="0"/>
          <a:chExt cx="0" cy="0"/>
        </a:xfrm>
      </p:grpSpPr>
      <p:sp>
        <p:nvSpPr>
          <p:cNvPr id="26" name="object 17">
            <a:extLst>
              <a:ext uri="{FF2B5EF4-FFF2-40B4-BE49-F238E27FC236}">
                <a16:creationId xmlns:a16="http://schemas.microsoft.com/office/drawing/2014/main" id="{335C36E2-0C9D-4E48-0641-46BB678D97DE}"/>
              </a:ext>
            </a:extLst>
          </p:cNvPr>
          <p:cNvSpPr/>
          <p:nvPr/>
        </p:nvSpPr>
        <p:spPr>
          <a:xfrm>
            <a:off x="1330309"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latin typeface="Avenir Next" panose="020B0503020202020204" pitchFamily="34" charset="0"/>
            </a:endParaRPr>
          </a:p>
        </p:txBody>
      </p:sp>
      <p:sp>
        <p:nvSpPr>
          <p:cNvPr id="27" name="object 17">
            <a:extLst>
              <a:ext uri="{FF2B5EF4-FFF2-40B4-BE49-F238E27FC236}">
                <a16:creationId xmlns:a16="http://schemas.microsoft.com/office/drawing/2014/main" id="{82F6C970-98A4-7C5E-86B5-23256AA30CA0}"/>
              </a:ext>
            </a:extLst>
          </p:cNvPr>
          <p:cNvSpPr/>
          <p:nvPr/>
        </p:nvSpPr>
        <p:spPr>
          <a:xfrm>
            <a:off x="2711261"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28" name="object 17">
            <a:extLst>
              <a:ext uri="{FF2B5EF4-FFF2-40B4-BE49-F238E27FC236}">
                <a16:creationId xmlns:a16="http://schemas.microsoft.com/office/drawing/2014/main" id="{A51E95A4-7AF1-37D7-4812-EACAE918E830}"/>
              </a:ext>
            </a:extLst>
          </p:cNvPr>
          <p:cNvSpPr/>
          <p:nvPr/>
        </p:nvSpPr>
        <p:spPr>
          <a:xfrm>
            <a:off x="4092212"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0" name="object 17">
            <a:extLst>
              <a:ext uri="{FF2B5EF4-FFF2-40B4-BE49-F238E27FC236}">
                <a16:creationId xmlns:a16="http://schemas.microsoft.com/office/drawing/2014/main" id="{6A4F2719-2875-A8E2-745D-82193A372FE2}"/>
              </a:ext>
            </a:extLst>
          </p:cNvPr>
          <p:cNvSpPr/>
          <p:nvPr/>
        </p:nvSpPr>
        <p:spPr>
          <a:xfrm>
            <a:off x="6865987"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1" name="object 17">
            <a:extLst>
              <a:ext uri="{FF2B5EF4-FFF2-40B4-BE49-F238E27FC236}">
                <a16:creationId xmlns:a16="http://schemas.microsoft.com/office/drawing/2014/main" id="{3BE26E6C-A5D1-F094-F8CB-F5E447900CD5}"/>
              </a:ext>
            </a:extLst>
          </p:cNvPr>
          <p:cNvSpPr/>
          <p:nvPr/>
        </p:nvSpPr>
        <p:spPr>
          <a:xfrm>
            <a:off x="8252876"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2" name="object 17">
            <a:extLst>
              <a:ext uri="{FF2B5EF4-FFF2-40B4-BE49-F238E27FC236}">
                <a16:creationId xmlns:a16="http://schemas.microsoft.com/office/drawing/2014/main" id="{C8951C78-EFEE-F57D-2A42-D27397C9AD08}"/>
              </a:ext>
            </a:extLst>
          </p:cNvPr>
          <p:cNvSpPr/>
          <p:nvPr/>
        </p:nvSpPr>
        <p:spPr>
          <a:xfrm>
            <a:off x="9639765"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3" name="object 17">
            <a:extLst>
              <a:ext uri="{FF2B5EF4-FFF2-40B4-BE49-F238E27FC236}">
                <a16:creationId xmlns:a16="http://schemas.microsoft.com/office/drawing/2014/main" id="{43FEE578-BA93-DA58-E458-B688B89D3C19}"/>
              </a:ext>
            </a:extLst>
          </p:cNvPr>
          <p:cNvSpPr/>
          <p:nvPr/>
        </p:nvSpPr>
        <p:spPr>
          <a:xfrm>
            <a:off x="12455253" y="0"/>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endParaRPr>
          </a:p>
        </p:txBody>
      </p:sp>
      <p:sp>
        <p:nvSpPr>
          <p:cNvPr id="35" name="object 18">
            <a:extLst>
              <a:ext uri="{FF2B5EF4-FFF2-40B4-BE49-F238E27FC236}">
                <a16:creationId xmlns:a16="http://schemas.microsoft.com/office/drawing/2014/main" id="{30F6A594-5CD3-330B-263F-B630DC163189}"/>
              </a:ext>
            </a:extLst>
          </p:cNvPr>
          <p:cNvSpPr/>
          <p:nvPr/>
        </p:nvSpPr>
        <p:spPr>
          <a:xfrm>
            <a:off x="12455253" y="645425"/>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7" name="object 19">
            <a:extLst>
              <a:ext uri="{FF2B5EF4-FFF2-40B4-BE49-F238E27FC236}">
                <a16:creationId xmlns:a16="http://schemas.microsoft.com/office/drawing/2014/main" id="{2588F84A-1BDC-197D-D67F-94F7D8F6034F}"/>
              </a:ext>
            </a:extLst>
          </p:cNvPr>
          <p:cNvSpPr/>
          <p:nvPr/>
        </p:nvSpPr>
        <p:spPr>
          <a:xfrm>
            <a:off x="12455253" y="129085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9E122C"/>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8" name="object 20">
            <a:extLst>
              <a:ext uri="{FF2B5EF4-FFF2-40B4-BE49-F238E27FC236}">
                <a16:creationId xmlns:a16="http://schemas.microsoft.com/office/drawing/2014/main" id="{AA5FE391-04F0-7333-2099-C4484FC89275}"/>
              </a:ext>
            </a:extLst>
          </p:cNvPr>
          <p:cNvSpPr/>
          <p:nvPr/>
        </p:nvSpPr>
        <p:spPr>
          <a:xfrm>
            <a:off x="12455253" y="193627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019E6D"/>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9" name="object 19">
            <a:extLst>
              <a:ext uri="{FF2B5EF4-FFF2-40B4-BE49-F238E27FC236}">
                <a16:creationId xmlns:a16="http://schemas.microsoft.com/office/drawing/2014/main" id="{5078E6FF-1649-9CAA-CC1B-A5741995FFE8}"/>
              </a:ext>
            </a:extLst>
          </p:cNvPr>
          <p:cNvSpPr/>
          <p:nvPr/>
        </p:nvSpPr>
        <p:spPr>
          <a:xfrm>
            <a:off x="12455253" y="258170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0" name="object 20">
            <a:extLst>
              <a:ext uri="{FF2B5EF4-FFF2-40B4-BE49-F238E27FC236}">
                <a16:creationId xmlns:a16="http://schemas.microsoft.com/office/drawing/2014/main" id="{2DDF11B5-F1B7-66B3-34E3-90EF94D8E611}"/>
              </a:ext>
            </a:extLst>
          </p:cNvPr>
          <p:cNvSpPr/>
          <p:nvPr/>
        </p:nvSpPr>
        <p:spPr>
          <a:xfrm>
            <a:off x="12455253" y="322712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1" name="object 20">
            <a:extLst>
              <a:ext uri="{FF2B5EF4-FFF2-40B4-BE49-F238E27FC236}">
                <a16:creationId xmlns:a16="http://schemas.microsoft.com/office/drawing/2014/main" id="{4F63BF2A-6332-9F60-EE59-81B95975E0CF}"/>
              </a:ext>
            </a:extLst>
          </p:cNvPr>
          <p:cNvSpPr/>
          <p:nvPr/>
        </p:nvSpPr>
        <p:spPr>
          <a:xfrm>
            <a:off x="12455253" y="3872550"/>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chemeClr val="accent5">
              <a:lumMod val="75000"/>
            </a:schemeClr>
          </a:solidFill>
          <a:ln>
            <a:solidFill>
              <a:srgbClr val="9E122C"/>
            </a:solidFill>
          </a:ln>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3" name="object 17">
            <a:extLst>
              <a:ext uri="{FF2B5EF4-FFF2-40B4-BE49-F238E27FC236}">
                <a16:creationId xmlns:a16="http://schemas.microsoft.com/office/drawing/2014/main" id="{809C26E1-92EC-48D5-2375-2923EBA2E045}"/>
              </a:ext>
            </a:extLst>
          </p:cNvPr>
          <p:cNvSpPr/>
          <p:nvPr/>
        </p:nvSpPr>
        <p:spPr>
          <a:xfrm>
            <a:off x="5485036" y="-4161"/>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8" name="Subtitle 3">
            <a:extLst>
              <a:ext uri="{FF2B5EF4-FFF2-40B4-BE49-F238E27FC236}">
                <a16:creationId xmlns:a16="http://schemas.microsoft.com/office/drawing/2014/main" id="{313B8F0F-1DDB-4D75-D799-D634D0FB8E33}"/>
              </a:ext>
            </a:extLst>
          </p:cNvPr>
          <p:cNvSpPr txBox="1">
            <a:spLocks/>
          </p:cNvSpPr>
          <p:nvPr/>
        </p:nvSpPr>
        <p:spPr bwMode="gray">
          <a:xfrm>
            <a:off x="361949" y="525634"/>
            <a:ext cx="11412955" cy="422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marL="0" marR="0" lvl="0" indent="0" algn="l"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r>
              <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rPr>
              <a:t>INVERSIONI CIRCOLARI</a:t>
            </a:r>
          </a:p>
        </p:txBody>
      </p:sp>
      <mc:AlternateContent xmlns:mc="http://schemas.openxmlformats.org/markup-compatibility/2006" xmlns:a14="http://schemas.microsoft.com/office/drawing/2010/main">
        <mc:Choice Requires="a14">
          <p:sp>
            <p:nvSpPr>
              <p:cNvPr id="4" name="Segnaposto contenuto 1">
                <a:extLst>
                  <a:ext uri="{FF2B5EF4-FFF2-40B4-BE49-F238E27FC236}">
                    <a16:creationId xmlns:a16="http://schemas.microsoft.com/office/drawing/2014/main" id="{A9324938-2EEC-62A9-2391-22F242ABD520}"/>
                  </a:ext>
                </a:extLst>
              </p:cNvPr>
              <p:cNvSpPr txBox="1">
                <a:spLocks/>
              </p:cNvSpPr>
              <p:nvPr/>
            </p:nvSpPr>
            <p:spPr>
              <a:xfrm>
                <a:off x="2286000" y="1465936"/>
                <a:ext cx="4207565"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1800" dirty="0">
                    <a:cs typeface="Arial" panose="020B0604020202020204" pitchFamily="34" charset="0"/>
                  </a:rPr>
                  <a:t>Data una circonferenza </a:t>
                </a:r>
                <a14:m>
                  <m:oMath xmlns:m="http://schemas.openxmlformats.org/officeDocument/2006/math">
                    <m:r>
                      <a:rPr lang="it-IT" sz="1800" i="1" dirty="0">
                        <a:latin typeface="Cambria Math" panose="02040503050406030204" pitchFamily="18" charset="0"/>
                      </a:rPr>
                      <m:t>𝑐</m:t>
                    </m:r>
                  </m:oMath>
                </a14:m>
                <a:r>
                  <a:rPr lang="it-IT" sz="1800" dirty="0">
                    <a:cs typeface="Arial" panose="020B0604020202020204" pitchFamily="34" charset="0"/>
                  </a:rPr>
                  <a:t> di centro </a:t>
                </a:r>
                <a14:m>
                  <m:oMath xmlns:m="http://schemas.openxmlformats.org/officeDocument/2006/math">
                    <m:r>
                      <a:rPr lang="it-IT" sz="1800" i="1" smtClean="0">
                        <a:latin typeface="Cambria Math" panose="02040503050406030204" pitchFamily="18" charset="0"/>
                      </a:rPr>
                      <m:t>𝑂</m:t>
                    </m:r>
                  </m:oMath>
                </a14:m>
                <a:r>
                  <a:rPr lang="it-IT" sz="1800" dirty="0">
                    <a:cs typeface="Arial" panose="020B0604020202020204" pitchFamily="34" charset="0"/>
                  </a:rPr>
                  <a:t> e raggio </a:t>
                </a:r>
                <a14:m>
                  <m:oMath xmlns:m="http://schemas.openxmlformats.org/officeDocument/2006/math">
                    <m:r>
                      <a:rPr lang="it-IT" sz="1800" i="1" smtClean="0">
                        <a:latin typeface="Cambria Math" panose="02040503050406030204" pitchFamily="18" charset="0"/>
                      </a:rPr>
                      <m:t>𝑅</m:t>
                    </m:r>
                  </m:oMath>
                </a14:m>
                <a:r>
                  <a:rPr lang="it-IT" sz="1800" dirty="0">
                    <a:cs typeface="Arial" panose="020B0604020202020204" pitchFamily="34" charset="0"/>
                  </a:rPr>
                  <a:t> nel piano, l’inversione circolare </a:t>
                </a:r>
                <a14:m>
                  <m:oMath xmlns:m="http://schemas.openxmlformats.org/officeDocument/2006/math">
                    <m:r>
                      <a:rPr lang="it-IT" sz="1800" i="1" smtClean="0">
                        <a:latin typeface="Cambria Math" panose="02040503050406030204" pitchFamily="18" charset="0"/>
                      </a:rPr>
                      <m:t>𝑓</m:t>
                    </m:r>
                  </m:oMath>
                </a14:m>
                <a:r>
                  <a:rPr lang="it-IT" sz="1800" dirty="0">
                    <a:cs typeface="Arial" panose="020B0604020202020204" pitchFamily="34" charset="0"/>
                  </a:rPr>
                  <a:t> rispetto a </a:t>
                </a:r>
                <a14:m>
                  <m:oMath xmlns:m="http://schemas.openxmlformats.org/officeDocument/2006/math">
                    <m:r>
                      <a:rPr lang="it-IT" sz="1800" i="1" smtClean="0">
                        <a:latin typeface="Cambria Math" panose="02040503050406030204" pitchFamily="18" charset="0"/>
                      </a:rPr>
                      <m:t>𝑐</m:t>
                    </m:r>
                  </m:oMath>
                </a14:m>
                <a:r>
                  <a:rPr lang="it-IT" sz="1800" dirty="0">
                    <a:cs typeface="Arial" panose="020B0604020202020204" pitchFamily="34" charset="0"/>
                  </a:rPr>
                  <a:t> ad ogni punto </a:t>
                </a:r>
                <a14:m>
                  <m:oMath xmlns:m="http://schemas.openxmlformats.org/officeDocument/2006/math">
                    <m:r>
                      <a:rPr lang="it-IT" sz="1800" i="1" smtClean="0">
                        <a:latin typeface="Cambria Math" panose="02040503050406030204" pitchFamily="18" charset="0"/>
                      </a:rPr>
                      <m:t>𝐴</m:t>
                    </m:r>
                  </m:oMath>
                </a14:m>
                <a:r>
                  <a:rPr lang="it-IT" sz="1800" dirty="0">
                    <a:cs typeface="Arial" panose="020B0604020202020204" pitchFamily="34" charset="0"/>
                  </a:rPr>
                  <a:t> (distinto da </a:t>
                </a:r>
                <a14:m>
                  <m:oMath xmlns:m="http://schemas.openxmlformats.org/officeDocument/2006/math">
                    <m:r>
                      <a:rPr lang="it-IT" sz="1800" i="1" smtClean="0">
                        <a:latin typeface="Cambria Math" panose="02040503050406030204" pitchFamily="18" charset="0"/>
                      </a:rPr>
                      <m:t>𝑂</m:t>
                    </m:r>
                  </m:oMath>
                </a14:m>
                <a:r>
                  <a:rPr lang="it-IT" sz="1800" dirty="0">
                    <a:cs typeface="Arial" panose="020B0604020202020204" pitchFamily="34" charset="0"/>
                  </a:rPr>
                  <a:t>) associa il punto simmetrico </a:t>
                </a:r>
                <a14:m>
                  <m:oMath xmlns:m="http://schemas.openxmlformats.org/officeDocument/2006/math">
                    <m:r>
                      <a:rPr lang="it-IT" sz="1800" i="1" smtClean="0">
                        <a:latin typeface="Cambria Math" panose="02040503050406030204" pitchFamily="18" charset="0"/>
                      </a:rPr>
                      <m:t>𝐴</m:t>
                    </m:r>
                    <m:r>
                      <a:rPr lang="it-IT" sz="1800" i="1" smtClean="0">
                        <a:latin typeface="Cambria Math" panose="02040503050406030204" pitchFamily="18" charset="0"/>
                      </a:rPr>
                      <m:t>′</m:t>
                    </m:r>
                  </m:oMath>
                </a14:m>
                <a:r>
                  <a:rPr lang="it-IT" sz="1800" dirty="0">
                    <a:cs typeface="Arial" panose="020B0604020202020204" pitchFamily="34" charset="0"/>
                  </a:rPr>
                  <a:t> di </a:t>
                </a:r>
                <a14:m>
                  <m:oMath xmlns:m="http://schemas.openxmlformats.org/officeDocument/2006/math">
                    <m:r>
                      <a:rPr lang="it-IT" sz="1800" i="1">
                        <a:latin typeface="Cambria Math" panose="02040503050406030204" pitchFamily="18" charset="0"/>
                      </a:rPr>
                      <m:t>𝐴</m:t>
                    </m:r>
                  </m:oMath>
                </a14:m>
                <a:r>
                  <a:rPr lang="it-IT" sz="1800" dirty="0">
                    <a:cs typeface="Arial" panose="020B0604020202020204" pitchFamily="34" charset="0"/>
                  </a:rPr>
                  <a:t> rispetto alla circonferenza </a:t>
                </a:r>
                <a14:m>
                  <m:oMath xmlns:m="http://schemas.openxmlformats.org/officeDocument/2006/math">
                    <m:r>
                      <a:rPr lang="it-IT" sz="1800" i="1">
                        <a:latin typeface="Cambria Math" panose="02040503050406030204" pitchFamily="18" charset="0"/>
                      </a:rPr>
                      <m:t>𝑐</m:t>
                    </m:r>
                  </m:oMath>
                </a14:m>
                <a:r>
                  <a:rPr lang="it-IT" sz="1800" dirty="0">
                    <a:cs typeface="Arial" panose="020B0604020202020204" pitchFamily="34" charset="0"/>
                  </a:rPr>
                  <a:t>:</a:t>
                </a:r>
              </a:p>
              <a:p>
                <a:pPr marL="0" indent="0" algn="ctr">
                  <a:buNone/>
                </a:pPr>
                <a:r>
                  <a:rPr lang="it-IT" sz="1800" dirty="0">
                    <a:cs typeface="Arial" panose="020B0604020202020204" pitchFamily="34" charset="0"/>
                  </a:rPr>
                  <a:t> </a:t>
                </a:r>
                <a14:m>
                  <m:oMath xmlns:m="http://schemas.openxmlformats.org/officeDocument/2006/math">
                    <m:r>
                      <a:rPr lang="it-IT" sz="1800" i="1" dirty="0" smtClean="0">
                        <a:latin typeface="Cambria Math" panose="02040503050406030204" pitchFamily="18" charset="0"/>
                      </a:rPr>
                      <m:t>𝑓</m:t>
                    </m:r>
                    <m:d>
                      <m:dPr>
                        <m:ctrlPr>
                          <a:rPr lang="it-IT" sz="1800" i="1" dirty="0" smtClean="0">
                            <a:latin typeface="Cambria Math" panose="02040503050406030204" pitchFamily="18" charset="0"/>
                          </a:rPr>
                        </m:ctrlPr>
                      </m:dPr>
                      <m:e>
                        <m:r>
                          <a:rPr lang="it-IT" sz="1800" i="1" dirty="0" smtClean="0">
                            <a:latin typeface="Cambria Math" panose="02040503050406030204" pitchFamily="18" charset="0"/>
                          </a:rPr>
                          <m:t>𝐴</m:t>
                        </m:r>
                      </m:e>
                    </m:d>
                    <m:r>
                      <a:rPr lang="it-IT" sz="1800" i="1" dirty="0" smtClean="0">
                        <a:latin typeface="Cambria Math" panose="02040503050406030204" pitchFamily="18" charset="0"/>
                      </a:rPr>
                      <m:t>=</m:t>
                    </m:r>
                    <m:sSup>
                      <m:sSupPr>
                        <m:ctrlPr>
                          <a:rPr lang="it-IT" sz="1800" i="1" dirty="0" smtClean="0">
                            <a:latin typeface="Cambria Math" panose="02040503050406030204" pitchFamily="18" charset="0"/>
                          </a:rPr>
                        </m:ctrlPr>
                      </m:sSupPr>
                      <m:e>
                        <m:r>
                          <a:rPr lang="it-IT" sz="1800" i="1" dirty="0" smtClean="0">
                            <a:latin typeface="Cambria Math" panose="02040503050406030204" pitchFamily="18" charset="0"/>
                          </a:rPr>
                          <m:t>𝐴</m:t>
                        </m:r>
                      </m:e>
                      <m:sup>
                        <m:r>
                          <a:rPr lang="it-IT" sz="1800" i="1" dirty="0" smtClean="0">
                            <a:latin typeface="Cambria Math" panose="02040503050406030204" pitchFamily="18" charset="0"/>
                          </a:rPr>
                          <m:t>′</m:t>
                        </m:r>
                      </m:sup>
                    </m:sSup>
                    <m:r>
                      <a:rPr lang="it-IT" sz="1800" i="1" dirty="0" smtClean="0">
                        <a:latin typeface="Cambria Math" panose="02040503050406030204" pitchFamily="18" charset="0"/>
                      </a:rPr>
                      <m:t>. </m:t>
                    </m:r>
                  </m:oMath>
                </a14:m>
                <a:endParaRPr lang="it-IT" sz="1800" i="1" dirty="0"/>
              </a:p>
              <a:p>
                <a:pPr marL="0" indent="0">
                  <a:buNone/>
                </a:pPr>
                <a14:m>
                  <m:oMath xmlns:m="http://schemas.openxmlformats.org/officeDocument/2006/math">
                    <m:r>
                      <a:rPr lang="it-IT" sz="1800" i="1" smtClean="0">
                        <a:latin typeface="Cambria Math" panose="02040503050406030204" pitchFamily="18" charset="0"/>
                      </a:rPr>
                      <m:t>𝐴</m:t>
                    </m:r>
                    <m:r>
                      <a:rPr lang="it-IT" sz="1800" i="1" smtClean="0">
                        <a:latin typeface="Cambria Math" panose="02040503050406030204" pitchFamily="18" charset="0"/>
                      </a:rPr>
                      <m:t>′</m:t>
                    </m:r>
                  </m:oMath>
                </a14:m>
                <a:r>
                  <a:rPr lang="it-IT" sz="1800" dirty="0">
                    <a:cs typeface="Arial" panose="020B0604020202020204" pitchFamily="34" charset="0"/>
                  </a:rPr>
                  <a:t> è definito come il punto sulla semiretta </a:t>
                </a:r>
                <a14:m>
                  <m:oMath xmlns:m="http://schemas.openxmlformats.org/officeDocument/2006/math">
                    <m:acc>
                      <m:accPr>
                        <m:chr m:val="⃗"/>
                        <m:ctrlPr>
                          <a:rPr lang="it-IT" sz="1800" i="1" dirty="0" smtClean="0">
                            <a:latin typeface="Cambria Math" panose="02040503050406030204" pitchFamily="18" charset="0"/>
                          </a:rPr>
                        </m:ctrlPr>
                      </m:accPr>
                      <m:e>
                        <m:r>
                          <a:rPr lang="it-IT" sz="1800" i="1" dirty="0">
                            <a:latin typeface="Cambria Math" panose="02040503050406030204" pitchFamily="18" charset="0"/>
                          </a:rPr>
                          <m:t>𝑂𝐴</m:t>
                        </m:r>
                      </m:e>
                    </m:acc>
                  </m:oMath>
                </a14:m>
                <a:r>
                  <a:rPr lang="it-IT" sz="1800" dirty="0">
                    <a:cs typeface="Arial" panose="020B0604020202020204" pitchFamily="34" charset="0"/>
                  </a:rPr>
                  <a:t> tale che:</a:t>
                </a:r>
              </a:p>
              <a:p>
                <a:pPr marL="0" indent="0" algn="ctr">
                  <a:buNone/>
                </a:pPr>
                <a:r>
                  <a:rPr lang="it-IT" sz="1800" dirty="0">
                    <a:cs typeface="Arial" panose="020B0604020202020204" pitchFamily="34" charset="0"/>
                  </a:rPr>
                  <a:t> </a:t>
                </a:r>
                <a14:m>
                  <m:oMath xmlns:m="http://schemas.openxmlformats.org/officeDocument/2006/math">
                    <m:r>
                      <a:rPr lang="it-IT" sz="1800" i="1" dirty="0" smtClean="0">
                        <a:latin typeface="Cambria Math" panose="02040503050406030204" pitchFamily="18" charset="0"/>
                      </a:rPr>
                      <m:t>𝑂𝐴</m:t>
                    </m:r>
                    <m:r>
                      <a:rPr lang="it-IT" sz="1800" i="1" dirty="0" smtClean="0">
                        <a:latin typeface="Cambria Math" panose="02040503050406030204" pitchFamily="18" charset="0"/>
                      </a:rPr>
                      <m:t>·</m:t>
                    </m:r>
                    <m:r>
                      <a:rPr lang="it-IT" sz="1800" i="1" dirty="0" smtClean="0">
                        <a:latin typeface="Cambria Math" panose="02040503050406030204" pitchFamily="18" charset="0"/>
                      </a:rPr>
                      <m:t>𝑂𝐴</m:t>
                    </m:r>
                    <m:r>
                      <a:rPr lang="it-IT" sz="1800" i="1" dirty="0" smtClean="0">
                        <a:latin typeface="Cambria Math" panose="02040503050406030204" pitchFamily="18" charset="0"/>
                      </a:rPr>
                      <m:t>′=</m:t>
                    </m:r>
                    <m:sSup>
                      <m:sSupPr>
                        <m:ctrlPr>
                          <a:rPr lang="it-IT" sz="1800" i="1" dirty="0" smtClean="0">
                            <a:latin typeface="Cambria Math" panose="02040503050406030204" pitchFamily="18" charset="0"/>
                          </a:rPr>
                        </m:ctrlPr>
                      </m:sSupPr>
                      <m:e>
                        <m:r>
                          <a:rPr lang="it-IT" sz="1800" b="0" i="1" dirty="0" smtClean="0">
                            <a:latin typeface="Cambria Math" panose="02040503050406030204" pitchFamily="18" charset="0"/>
                          </a:rPr>
                          <m:t>𝑅</m:t>
                        </m:r>
                      </m:e>
                      <m:sup>
                        <m:r>
                          <a:rPr lang="it-IT" sz="1800" b="0" i="1" dirty="0" smtClean="0">
                            <a:latin typeface="Cambria Math" panose="02040503050406030204" pitchFamily="18" charset="0"/>
                          </a:rPr>
                          <m:t>2</m:t>
                        </m:r>
                      </m:sup>
                    </m:sSup>
                    <m:r>
                      <a:rPr lang="it-IT" sz="1800" i="1" dirty="0" smtClean="0">
                        <a:latin typeface="Cambria Math" panose="02040503050406030204" pitchFamily="18" charset="0"/>
                      </a:rPr>
                      <m:t> </m:t>
                    </m:r>
                  </m:oMath>
                </a14:m>
                <a:r>
                  <a:rPr lang="it-IT" sz="1800" dirty="0">
                    <a:cs typeface="Arial" panose="020B0604020202020204" pitchFamily="34" charset="0"/>
                  </a:rPr>
                  <a:t>. </a:t>
                </a:r>
              </a:p>
              <a:p>
                <a:endParaRPr lang="it-IT" sz="1800" dirty="0"/>
              </a:p>
              <a:p>
                <a:endParaRPr lang="it-IT" sz="1800" dirty="0"/>
              </a:p>
            </p:txBody>
          </p:sp>
        </mc:Choice>
        <mc:Fallback xmlns="">
          <p:sp>
            <p:nvSpPr>
              <p:cNvPr id="4" name="Segnaposto contenuto 1">
                <a:extLst>
                  <a:ext uri="{FF2B5EF4-FFF2-40B4-BE49-F238E27FC236}">
                    <a16:creationId xmlns:a16="http://schemas.microsoft.com/office/drawing/2014/main" id="{A9324938-2EEC-62A9-2391-22F242ABD520}"/>
                  </a:ext>
                </a:extLst>
              </p:cNvPr>
              <p:cNvSpPr txBox="1">
                <a:spLocks noRot="1" noChangeAspect="1" noMove="1" noResize="1" noEditPoints="1" noAdjustHandles="1" noChangeArrowheads="1" noChangeShapeType="1" noTextEdit="1"/>
              </p:cNvSpPr>
              <p:nvPr/>
            </p:nvSpPr>
            <p:spPr>
              <a:xfrm>
                <a:off x="2286000" y="1465936"/>
                <a:ext cx="4207565" cy="4525963"/>
              </a:xfrm>
              <a:prstGeom prst="rect">
                <a:avLst/>
              </a:prstGeom>
              <a:blipFill>
                <a:blip r:embed="rId3"/>
                <a:stretch>
                  <a:fillRect l="-1159" t="-1211" r="-1594"/>
                </a:stretch>
              </a:blipFill>
            </p:spPr>
            <p:txBody>
              <a:bodyPr/>
              <a:lstStyle/>
              <a:p>
                <a:r>
                  <a:rPr lang="it-IT">
                    <a:noFill/>
                  </a:rPr>
                  <a:t> </a:t>
                </a:r>
              </a:p>
            </p:txBody>
          </p:sp>
        </mc:Fallback>
      </mc:AlternateContent>
      <p:sp>
        <p:nvSpPr>
          <p:cNvPr id="7" name="CasellaDiTesto 6">
            <a:extLst>
              <a:ext uri="{FF2B5EF4-FFF2-40B4-BE49-F238E27FC236}">
                <a16:creationId xmlns:a16="http://schemas.microsoft.com/office/drawing/2014/main" id="{2715DEB0-E535-A9E3-5195-8EC82CA30DB8}"/>
              </a:ext>
            </a:extLst>
          </p:cNvPr>
          <p:cNvSpPr txBox="1"/>
          <p:nvPr/>
        </p:nvSpPr>
        <p:spPr>
          <a:xfrm>
            <a:off x="7712590" y="5729997"/>
            <a:ext cx="3200513" cy="276999"/>
          </a:xfrm>
          <a:prstGeom prst="rect">
            <a:avLst/>
          </a:prstGeom>
          <a:noFill/>
        </p:spPr>
        <p:txBody>
          <a:bodyPr wrap="square" rtlCol="0">
            <a:spAutoFit/>
          </a:bodyPr>
          <a:lstStyle/>
          <a:p>
            <a:r>
              <a:rPr lang="it-IT" sz="1200" b="1" dirty="0">
                <a:cs typeface="Arial" panose="020B0604020202020204" pitchFamily="34" charset="0"/>
              </a:rPr>
              <a:t>Figura 13: </a:t>
            </a:r>
            <a:r>
              <a:rPr lang="it-IT" sz="1200" b="0" i="0" dirty="0">
                <a:effectLst/>
              </a:rPr>
              <a:t>Inversione circolare.</a:t>
            </a:r>
            <a:endParaRPr lang="it-IT" sz="1200" b="1" dirty="0">
              <a:cs typeface="Arial" panose="020B0604020202020204" pitchFamily="34" charset="0"/>
            </a:endParaRPr>
          </a:p>
        </p:txBody>
      </p:sp>
      <p:pic>
        <p:nvPicPr>
          <p:cNvPr id="2" name="Immagine 1" descr="Immagine che contiene Carattere, testo, logo, simbolo&#10;&#10;Descrizione generata automaticamente">
            <a:extLst>
              <a:ext uri="{FF2B5EF4-FFF2-40B4-BE49-F238E27FC236}">
                <a16:creationId xmlns:a16="http://schemas.microsoft.com/office/drawing/2014/main" id="{C93C096A-91B4-E539-0C65-9DBABD1BB9CB}"/>
              </a:ext>
            </a:extLst>
          </p:cNvPr>
          <p:cNvPicPr>
            <a:picLocks noChangeAspect="1"/>
          </p:cNvPicPr>
          <p:nvPr/>
        </p:nvPicPr>
        <p:blipFill rotWithShape="1">
          <a:blip r:embed="rId4">
            <a:extLst>
              <a:ext uri="{28A0092B-C50C-407E-A947-70E740481C1C}">
                <a14:useLocalDpi xmlns:a14="http://schemas.microsoft.com/office/drawing/2010/main" val="0"/>
              </a:ext>
            </a:extLst>
          </a:blip>
          <a:srcRect l="6459" t="9813" r="5897" b="7500"/>
          <a:stretch/>
        </p:blipFill>
        <p:spPr>
          <a:xfrm>
            <a:off x="10197550" y="5981131"/>
            <a:ext cx="1740450" cy="754949"/>
          </a:xfrm>
          <a:prstGeom prst="rect">
            <a:avLst/>
          </a:prstGeom>
        </p:spPr>
      </p:pic>
      <p:grpSp>
        <p:nvGrpSpPr>
          <p:cNvPr id="12" name="Gruppo 11">
            <a:extLst>
              <a:ext uri="{FF2B5EF4-FFF2-40B4-BE49-F238E27FC236}">
                <a16:creationId xmlns:a16="http://schemas.microsoft.com/office/drawing/2014/main" id="{BE2243D2-A385-9430-AC90-F247710C3703}"/>
              </a:ext>
            </a:extLst>
          </p:cNvPr>
          <p:cNvGrpSpPr/>
          <p:nvPr/>
        </p:nvGrpSpPr>
        <p:grpSpPr>
          <a:xfrm>
            <a:off x="6408223" y="1465936"/>
            <a:ext cx="4302713" cy="4193677"/>
            <a:chOff x="6408223" y="1465936"/>
            <a:chExt cx="4302713" cy="4193677"/>
          </a:xfrm>
        </p:grpSpPr>
        <p:pic>
          <p:nvPicPr>
            <p:cNvPr id="6" name="Immagine 5" descr="Immagine che contiene cerchio, orologio&#10;&#10;Descrizione generata automaticamente">
              <a:extLst>
                <a:ext uri="{FF2B5EF4-FFF2-40B4-BE49-F238E27FC236}">
                  <a16:creationId xmlns:a16="http://schemas.microsoft.com/office/drawing/2014/main" id="{5DB1DD5C-1BD1-F205-CD42-A700D8CC51CD}"/>
                </a:ext>
              </a:extLst>
            </p:cNvPr>
            <p:cNvPicPr>
              <a:picLocks noChangeAspect="1"/>
            </p:cNvPicPr>
            <p:nvPr/>
          </p:nvPicPr>
          <p:blipFill>
            <a:blip r:embed="rId5"/>
            <a:stretch>
              <a:fillRect/>
            </a:stretch>
          </p:blipFill>
          <p:spPr>
            <a:xfrm>
              <a:off x="6408223" y="1465936"/>
              <a:ext cx="4302713" cy="4193677"/>
            </a:xfrm>
            <a:prstGeom prst="rect">
              <a:avLst/>
            </a:prstGeom>
          </p:spPr>
        </p:pic>
        <p:sp>
          <p:nvSpPr>
            <p:cNvPr id="10" name="Rettangolo 9">
              <a:extLst>
                <a:ext uri="{FF2B5EF4-FFF2-40B4-BE49-F238E27FC236}">
                  <a16:creationId xmlns:a16="http://schemas.microsoft.com/office/drawing/2014/main" id="{8149EE97-52EA-7A81-9459-7A3EA8921844}"/>
                </a:ext>
              </a:extLst>
            </p:cNvPr>
            <p:cNvSpPr/>
            <p:nvPr/>
          </p:nvSpPr>
          <p:spPr>
            <a:xfrm>
              <a:off x="9557069" y="2296347"/>
              <a:ext cx="183742" cy="14189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1" name="Rettangolo 10">
              <a:extLst>
                <a:ext uri="{FF2B5EF4-FFF2-40B4-BE49-F238E27FC236}">
                  <a16:creationId xmlns:a16="http://schemas.microsoft.com/office/drawing/2014/main" id="{9C869D91-A76A-BF2C-0975-AF4C26FBFBC8}"/>
                </a:ext>
              </a:extLst>
            </p:cNvPr>
            <p:cNvSpPr/>
            <p:nvPr/>
          </p:nvSpPr>
          <p:spPr>
            <a:xfrm>
              <a:off x="9145766" y="2854410"/>
              <a:ext cx="154008" cy="1149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grpSp>
      <p:sp>
        <p:nvSpPr>
          <p:cNvPr id="13" name="object 17">
            <a:extLst>
              <a:ext uri="{FF2B5EF4-FFF2-40B4-BE49-F238E27FC236}">
                <a16:creationId xmlns:a16="http://schemas.microsoft.com/office/drawing/2014/main" id="{F6B65264-E88B-E5D2-DF6A-E73C221E8A44}"/>
              </a:ext>
            </a:extLst>
          </p:cNvPr>
          <p:cNvSpPr/>
          <p:nvPr/>
        </p:nvSpPr>
        <p:spPr>
          <a:xfrm>
            <a:off x="4119005" y="-1"/>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9E122C"/>
          </a:solidFill>
          <a:effectLst>
            <a:outerShdw blurRad="50800" dist="38100" dir="2700000" algn="tl" rotWithShape="0">
              <a:prstClr val="black">
                <a:alpha val="40000"/>
              </a:prstClr>
            </a:outerShdw>
          </a:effectLst>
        </p:spPr>
        <p:txBody>
          <a:bodyPr wrap="square" lIns="0" tIns="0" rIns="0" bIns="0" rtlCol="0"/>
          <a:lstStyle/>
          <a:p>
            <a:endParaRPr sz="2400" dirty="0"/>
          </a:p>
        </p:txBody>
      </p:sp>
      <p:cxnSp>
        <p:nvCxnSpPr>
          <p:cNvPr id="14" name="Connettore diritto 13">
            <a:extLst>
              <a:ext uri="{FF2B5EF4-FFF2-40B4-BE49-F238E27FC236}">
                <a16:creationId xmlns:a16="http://schemas.microsoft.com/office/drawing/2014/main" id="{BB6300C8-6AD6-CBB4-5563-8709C44E9FDC}"/>
              </a:ext>
            </a:extLst>
          </p:cNvPr>
          <p:cNvCxnSpPr>
            <a:cxnSpLocks/>
          </p:cNvCxnSpPr>
          <p:nvPr/>
        </p:nvCxnSpPr>
        <p:spPr>
          <a:xfrm>
            <a:off x="361950" y="962017"/>
            <a:ext cx="11412955" cy="0"/>
          </a:xfrm>
          <a:prstGeom prst="line">
            <a:avLst/>
          </a:prstGeom>
          <a:ln w="53975">
            <a:solidFill>
              <a:srgbClr val="9E122C"/>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6305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0F6B9-744D-07E6-40F7-BF7334E454E9}"/>
            </a:ext>
          </a:extLst>
        </p:cNvPr>
        <p:cNvGrpSpPr/>
        <p:nvPr/>
      </p:nvGrpSpPr>
      <p:grpSpPr>
        <a:xfrm>
          <a:off x="0" y="0"/>
          <a:ext cx="0" cy="0"/>
          <a:chOff x="0" y="0"/>
          <a:chExt cx="0" cy="0"/>
        </a:xfrm>
      </p:grpSpPr>
      <p:sp>
        <p:nvSpPr>
          <p:cNvPr id="3" name="Titolo 1">
            <a:extLst>
              <a:ext uri="{FF2B5EF4-FFF2-40B4-BE49-F238E27FC236}">
                <a16:creationId xmlns:a16="http://schemas.microsoft.com/office/drawing/2014/main" id="{2E88BF6F-C176-220B-0F94-69DD4538696F}"/>
              </a:ext>
            </a:extLst>
          </p:cNvPr>
          <p:cNvSpPr txBox="1">
            <a:spLocks/>
          </p:cNvSpPr>
          <p:nvPr/>
        </p:nvSpPr>
        <p:spPr>
          <a:xfrm>
            <a:off x="673922" y="1252991"/>
            <a:ext cx="9662064" cy="320413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INTRODUZIONE</a:t>
            </a:r>
            <a:br>
              <a:rPr lang="en-US" b="1" dirty="0"/>
            </a:br>
            <a:r>
              <a:rPr lang="en-US" b="1" dirty="0"/>
              <a:t>MOTIVAZIONE e BENVENUTO </a:t>
            </a:r>
          </a:p>
        </p:txBody>
      </p:sp>
      <p:cxnSp>
        <p:nvCxnSpPr>
          <p:cNvPr id="5" name="Connettore diritto 35">
            <a:extLst>
              <a:ext uri="{FF2B5EF4-FFF2-40B4-BE49-F238E27FC236}">
                <a16:creationId xmlns:a16="http://schemas.microsoft.com/office/drawing/2014/main" id="{05908EE8-0FC1-68E6-C028-BBF1912AA7F2}"/>
              </a:ext>
            </a:extLst>
          </p:cNvPr>
          <p:cNvCxnSpPr>
            <a:cxnSpLocks/>
          </p:cNvCxnSpPr>
          <p:nvPr/>
        </p:nvCxnSpPr>
        <p:spPr>
          <a:xfrm>
            <a:off x="389522" y="4457125"/>
            <a:ext cx="11412955" cy="0"/>
          </a:xfrm>
          <a:prstGeom prst="line">
            <a:avLst/>
          </a:prstGeom>
          <a:ln w="53975">
            <a:solidFill>
              <a:srgbClr val="FFC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708627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BFB7C-A746-7FE9-35DC-487FDFED2FFB}"/>
            </a:ext>
          </a:extLst>
        </p:cNvPr>
        <p:cNvGrpSpPr/>
        <p:nvPr/>
      </p:nvGrpSpPr>
      <p:grpSpPr>
        <a:xfrm>
          <a:off x="0" y="0"/>
          <a:ext cx="0" cy="0"/>
          <a:chOff x="0" y="0"/>
          <a:chExt cx="0" cy="0"/>
        </a:xfrm>
      </p:grpSpPr>
      <p:sp>
        <p:nvSpPr>
          <p:cNvPr id="26" name="object 17">
            <a:extLst>
              <a:ext uri="{FF2B5EF4-FFF2-40B4-BE49-F238E27FC236}">
                <a16:creationId xmlns:a16="http://schemas.microsoft.com/office/drawing/2014/main" id="{335C36E2-0C9D-4E48-0641-46BB678D97DE}"/>
              </a:ext>
            </a:extLst>
          </p:cNvPr>
          <p:cNvSpPr/>
          <p:nvPr/>
        </p:nvSpPr>
        <p:spPr>
          <a:xfrm>
            <a:off x="1330309"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latin typeface="Avenir Next" panose="020B0503020202020204" pitchFamily="34" charset="0"/>
            </a:endParaRPr>
          </a:p>
        </p:txBody>
      </p:sp>
      <p:sp>
        <p:nvSpPr>
          <p:cNvPr id="27" name="object 17">
            <a:extLst>
              <a:ext uri="{FF2B5EF4-FFF2-40B4-BE49-F238E27FC236}">
                <a16:creationId xmlns:a16="http://schemas.microsoft.com/office/drawing/2014/main" id="{82F6C970-98A4-7C5E-86B5-23256AA30CA0}"/>
              </a:ext>
            </a:extLst>
          </p:cNvPr>
          <p:cNvSpPr/>
          <p:nvPr/>
        </p:nvSpPr>
        <p:spPr>
          <a:xfrm>
            <a:off x="2711261"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28" name="object 17">
            <a:extLst>
              <a:ext uri="{FF2B5EF4-FFF2-40B4-BE49-F238E27FC236}">
                <a16:creationId xmlns:a16="http://schemas.microsoft.com/office/drawing/2014/main" id="{A51E95A4-7AF1-37D7-4812-EACAE918E830}"/>
              </a:ext>
            </a:extLst>
          </p:cNvPr>
          <p:cNvSpPr/>
          <p:nvPr/>
        </p:nvSpPr>
        <p:spPr>
          <a:xfrm>
            <a:off x="4092212"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0" name="object 17">
            <a:extLst>
              <a:ext uri="{FF2B5EF4-FFF2-40B4-BE49-F238E27FC236}">
                <a16:creationId xmlns:a16="http://schemas.microsoft.com/office/drawing/2014/main" id="{6A4F2719-2875-A8E2-745D-82193A372FE2}"/>
              </a:ext>
            </a:extLst>
          </p:cNvPr>
          <p:cNvSpPr/>
          <p:nvPr/>
        </p:nvSpPr>
        <p:spPr>
          <a:xfrm>
            <a:off x="6865987"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1" name="object 17">
            <a:extLst>
              <a:ext uri="{FF2B5EF4-FFF2-40B4-BE49-F238E27FC236}">
                <a16:creationId xmlns:a16="http://schemas.microsoft.com/office/drawing/2014/main" id="{3BE26E6C-A5D1-F094-F8CB-F5E447900CD5}"/>
              </a:ext>
            </a:extLst>
          </p:cNvPr>
          <p:cNvSpPr/>
          <p:nvPr/>
        </p:nvSpPr>
        <p:spPr>
          <a:xfrm>
            <a:off x="8252876"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2" name="object 17">
            <a:extLst>
              <a:ext uri="{FF2B5EF4-FFF2-40B4-BE49-F238E27FC236}">
                <a16:creationId xmlns:a16="http://schemas.microsoft.com/office/drawing/2014/main" id="{C8951C78-EFEE-F57D-2A42-D27397C9AD08}"/>
              </a:ext>
            </a:extLst>
          </p:cNvPr>
          <p:cNvSpPr/>
          <p:nvPr/>
        </p:nvSpPr>
        <p:spPr>
          <a:xfrm>
            <a:off x="9639765"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3" name="object 17">
            <a:extLst>
              <a:ext uri="{FF2B5EF4-FFF2-40B4-BE49-F238E27FC236}">
                <a16:creationId xmlns:a16="http://schemas.microsoft.com/office/drawing/2014/main" id="{43FEE578-BA93-DA58-E458-B688B89D3C19}"/>
              </a:ext>
            </a:extLst>
          </p:cNvPr>
          <p:cNvSpPr/>
          <p:nvPr/>
        </p:nvSpPr>
        <p:spPr>
          <a:xfrm>
            <a:off x="12455253" y="0"/>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endParaRPr>
          </a:p>
        </p:txBody>
      </p:sp>
      <p:sp>
        <p:nvSpPr>
          <p:cNvPr id="35" name="object 18">
            <a:extLst>
              <a:ext uri="{FF2B5EF4-FFF2-40B4-BE49-F238E27FC236}">
                <a16:creationId xmlns:a16="http://schemas.microsoft.com/office/drawing/2014/main" id="{30F6A594-5CD3-330B-263F-B630DC163189}"/>
              </a:ext>
            </a:extLst>
          </p:cNvPr>
          <p:cNvSpPr/>
          <p:nvPr/>
        </p:nvSpPr>
        <p:spPr>
          <a:xfrm>
            <a:off x="12455253" y="645425"/>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7" name="object 19">
            <a:extLst>
              <a:ext uri="{FF2B5EF4-FFF2-40B4-BE49-F238E27FC236}">
                <a16:creationId xmlns:a16="http://schemas.microsoft.com/office/drawing/2014/main" id="{2588F84A-1BDC-197D-D67F-94F7D8F6034F}"/>
              </a:ext>
            </a:extLst>
          </p:cNvPr>
          <p:cNvSpPr/>
          <p:nvPr/>
        </p:nvSpPr>
        <p:spPr>
          <a:xfrm>
            <a:off x="12455253" y="129085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9E122C"/>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8" name="object 20">
            <a:extLst>
              <a:ext uri="{FF2B5EF4-FFF2-40B4-BE49-F238E27FC236}">
                <a16:creationId xmlns:a16="http://schemas.microsoft.com/office/drawing/2014/main" id="{AA5FE391-04F0-7333-2099-C4484FC89275}"/>
              </a:ext>
            </a:extLst>
          </p:cNvPr>
          <p:cNvSpPr/>
          <p:nvPr/>
        </p:nvSpPr>
        <p:spPr>
          <a:xfrm>
            <a:off x="12455253" y="193627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019E6D"/>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9" name="object 19">
            <a:extLst>
              <a:ext uri="{FF2B5EF4-FFF2-40B4-BE49-F238E27FC236}">
                <a16:creationId xmlns:a16="http://schemas.microsoft.com/office/drawing/2014/main" id="{5078E6FF-1649-9CAA-CC1B-A5741995FFE8}"/>
              </a:ext>
            </a:extLst>
          </p:cNvPr>
          <p:cNvSpPr/>
          <p:nvPr/>
        </p:nvSpPr>
        <p:spPr>
          <a:xfrm>
            <a:off x="12455253" y="258170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0" name="object 20">
            <a:extLst>
              <a:ext uri="{FF2B5EF4-FFF2-40B4-BE49-F238E27FC236}">
                <a16:creationId xmlns:a16="http://schemas.microsoft.com/office/drawing/2014/main" id="{2DDF11B5-F1B7-66B3-34E3-90EF94D8E611}"/>
              </a:ext>
            </a:extLst>
          </p:cNvPr>
          <p:cNvSpPr/>
          <p:nvPr/>
        </p:nvSpPr>
        <p:spPr>
          <a:xfrm>
            <a:off x="12455253" y="322712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1" name="object 20">
            <a:extLst>
              <a:ext uri="{FF2B5EF4-FFF2-40B4-BE49-F238E27FC236}">
                <a16:creationId xmlns:a16="http://schemas.microsoft.com/office/drawing/2014/main" id="{4F63BF2A-6332-9F60-EE59-81B95975E0CF}"/>
              </a:ext>
            </a:extLst>
          </p:cNvPr>
          <p:cNvSpPr/>
          <p:nvPr/>
        </p:nvSpPr>
        <p:spPr>
          <a:xfrm>
            <a:off x="12455253" y="3872550"/>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chemeClr val="accent5">
              <a:lumMod val="75000"/>
            </a:schemeClr>
          </a:solidFill>
          <a:ln>
            <a:solidFill>
              <a:srgbClr val="9E122C"/>
            </a:solidFill>
          </a:ln>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3" name="object 17">
            <a:extLst>
              <a:ext uri="{FF2B5EF4-FFF2-40B4-BE49-F238E27FC236}">
                <a16:creationId xmlns:a16="http://schemas.microsoft.com/office/drawing/2014/main" id="{809C26E1-92EC-48D5-2375-2923EBA2E045}"/>
              </a:ext>
            </a:extLst>
          </p:cNvPr>
          <p:cNvSpPr/>
          <p:nvPr/>
        </p:nvSpPr>
        <p:spPr>
          <a:xfrm>
            <a:off x="5485036" y="-4161"/>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pic>
        <p:nvPicPr>
          <p:cNvPr id="5" name="Picture 1">
            <a:extLst>
              <a:ext uri="{FF2B5EF4-FFF2-40B4-BE49-F238E27FC236}">
                <a16:creationId xmlns:a16="http://schemas.microsoft.com/office/drawing/2014/main" id="{F418A3C5-2995-C8AA-6EA3-413F8F939D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737430" y="1290850"/>
            <a:ext cx="7495211" cy="4564979"/>
          </a:xfrm>
          <a:prstGeom prst="rect">
            <a:avLst/>
          </a:prstGeom>
          <a:noFill/>
          <a:extLst>
            <a:ext uri="{909E8E84-426E-40DD-AFC4-6F175D3DCCD1}">
              <a14:hiddenFill xmlns:a14="http://schemas.microsoft.com/office/drawing/2010/main">
                <a:solidFill>
                  <a:srgbClr val="FFFFFF"/>
                </a:solidFill>
              </a14:hiddenFill>
            </a:ext>
          </a:extLst>
        </p:spPr>
      </p:pic>
      <p:sp>
        <p:nvSpPr>
          <p:cNvPr id="8" name="Subtitle 3">
            <a:extLst>
              <a:ext uri="{FF2B5EF4-FFF2-40B4-BE49-F238E27FC236}">
                <a16:creationId xmlns:a16="http://schemas.microsoft.com/office/drawing/2014/main" id="{313B8F0F-1DDB-4D75-D799-D634D0FB8E33}"/>
              </a:ext>
            </a:extLst>
          </p:cNvPr>
          <p:cNvSpPr txBox="1">
            <a:spLocks/>
          </p:cNvSpPr>
          <p:nvPr/>
        </p:nvSpPr>
        <p:spPr bwMode="gray">
          <a:xfrm>
            <a:off x="298154" y="520107"/>
            <a:ext cx="11412955" cy="422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marL="0" marR="0" lvl="0" indent="0" algn="l"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r>
              <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rPr>
              <a:t> INVERSIONI CIRCOLARI: </a:t>
            </a:r>
            <a:r>
              <a:rPr lang="en-US" altLang="it-IT" dirty="0">
                <a:solidFill>
                  <a:schemeClr val="tx1"/>
                </a:solidFill>
                <a:latin typeface="Avenir Next" panose="020B0503020202020204" pitchFamily="34" charset="0"/>
                <a:ea typeface="Verdana" panose="020B0604030504040204" pitchFamily="34" charset="0"/>
                <a:cs typeface="Arial" panose="020B0604020202020204" pitchFamily="34" charset="0"/>
              </a:rPr>
              <a:t>COSTRUZIONE PUNTO SIMMETRICO A’ CON RIGA E COMPASSO</a:t>
            </a:r>
            <a:endPar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2715DEB0-E535-A9E3-5195-8EC82CA30DB8}"/>
                  </a:ext>
                </a:extLst>
              </p:cNvPr>
              <p:cNvSpPr txBox="1"/>
              <p:nvPr/>
            </p:nvSpPr>
            <p:spPr>
              <a:xfrm>
                <a:off x="4393324" y="5953828"/>
                <a:ext cx="3405350" cy="461665"/>
              </a:xfrm>
              <a:prstGeom prst="rect">
                <a:avLst/>
              </a:prstGeom>
              <a:noFill/>
            </p:spPr>
            <p:txBody>
              <a:bodyPr wrap="square" rtlCol="0">
                <a:spAutoFit/>
              </a:bodyPr>
              <a:lstStyle/>
              <a:p>
                <a:r>
                  <a:rPr lang="it-IT" sz="1200" b="1" dirty="0">
                    <a:cs typeface="Arial" panose="020B0604020202020204" pitchFamily="34" charset="0"/>
                  </a:rPr>
                  <a:t>Figura 14: </a:t>
                </a:r>
                <a:r>
                  <a:rPr lang="it-IT" sz="1200" dirty="0">
                    <a:cs typeface="Arial" panose="020B0604020202020204" pitchFamily="34" charset="0"/>
                  </a:rPr>
                  <a:t>Costruzione punto simmetrico </a:t>
                </a:r>
                <a14:m>
                  <m:oMath xmlns:m="http://schemas.openxmlformats.org/officeDocument/2006/math">
                    <m:r>
                      <a:rPr lang="it-IT" sz="1200" i="1" smtClean="0">
                        <a:latin typeface="Cambria Math" panose="02040503050406030204" pitchFamily="18" charset="0"/>
                      </a:rPr>
                      <m:t>𝐴</m:t>
                    </m:r>
                    <m:r>
                      <a:rPr lang="it-IT" sz="1200" i="1" smtClean="0">
                        <a:latin typeface="Cambria Math" panose="02040503050406030204" pitchFamily="18" charset="0"/>
                      </a:rPr>
                      <m:t>′</m:t>
                    </m:r>
                  </m:oMath>
                </a14:m>
                <a:r>
                  <a:rPr lang="it-IT" sz="1200" dirty="0">
                    <a:cs typeface="Arial" panose="020B0604020202020204" pitchFamily="34" charset="0"/>
                  </a:rPr>
                  <a:t> di </a:t>
                </a:r>
                <a14:m>
                  <m:oMath xmlns:m="http://schemas.openxmlformats.org/officeDocument/2006/math">
                    <m:r>
                      <a:rPr lang="it-IT" sz="1200" i="1">
                        <a:latin typeface="Cambria Math" panose="02040503050406030204" pitchFamily="18" charset="0"/>
                      </a:rPr>
                      <m:t>𝐴</m:t>
                    </m:r>
                  </m:oMath>
                </a14:m>
                <a:r>
                  <a:rPr lang="it-IT" sz="1200" dirty="0">
                    <a:cs typeface="Arial" panose="020B0604020202020204" pitchFamily="34" charset="0"/>
                  </a:rPr>
                  <a:t> rispetto alla circonferenza </a:t>
                </a:r>
                <a14:m>
                  <m:oMath xmlns:m="http://schemas.openxmlformats.org/officeDocument/2006/math">
                    <m:r>
                      <a:rPr lang="it-IT" sz="1200" i="1">
                        <a:latin typeface="Cambria Math" panose="02040503050406030204" pitchFamily="18" charset="0"/>
                      </a:rPr>
                      <m:t>𝑐</m:t>
                    </m:r>
                  </m:oMath>
                </a14:m>
                <a:r>
                  <a:rPr lang="it-IT" sz="1200" dirty="0">
                    <a:cs typeface="Arial" panose="020B0604020202020204" pitchFamily="34" charset="0"/>
                  </a:rPr>
                  <a:t> </a:t>
                </a:r>
                <a:r>
                  <a:rPr lang="it-IT" sz="1200" b="0" i="0" dirty="0">
                    <a:effectLst/>
                  </a:rPr>
                  <a:t>.</a:t>
                </a:r>
                <a:endParaRPr lang="it-IT" sz="1200" b="1" dirty="0">
                  <a:cs typeface="Arial" panose="020B0604020202020204" pitchFamily="34" charset="0"/>
                </a:endParaRPr>
              </a:p>
            </p:txBody>
          </p:sp>
        </mc:Choice>
        <mc:Fallback xmlns="">
          <p:sp>
            <p:nvSpPr>
              <p:cNvPr id="7" name="CasellaDiTesto 6">
                <a:extLst>
                  <a:ext uri="{FF2B5EF4-FFF2-40B4-BE49-F238E27FC236}">
                    <a16:creationId xmlns:a16="http://schemas.microsoft.com/office/drawing/2014/main" id="{2715DEB0-E535-A9E3-5195-8EC82CA30DB8}"/>
                  </a:ext>
                </a:extLst>
              </p:cNvPr>
              <p:cNvSpPr txBox="1">
                <a:spLocks noRot="1" noChangeAspect="1" noMove="1" noResize="1" noEditPoints="1" noAdjustHandles="1" noChangeArrowheads="1" noChangeShapeType="1" noTextEdit="1"/>
              </p:cNvSpPr>
              <p:nvPr/>
            </p:nvSpPr>
            <p:spPr>
              <a:xfrm>
                <a:off x="4393324" y="5953828"/>
                <a:ext cx="3405350" cy="461665"/>
              </a:xfrm>
              <a:prstGeom prst="rect">
                <a:avLst/>
              </a:prstGeom>
              <a:blipFill>
                <a:blip r:embed="rId4"/>
                <a:stretch>
                  <a:fillRect b="-10811"/>
                </a:stretch>
              </a:blipFill>
            </p:spPr>
            <p:txBody>
              <a:bodyPr/>
              <a:lstStyle/>
              <a:p>
                <a:r>
                  <a:rPr lang="it-IT">
                    <a:noFill/>
                  </a:rPr>
                  <a:t> </a:t>
                </a:r>
              </a:p>
            </p:txBody>
          </p:sp>
        </mc:Fallback>
      </mc:AlternateContent>
      <p:pic>
        <p:nvPicPr>
          <p:cNvPr id="2" name="Immagine 1" descr="Immagine che contiene Carattere, testo, logo, simbolo&#10;&#10;Descrizione generata automaticamente">
            <a:extLst>
              <a:ext uri="{FF2B5EF4-FFF2-40B4-BE49-F238E27FC236}">
                <a16:creationId xmlns:a16="http://schemas.microsoft.com/office/drawing/2014/main" id="{C93C096A-91B4-E539-0C65-9DBABD1BB9CB}"/>
              </a:ext>
            </a:extLst>
          </p:cNvPr>
          <p:cNvPicPr>
            <a:picLocks noChangeAspect="1"/>
          </p:cNvPicPr>
          <p:nvPr/>
        </p:nvPicPr>
        <p:blipFill rotWithShape="1">
          <a:blip r:embed="rId5">
            <a:extLst>
              <a:ext uri="{28A0092B-C50C-407E-A947-70E740481C1C}">
                <a14:useLocalDpi xmlns:a14="http://schemas.microsoft.com/office/drawing/2010/main" val="0"/>
              </a:ext>
            </a:extLst>
          </a:blip>
          <a:srcRect l="6459" t="9813" r="5897" b="7500"/>
          <a:stretch/>
        </p:blipFill>
        <p:spPr>
          <a:xfrm>
            <a:off x="10197550" y="5981131"/>
            <a:ext cx="1740450" cy="754949"/>
          </a:xfrm>
          <a:prstGeom prst="rect">
            <a:avLst/>
          </a:prstGeom>
        </p:spPr>
      </p:pic>
      <p:sp>
        <p:nvSpPr>
          <p:cNvPr id="13" name="object 17">
            <a:extLst>
              <a:ext uri="{FF2B5EF4-FFF2-40B4-BE49-F238E27FC236}">
                <a16:creationId xmlns:a16="http://schemas.microsoft.com/office/drawing/2014/main" id="{F6B65264-E88B-E5D2-DF6A-E73C221E8A44}"/>
              </a:ext>
            </a:extLst>
          </p:cNvPr>
          <p:cNvSpPr/>
          <p:nvPr/>
        </p:nvSpPr>
        <p:spPr>
          <a:xfrm>
            <a:off x="4119005" y="-1"/>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9E122C"/>
          </a:solidFill>
          <a:effectLst>
            <a:outerShdw blurRad="50800" dist="38100" dir="2700000" algn="tl" rotWithShape="0">
              <a:prstClr val="black">
                <a:alpha val="40000"/>
              </a:prstClr>
            </a:outerShdw>
          </a:effectLst>
        </p:spPr>
        <p:txBody>
          <a:bodyPr wrap="square" lIns="0" tIns="0" rIns="0" bIns="0" rtlCol="0"/>
          <a:lstStyle/>
          <a:p>
            <a:endParaRPr sz="2400" dirty="0"/>
          </a:p>
        </p:txBody>
      </p:sp>
      <p:cxnSp>
        <p:nvCxnSpPr>
          <p:cNvPr id="14" name="Connettore diritto 13">
            <a:extLst>
              <a:ext uri="{FF2B5EF4-FFF2-40B4-BE49-F238E27FC236}">
                <a16:creationId xmlns:a16="http://schemas.microsoft.com/office/drawing/2014/main" id="{BB6300C8-6AD6-CBB4-5563-8709C44E9FDC}"/>
              </a:ext>
            </a:extLst>
          </p:cNvPr>
          <p:cNvCxnSpPr>
            <a:cxnSpLocks/>
          </p:cNvCxnSpPr>
          <p:nvPr/>
        </p:nvCxnSpPr>
        <p:spPr>
          <a:xfrm>
            <a:off x="361950" y="962017"/>
            <a:ext cx="11412955" cy="0"/>
          </a:xfrm>
          <a:prstGeom prst="line">
            <a:avLst/>
          </a:prstGeom>
          <a:ln w="53975">
            <a:solidFill>
              <a:srgbClr val="9E122C"/>
            </a:solidFill>
          </a:ln>
        </p:spPr>
        <p:style>
          <a:lnRef idx="2">
            <a:schemeClr val="accent1"/>
          </a:lnRef>
          <a:fillRef idx="0">
            <a:schemeClr val="accent1"/>
          </a:fillRef>
          <a:effectRef idx="1">
            <a:schemeClr val="accent1"/>
          </a:effectRef>
          <a:fontRef idx="minor">
            <a:schemeClr val="tx1"/>
          </a:fontRef>
        </p:style>
      </p:cxnSp>
      <p:sp>
        <p:nvSpPr>
          <p:cNvPr id="15" name="CasellaDiTesto 14">
            <a:extLst>
              <a:ext uri="{FF2B5EF4-FFF2-40B4-BE49-F238E27FC236}">
                <a16:creationId xmlns:a16="http://schemas.microsoft.com/office/drawing/2014/main" id="{B27AAD61-5B42-6C97-BDA1-D849A1B9789A}"/>
              </a:ext>
            </a:extLst>
          </p:cNvPr>
          <p:cNvSpPr txBox="1"/>
          <p:nvPr/>
        </p:nvSpPr>
        <p:spPr>
          <a:xfrm>
            <a:off x="569941" y="5014044"/>
            <a:ext cx="2642347" cy="369332"/>
          </a:xfrm>
          <a:prstGeom prst="rect">
            <a:avLst/>
          </a:prstGeom>
          <a:noFill/>
        </p:spPr>
        <p:txBody>
          <a:bodyPr wrap="square" rtlCol="0">
            <a:spAutoFit/>
          </a:bodyPr>
          <a:lstStyle/>
          <a:p>
            <a:r>
              <a:rPr lang="it-IT" dirty="0">
                <a:hlinkClick r:id="rId6"/>
              </a:rPr>
              <a:t>File </a:t>
            </a:r>
            <a:r>
              <a:rPr lang="it-IT" dirty="0" err="1">
                <a:hlinkClick r:id="rId6"/>
              </a:rPr>
              <a:t>Geogebra</a:t>
            </a:r>
            <a:r>
              <a:rPr lang="it-IT" dirty="0">
                <a:hlinkClick r:id="rId6"/>
              </a:rPr>
              <a:t> </a:t>
            </a:r>
            <a:endParaRPr lang="it-IT" dirty="0"/>
          </a:p>
        </p:txBody>
      </p:sp>
      <p:sp>
        <p:nvSpPr>
          <p:cNvPr id="16" name="Ovale 15">
            <a:extLst>
              <a:ext uri="{FF2B5EF4-FFF2-40B4-BE49-F238E27FC236}">
                <a16:creationId xmlns:a16="http://schemas.microsoft.com/office/drawing/2014/main" id="{83B987BD-A06D-96D3-03D4-0AC7C58FB4FE}"/>
              </a:ext>
            </a:extLst>
          </p:cNvPr>
          <p:cNvSpPr/>
          <p:nvPr/>
        </p:nvSpPr>
        <p:spPr>
          <a:xfrm>
            <a:off x="3754877" y="2412460"/>
            <a:ext cx="2393004" cy="2446506"/>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7" name="CasellaDiTesto 16">
            <a:extLst>
              <a:ext uri="{FF2B5EF4-FFF2-40B4-BE49-F238E27FC236}">
                <a16:creationId xmlns:a16="http://schemas.microsoft.com/office/drawing/2014/main" id="{3D8E305F-832F-FBE5-1EAC-E67C7C6222F8}"/>
              </a:ext>
            </a:extLst>
          </p:cNvPr>
          <p:cNvSpPr txBox="1"/>
          <p:nvPr/>
        </p:nvSpPr>
        <p:spPr>
          <a:xfrm>
            <a:off x="3933188" y="2412460"/>
            <a:ext cx="139889" cy="369332"/>
          </a:xfrm>
          <a:prstGeom prst="rect">
            <a:avLst/>
          </a:prstGeom>
          <a:noFill/>
        </p:spPr>
        <p:txBody>
          <a:bodyPr wrap="square" rtlCol="0">
            <a:spAutoFit/>
          </a:bodyPr>
          <a:lstStyle/>
          <a:p>
            <a:r>
              <a:rPr lang="it-IT" dirty="0"/>
              <a:t>c</a:t>
            </a:r>
          </a:p>
        </p:txBody>
      </p:sp>
    </p:spTree>
    <p:extLst>
      <p:ext uri="{BB962C8B-B14F-4D97-AF65-F5344CB8AC3E}">
        <p14:creationId xmlns:p14="http://schemas.microsoft.com/office/powerpoint/2010/main" val="4460720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BFB7C-A746-7FE9-35DC-487FDFED2FFB}"/>
            </a:ext>
          </a:extLst>
        </p:cNvPr>
        <p:cNvGrpSpPr/>
        <p:nvPr/>
      </p:nvGrpSpPr>
      <p:grpSpPr>
        <a:xfrm>
          <a:off x="0" y="0"/>
          <a:ext cx="0" cy="0"/>
          <a:chOff x="0" y="0"/>
          <a:chExt cx="0" cy="0"/>
        </a:xfrm>
      </p:grpSpPr>
      <p:sp>
        <p:nvSpPr>
          <p:cNvPr id="26" name="object 17">
            <a:extLst>
              <a:ext uri="{FF2B5EF4-FFF2-40B4-BE49-F238E27FC236}">
                <a16:creationId xmlns:a16="http://schemas.microsoft.com/office/drawing/2014/main" id="{335C36E2-0C9D-4E48-0641-46BB678D97DE}"/>
              </a:ext>
            </a:extLst>
          </p:cNvPr>
          <p:cNvSpPr/>
          <p:nvPr/>
        </p:nvSpPr>
        <p:spPr>
          <a:xfrm>
            <a:off x="1330309"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latin typeface="Avenir Next" panose="020B0503020202020204" pitchFamily="34" charset="0"/>
            </a:endParaRPr>
          </a:p>
        </p:txBody>
      </p:sp>
      <p:sp>
        <p:nvSpPr>
          <p:cNvPr id="27" name="object 17">
            <a:extLst>
              <a:ext uri="{FF2B5EF4-FFF2-40B4-BE49-F238E27FC236}">
                <a16:creationId xmlns:a16="http://schemas.microsoft.com/office/drawing/2014/main" id="{82F6C970-98A4-7C5E-86B5-23256AA30CA0}"/>
              </a:ext>
            </a:extLst>
          </p:cNvPr>
          <p:cNvSpPr/>
          <p:nvPr/>
        </p:nvSpPr>
        <p:spPr>
          <a:xfrm>
            <a:off x="2711261"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28" name="object 17">
            <a:extLst>
              <a:ext uri="{FF2B5EF4-FFF2-40B4-BE49-F238E27FC236}">
                <a16:creationId xmlns:a16="http://schemas.microsoft.com/office/drawing/2014/main" id="{A51E95A4-7AF1-37D7-4812-EACAE918E830}"/>
              </a:ext>
            </a:extLst>
          </p:cNvPr>
          <p:cNvSpPr/>
          <p:nvPr/>
        </p:nvSpPr>
        <p:spPr>
          <a:xfrm>
            <a:off x="4092212"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0" name="object 17">
            <a:extLst>
              <a:ext uri="{FF2B5EF4-FFF2-40B4-BE49-F238E27FC236}">
                <a16:creationId xmlns:a16="http://schemas.microsoft.com/office/drawing/2014/main" id="{6A4F2719-2875-A8E2-745D-82193A372FE2}"/>
              </a:ext>
            </a:extLst>
          </p:cNvPr>
          <p:cNvSpPr/>
          <p:nvPr/>
        </p:nvSpPr>
        <p:spPr>
          <a:xfrm>
            <a:off x="6865987"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1" name="object 17">
            <a:extLst>
              <a:ext uri="{FF2B5EF4-FFF2-40B4-BE49-F238E27FC236}">
                <a16:creationId xmlns:a16="http://schemas.microsoft.com/office/drawing/2014/main" id="{3BE26E6C-A5D1-F094-F8CB-F5E447900CD5}"/>
              </a:ext>
            </a:extLst>
          </p:cNvPr>
          <p:cNvSpPr/>
          <p:nvPr/>
        </p:nvSpPr>
        <p:spPr>
          <a:xfrm>
            <a:off x="8252876"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2" name="object 17">
            <a:extLst>
              <a:ext uri="{FF2B5EF4-FFF2-40B4-BE49-F238E27FC236}">
                <a16:creationId xmlns:a16="http://schemas.microsoft.com/office/drawing/2014/main" id="{C8951C78-EFEE-F57D-2A42-D27397C9AD08}"/>
              </a:ext>
            </a:extLst>
          </p:cNvPr>
          <p:cNvSpPr/>
          <p:nvPr/>
        </p:nvSpPr>
        <p:spPr>
          <a:xfrm>
            <a:off x="9639765"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3" name="object 17">
            <a:extLst>
              <a:ext uri="{FF2B5EF4-FFF2-40B4-BE49-F238E27FC236}">
                <a16:creationId xmlns:a16="http://schemas.microsoft.com/office/drawing/2014/main" id="{43FEE578-BA93-DA58-E458-B688B89D3C19}"/>
              </a:ext>
            </a:extLst>
          </p:cNvPr>
          <p:cNvSpPr/>
          <p:nvPr/>
        </p:nvSpPr>
        <p:spPr>
          <a:xfrm>
            <a:off x="12455253" y="0"/>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endParaRPr>
          </a:p>
        </p:txBody>
      </p:sp>
      <p:sp>
        <p:nvSpPr>
          <p:cNvPr id="35" name="object 18">
            <a:extLst>
              <a:ext uri="{FF2B5EF4-FFF2-40B4-BE49-F238E27FC236}">
                <a16:creationId xmlns:a16="http://schemas.microsoft.com/office/drawing/2014/main" id="{30F6A594-5CD3-330B-263F-B630DC163189}"/>
              </a:ext>
            </a:extLst>
          </p:cNvPr>
          <p:cNvSpPr/>
          <p:nvPr/>
        </p:nvSpPr>
        <p:spPr>
          <a:xfrm>
            <a:off x="12455253" y="645425"/>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7" name="object 19">
            <a:extLst>
              <a:ext uri="{FF2B5EF4-FFF2-40B4-BE49-F238E27FC236}">
                <a16:creationId xmlns:a16="http://schemas.microsoft.com/office/drawing/2014/main" id="{2588F84A-1BDC-197D-D67F-94F7D8F6034F}"/>
              </a:ext>
            </a:extLst>
          </p:cNvPr>
          <p:cNvSpPr/>
          <p:nvPr/>
        </p:nvSpPr>
        <p:spPr>
          <a:xfrm>
            <a:off x="12455253" y="129085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9E122C"/>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8" name="object 20">
            <a:extLst>
              <a:ext uri="{FF2B5EF4-FFF2-40B4-BE49-F238E27FC236}">
                <a16:creationId xmlns:a16="http://schemas.microsoft.com/office/drawing/2014/main" id="{AA5FE391-04F0-7333-2099-C4484FC89275}"/>
              </a:ext>
            </a:extLst>
          </p:cNvPr>
          <p:cNvSpPr/>
          <p:nvPr/>
        </p:nvSpPr>
        <p:spPr>
          <a:xfrm>
            <a:off x="12455253" y="193627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019E6D"/>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9" name="object 19">
            <a:extLst>
              <a:ext uri="{FF2B5EF4-FFF2-40B4-BE49-F238E27FC236}">
                <a16:creationId xmlns:a16="http://schemas.microsoft.com/office/drawing/2014/main" id="{5078E6FF-1649-9CAA-CC1B-A5741995FFE8}"/>
              </a:ext>
            </a:extLst>
          </p:cNvPr>
          <p:cNvSpPr/>
          <p:nvPr/>
        </p:nvSpPr>
        <p:spPr>
          <a:xfrm>
            <a:off x="12455253" y="258170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0" name="object 20">
            <a:extLst>
              <a:ext uri="{FF2B5EF4-FFF2-40B4-BE49-F238E27FC236}">
                <a16:creationId xmlns:a16="http://schemas.microsoft.com/office/drawing/2014/main" id="{2DDF11B5-F1B7-66B3-34E3-90EF94D8E611}"/>
              </a:ext>
            </a:extLst>
          </p:cNvPr>
          <p:cNvSpPr/>
          <p:nvPr/>
        </p:nvSpPr>
        <p:spPr>
          <a:xfrm>
            <a:off x="12455253" y="322712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1" name="object 20">
            <a:extLst>
              <a:ext uri="{FF2B5EF4-FFF2-40B4-BE49-F238E27FC236}">
                <a16:creationId xmlns:a16="http://schemas.microsoft.com/office/drawing/2014/main" id="{4F63BF2A-6332-9F60-EE59-81B95975E0CF}"/>
              </a:ext>
            </a:extLst>
          </p:cNvPr>
          <p:cNvSpPr/>
          <p:nvPr/>
        </p:nvSpPr>
        <p:spPr>
          <a:xfrm>
            <a:off x="12455253" y="3872550"/>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chemeClr val="accent5">
              <a:lumMod val="75000"/>
            </a:schemeClr>
          </a:solidFill>
          <a:ln>
            <a:solidFill>
              <a:srgbClr val="9E122C"/>
            </a:solidFill>
          </a:ln>
          <a:effectLst>
            <a:outerShdw blurRad="50800" dist="38100" dir="2700000" algn="tl" rotWithShape="0">
              <a:prstClr val="black">
                <a:alpha val="40000"/>
              </a:prstClr>
            </a:outerShdw>
          </a:effectLst>
        </p:spPr>
        <p:txBody>
          <a:bodyPr wrap="square" lIns="0" tIns="0" rIns="0" bIns="0" rtlCol="0"/>
          <a:lstStyle/>
          <a:p>
            <a:endParaRPr sz="2400" dirty="0"/>
          </a:p>
        </p:txBody>
      </p:sp>
      <p:pic>
        <p:nvPicPr>
          <p:cNvPr id="4" name="Segnaposto contenuto 6">
            <a:extLst>
              <a:ext uri="{FF2B5EF4-FFF2-40B4-BE49-F238E27FC236}">
                <a16:creationId xmlns:a16="http://schemas.microsoft.com/office/drawing/2014/main" id="{A23C3A89-DBD2-A719-8CAB-E54607FF34D5}"/>
              </a:ext>
            </a:extLst>
          </p:cNvPr>
          <p:cNvPicPr>
            <a:picLocks noChangeAspect="1"/>
          </p:cNvPicPr>
          <p:nvPr/>
        </p:nvPicPr>
        <p:blipFill rotWithShape="1">
          <a:blip r:embed="rId3">
            <a:extLst>
              <a:ext uri="{28A0092B-C50C-407E-A947-70E740481C1C}">
                <a14:useLocalDpi xmlns:a14="http://schemas.microsoft.com/office/drawing/2010/main" val="0"/>
              </a:ext>
            </a:extLst>
          </a:blip>
          <a:srcRect t="-1" r="38964" b="-3300"/>
          <a:stretch/>
        </p:blipFill>
        <p:spPr>
          <a:xfrm>
            <a:off x="2850956" y="1175473"/>
            <a:ext cx="6490086" cy="5052678"/>
          </a:xfrm>
          <a:prstGeom prst="rect">
            <a:avLst/>
          </a:prstGeom>
        </p:spPr>
      </p:pic>
      <p:sp>
        <p:nvSpPr>
          <p:cNvPr id="3" name="object 17">
            <a:extLst>
              <a:ext uri="{FF2B5EF4-FFF2-40B4-BE49-F238E27FC236}">
                <a16:creationId xmlns:a16="http://schemas.microsoft.com/office/drawing/2014/main" id="{809C26E1-92EC-48D5-2375-2923EBA2E045}"/>
              </a:ext>
            </a:extLst>
          </p:cNvPr>
          <p:cNvSpPr/>
          <p:nvPr/>
        </p:nvSpPr>
        <p:spPr>
          <a:xfrm>
            <a:off x="5485036" y="-4161"/>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8" name="Subtitle 3">
            <a:extLst>
              <a:ext uri="{FF2B5EF4-FFF2-40B4-BE49-F238E27FC236}">
                <a16:creationId xmlns:a16="http://schemas.microsoft.com/office/drawing/2014/main" id="{313B8F0F-1DDB-4D75-D799-D634D0FB8E33}"/>
              </a:ext>
            </a:extLst>
          </p:cNvPr>
          <p:cNvSpPr txBox="1">
            <a:spLocks/>
          </p:cNvSpPr>
          <p:nvPr/>
        </p:nvSpPr>
        <p:spPr bwMode="gray">
          <a:xfrm>
            <a:off x="361949" y="518702"/>
            <a:ext cx="11412955" cy="422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marL="0" marR="0" lvl="0" indent="0" algn="l"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r>
              <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rPr>
              <a:t>ORTOGONALITÀ TRA CIRCONFERENZE </a:t>
            </a:r>
          </a:p>
        </p:txBody>
      </p:sp>
      <p:sp>
        <p:nvSpPr>
          <p:cNvPr id="7" name="CasellaDiTesto 6">
            <a:extLst>
              <a:ext uri="{FF2B5EF4-FFF2-40B4-BE49-F238E27FC236}">
                <a16:creationId xmlns:a16="http://schemas.microsoft.com/office/drawing/2014/main" id="{2715DEB0-E535-A9E3-5195-8EC82CA30DB8}"/>
              </a:ext>
            </a:extLst>
          </p:cNvPr>
          <p:cNvSpPr txBox="1"/>
          <p:nvPr/>
        </p:nvSpPr>
        <p:spPr>
          <a:xfrm>
            <a:off x="4594748" y="6067474"/>
            <a:ext cx="3405350" cy="276999"/>
          </a:xfrm>
          <a:prstGeom prst="rect">
            <a:avLst/>
          </a:prstGeom>
          <a:noFill/>
        </p:spPr>
        <p:txBody>
          <a:bodyPr wrap="square" rtlCol="0">
            <a:spAutoFit/>
          </a:bodyPr>
          <a:lstStyle/>
          <a:p>
            <a:r>
              <a:rPr lang="it-IT" sz="1200" b="1" dirty="0">
                <a:cs typeface="Arial" panose="020B0604020202020204" pitchFamily="34" charset="0"/>
              </a:rPr>
              <a:t>Figura 15: </a:t>
            </a:r>
            <a:r>
              <a:rPr lang="it-IT" sz="1200" dirty="0">
                <a:cs typeface="Arial" panose="020B0604020202020204" pitchFamily="34" charset="0"/>
              </a:rPr>
              <a:t>Ortogonalità tra circonferenze</a:t>
            </a:r>
            <a:r>
              <a:rPr lang="it-IT" sz="1200" b="0" i="0" dirty="0">
                <a:effectLst/>
              </a:rPr>
              <a:t>.</a:t>
            </a:r>
            <a:endParaRPr lang="it-IT" sz="1200" b="1" dirty="0">
              <a:cs typeface="Arial" panose="020B0604020202020204" pitchFamily="34" charset="0"/>
            </a:endParaRPr>
          </a:p>
        </p:txBody>
      </p:sp>
      <p:pic>
        <p:nvPicPr>
          <p:cNvPr id="2" name="Immagine 1" descr="Immagine che contiene Carattere, testo, logo, simbolo&#10;&#10;Descrizione generata automaticamente">
            <a:extLst>
              <a:ext uri="{FF2B5EF4-FFF2-40B4-BE49-F238E27FC236}">
                <a16:creationId xmlns:a16="http://schemas.microsoft.com/office/drawing/2014/main" id="{C93C096A-91B4-E539-0C65-9DBABD1BB9CB}"/>
              </a:ext>
            </a:extLst>
          </p:cNvPr>
          <p:cNvPicPr>
            <a:picLocks noChangeAspect="1"/>
          </p:cNvPicPr>
          <p:nvPr/>
        </p:nvPicPr>
        <p:blipFill rotWithShape="1">
          <a:blip r:embed="rId4">
            <a:extLst>
              <a:ext uri="{28A0092B-C50C-407E-A947-70E740481C1C}">
                <a14:useLocalDpi xmlns:a14="http://schemas.microsoft.com/office/drawing/2010/main" val="0"/>
              </a:ext>
            </a:extLst>
          </a:blip>
          <a:srcRect l="6459" t="9813" r="5897" b="7500"/>
          <a:stretch/>
        </p:blipFill>
        <p:spPr>
          <a:xfrm>
            <a:off x="10197550" y="5981131"/>
            <a:ext cx="1740450" cy="754949"/>
          </a:xfrm>
          <a:prstGeom prst="rect">
            <a:avLst/>
          </a:prstGeom>
        </p:spPr>
      </p:pic>
      <p:sp>
        <p:nvSpPr>
          <p:cNvPr id="13" name="object 17">
            <a:extLst>
              <a:ext uri="{FF2B5EF4-FFF2-40B4-BE49-F238E27FC236}">
                <a16:creationId xmlns:a16="http://schemas.microsoft.com/office/drawing/2014/main" id="{F6B65264-E88B-E5D2-DF6A-E73C221E8A44}"/>
              </a:ext>
            </a:extLst>
          </p:cNvPr>
          <p:cNvSpPr/>
          <p:nvPr/>
        </p:nvSpPr>
        <p:spPr>
          <a:xfrm>
            <a:off x="4119005" y="-1"/>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9E122C"/>
          </a:solidFill>
          <a:effectLst>
            <a:outerShdw blurRad="50800" dist="38100" dir="2700000" algn="tl" rotWithShape="0">
              <a:prstClr val="black">
                <a:alpha val="40000"/>
              </a:prstClr>
            </a:outerShdw>
          </a:effectLst>
        </p:spPr>
        <p:txBody>
          <a:bodyPr wrap="square" lIns="0" tIns="0" rIns="0" bIns="0" rtlCol="0"/>
          <a:lstStyle/>
          <a:p>
            <a:endParaRPr sz="2400" dirty="0"/>
          </a:p>
        </p:txBody>
      </p:sp>
      <p:cxnSp>
        <p:nvCxnSpPr>
          <p:cNvPr id="14" name="Connettore diritto 13">
            <a:extLst>
              <a:ext uri="{FF2B5EF4-FFF2-40B4-BE49-F238E27FC236}">
                <a16:creationId xmlns:a16="http://schemas.microsoft.com/office/drawing/2014/main" id="{BB6300C8-6AD6-CBB4-5563-8709C44E9FDC}"/>
              </a:ext>
            </a:extLst>
          </p:cNvPr>
          <p:cNvCxnSpPr>
            <a:cxnSpLocks/>
          </p:cNvCxnSpPr>
          <p:nvPr/>
        </p:nvCxnSpPr>
        <p:spPr>
          <a:xfrm>
            <a:off x="361950" y="962017"/>
            <a:ext cx="11412955" cy="0"/>
          </a:xfrm>
          <a:prstGeom prst="line">
            <a:avLst/>
          </a:prstGeom>
          <a:ln w="53975">
            <a:solidFill>
              <a:srgbClr val="9E122C"/>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76769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Connettore diritto 13">
            <a:extLst>
              <a:ext uri="{FF2B5EF4-FFF2-40B4-BE49-F238E27FC236}">
                <a16:creationId xmlns:a16="http://schemas.microsoft.com/office/drawing/2014/main" id="{402DC50D-1B20-D209-1E2C-C987289F1CC7}"/>
              </a:ext>
            </a:extLst>
          </p:cNvPr>
          <p:cNvCxnSpPr>
            <a:cxnSpLocks/>
          </p:cNvCxnSpPr>
          <p:nvPr/>
        </p:nvCxnSpPr>
        <p:spPr>
          <a:xfrm>
            <a:off x="361950" y="962017"/>
            <a:ext cx="11412955" cy="0"/>
          </a:xfrm>
          <a:prstGeom prst="line">
            <a:avLst/>
          </a:prstGeom>
          <a:ln w="53975">
            <a:solidFill>
              <a:srgbClr val="9E122C"/>
            </a:solidFill>
          </a:ln>
        </p:spPr>
        <p:style>
          <a:lnRef idx="2">
            <a:schemeClr val="accent1"/>
          </a:lnRef>
          <a:fillRef idx="0">
            <a:schemeClr val="accent1"/>
          </a:fillRef>
          <a:effectRef idx="1">
            <a:schemeClr val="accent1"/>
          </a:effectRef>
          <a:fontRef idx="minor">
            <a:schemeClr val="tx1"/>
          </a:fontRef>
        </p:style>
      </p:cxnSp>
      <p:sp>
        <p:nvSpPr>
          <p:cNvPr id="2" name="object 17">
            <a:extLst>
              <a:ext uri="{FF2B5EF4-FFF2-40B4-BE49-F238E27FC236}">
                <a16:creationId xmlns:a16="http://schemas.microsoft.com/office/drawing/2014/main" id="{8C4EAD57-2821-AC18-3B9D-8C6122ADF554}"/>
              </a:ext>
            </a:extLst>
          </p:cNvPr>
          <p:cNvSpPr/>
          <p:nvPr/>
        </p:nvSpPr>
        <p:spPr>
          <a:xfrm>
            <a:off x="1330309"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endParaRPr>
          </a:p>
        </p:txBody>
      </p:sp>
      <p:sp>
        <p:nvSpPr>
          <p:cNvPr id="6" name="object 17">
            <a:extLst>
              <a:ext uri="{FF2B5EF4-FFF2-40B4-BE49-F238E27FC236}">
                <a16:creationId xmlns:a16="http://schemas.microsoft.com/office/drawing/2014/main" id="{D74E169E-E2F5-7467-EB84-71A20AACBBF7}"/>
              </a:ext>
            </a:extLst>
          </p:cNvPr>
          <p:cNvSpPr/>
          <p:nvPr/>
        </p:nvSpPr>
        <p:spPr>
          <a:xfrm>
            <a:off x="4092212"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7" name="object 17">
            <a:extLst>
              <a:ext uri="{FF2B5EF4-FFF2-40B4-BE49-F238E27FC236}">
                <a16:creationId xmlns:a16="http://schemas.microsoft.com/office/drawing/2014/main" id="{2D058810-4B29-72E3-6DCA-F7BD66DAD821}"/>
              </a:ext>
            </a:extLst>
          </p:cNvPr>
          <p:cNvSpPr/>
          <p:nvPr/>
        </p:nvSpPr>
        <p:spPr>
          <a:xfrm>
            <a:off x="5479100"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5" name="object 17">
            <a:extLst>
              <a:ext uri="{FF2B5EF4-FFF2-40B4-BE49-F238E27FC236}">
                <a16:creationId xmlns:a16="http://schemas.microsoft.com/office/drawing/2014/main" id="{740A9662-DC25-08E5-59FC-2863A09EBC5C}"/>
              </a:ext>
            </a:extLst>
          </p:cNvPr>
          <p:cNvSpPr/>
          <p:nvPr/>
        </p:nvSpPr>
        <p:spPr>
          <a:xfrm>
            <a:off x="6865987"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6" name="object 17">
            <a:extLst>
              <a:ext uri="{FF2B5EF4-FFF2-40B4-BE49-F238E27FC236}">
                <a16:creationId xmlns:a16="http://schemas.microsoft.com/office/drawing/2014/main" id="{11A5F703-DD52-9C88-9C11-EC76B6D98782}"/>
              </a:ext>
            </a:extLst>
          </p:cNvPr>
          <p:cNvSpPr/>
          <p:nvPr/>
        </p:nvSpPr>
        <p:spPr>
          <a:xfrm>
            <a:off x="8252876"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7" name="object 17">
            <a:extLst>
              <a:ext uri="{FF2B5EF4-FFF2-40B4-BE49-F238E27FC236}">
                <a16:creationId xmlns:a16="http://schemas.microsoft.com/office/drawing/2014/main" id="{D0D8A5D3-90C5-414D-8A1B-38026EA46EBE}"/>
              </a:ext>
            </a:extLst>
          </p:cNvPr>
          <p:cNvSpPr/>
          <p:nvPr/>
        </p:nvSpPr>
        <p:spPr>
          <a:xfrm>
            <a:off x="9639765"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8" name="object 17">
            <a:extLst>
              <a:ext uri="{FF2B5EF4-FFF2-40B4-BE49-F238E27FC236}">
                <a16:creationId xmlns:a16="http://schemas.microsoft.com/office/drawing/2014/main" id="{0DEA86A1-56B2-0C37-68D1-E0149870B115}"/>
              </a:ext>
            </a:extLst>
          </p:cNvPr>
          <p:cNvSpPr/>
          <p:nvPr/>
        </p:nvSpPr>
        <p:spPr>
          <a:xfrm>
            <a:off x="12455253" y="0"/>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endParaRPr>
          </a:p>
        </p:txBody>
      </p:sp>
      <p:sp>
        <p:nvSpPr>
          <p:cNvPr id="20" name="object 18">
            <a:extLst>
              <a:ext uri="{FF2B5EF4-FFF2-40B4-BE49-F238E27FC236}">
                <a16:creationId xmlns:a16="http://schemas.microsoft.com/office/drawing/2014/main" id="{26ED85B7-9DD9-E666-92B6-69CA1575B7C1}"/>
              </a:ext>
            </a:extLst>
          </p:cNvPr>
          <p:cNvSpPr/>
          <p:nvPr/>
        </p:nvSpPr>
        <p:spPr>
          <a:xfrm>
            <a:off x="12455253" y="645425"/>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21" name="object 19">
            <a:extLst>
              <a:ext uri="{FF2B5EF4-FFF2-40B4-BE49-F238E27FC236}">
                <a16:creationId xmlns:a16="http://schemas.microsoft.com/office/drawing/2014/main" id="{9543D5F1-B89C-786B-F025-6A4A323AE446}"/>
              </a:ext>
            </a:extLst>
          </p:cNvPr>
          <p:cNvSpPr/>
          <p:nvPr/>
        </p:nvSpPr>
        <p:spPr>
          <a:xfrm>
            <a:off x="12455253" y="129085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9E122C"/>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22" name="object 20">
            <a:extLst>
              <a:ext uri="{FF2B5EF4-FFF2-40B4-BE49-F238E27FC236}">
                <a16:creationId xmlns:a16="http://schemas.microsoft.com/office/drawing/2014/main" id="{62D8143C-3D94-EF52-F510-CC38E2161ED1}"/>
              </a:ext>
            </a:extLst>
          </p:cNvPr>
          <p:cNvSpPr/>
          <p:nvPr/>
        </p:nvSpPr>
        <p:spPr>
          <a:xfrm>
            <a:off x="12455253" y="193627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019E6D"/>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23" name="object 19">
            <a:extLst>
              <a:ext uri="{FF2B5EF4-FFF2-40B4-BE49-F238E27FC236}">
                <a16:creationId xmlns:a16="http://schemas.microsoft.com/office/drawing/2014/main" id="{51FB8989-350F-E02C-C679-90AA3A69F126}"/>
              </a:ext>
            </a:extLst>
          </p:cNvPr>
          <p:cNvSpPr/>
          <p:nvPr/>
        </p:nvSpPr>
        <p:spPr>
          <a:xfrm>
            <a:off x="12455253" y="258170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24" name="object 20">
            <a:extLst>
              <a:ext uri="{FF2B5EF4-FFF2-40B4-BE49-F238E27FC236}">
                <a16:creationId xmlns:a16="http://schemas.microsoft.com/office/drawing/2014/main" id="{CAEA3D9D-FED7-654B-EEA7-120649E054AE}"/>
              </a:ext>
            </a:extLst>
          </p:cNvPr>
          <p:cNvSpPr/>
          <p:nvPr/>
        </p:nvSpPr>
        <p:spPr>
          <a:xfrm>
            <a:off x="12455253" y="322712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25" name="object 20">
            <a:extLst>
              <a:ext uri="{FF2B5EF4-FFF2-40B4-BE49-F238E27FC236}">
                <a16:creationId xmlns:a16="http://schemas.microsoft.com/office/drawing/2014/main" id="{66DCAA7C-0553-6E55-29E1-FB926CE84019}"/>
              </a:ext>
            </a:extLst>
          </p:cNvPr>
          <p:cNvSpPr/>
          <p:nvPr/>
        </p:nvSpPr>
        <p:spPr>
          <a:xfrm>
            <a:off x="12455253" y="3872549"/>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chemeClr val="accent5">
              <a:lumMod val="75000"/>
            </a:schemeClr>
          </a:solidFill>
          <a:ln>
            <a:noFill/>
          </a:ln>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3" name="object 17">
            <a:extLst>
              <a:ext uri="{FF2B5EF4-FFF2-40B4-BE49-F238E27FC236}">
                <a16:creationId xmlns:a16="http://schemas.microsoft.com/office/drawing/2014/main" id="{3D04F630-6B65-86F3-09EA-BC760DCF24E4}"/>
              </a:ext>
            </a:extLst>
          </p:cNvPr>
          <p:cNvSpPr/>
          <p:nvPr/>
        </p:nvSpPr>
        <p:spPr>
          <a:xfrm>
            <a:off x="4119005" y="-1"/>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9E122C"/>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8" name="object 17">
            <a:extLst>
              <a:ext uri="{FF2B5EF4-FFF2-40B4-BE49-F238E27FC236}">
                <a16:creationId xmlns:a16="http://schemas.microsoft.com/office/drawing/2014/main" id="{675BFE8E-DEE0-5E06-8CD6-B1AD11CD022D}"/>
              </a:ext>
            </a:extLst>
          </p:cNvPr>
          <p:cNvSpPr/>
          <p:nvPr/>
        </p:nvSpPr>
        <p:spPr>
          <a:xfrm>
            <a:off x="2724657" y="-2"/>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endParaRPr>
          </a:p>
        </p:txBody>
      </p:sp>
      <p:pic>
        <p:nvPicPr>
          <p:cNvPr id="4" name="Immagine 3" descr="Immagine che contiene Carattere, testo, logo, simbolo&#10;&#10;Descrizione generata automaticamente">
            <a:extLst>
              <a:ext uri="{FF2B5EF4-FFF2-40B4-BE49-F238E27FC236}">
                <a16:creationId xmlns:a16="http://schemas.microsoft.com/office/drawing/2014/main" id="{E0AE5E42-1FD7-2ADE-6393-55187A031AD6}"/>
              </a:ext>
            </a:extLst>
          </p:cNvPr>
          <p:cNvPicPr>
            <a:picLocks noChangeAspect="1"/>
          </p:cNvPicPr>
          <p:nvPr/>
        </p:nvPicPr>
        <p:blipFill rotWithShape="1">
          <a:blip r:embed="rId3">
            <a:extLst>
              <a:ext uri="{28A0092B-C50C-407E-A947-70E740481C1C}">
                <a14:useLocalDpi xmlns:a14="http://schemas.microsoft.com/office/drawing/2010/main" val="0"/>
              </a:ext>
            </a:extLst>
          </a:blip>
          <a:srcRect l="6459" t="9813" r="5897" b="7500"/>
          <a:stretch/>
        </p:blipFill>
        <p:spPr>
          <a:xfrm>
            <a:off x="10197550" y="5996121"/>
            <a:ext cx="1740450" cy="754949"/>
          </a:xfrm>
          <a:prstGeom prst="rect">
            <a:avLst/>
          </a:prstGeom>
        </p:spPr>
      </p:pic>
      <p:sp>
        <p:nvSpPr>
          <p:cNvPr id="27" name="Subtitle 3">
            <a:extLst>
              <a:ext uri="{FF2B5EF4-FFF2-40B4-BE49-F238E27FC236}">
                <a16:creationId xmlns:a16="http://schemas.microsoft.com/office/drawing/2014/main" id="{882530E7-6E0D-423B-8C77-009C94C13964}"/>
              </a:ext>
            </a:extLst>
          </p:cNvPr>
          <p:cNvSpPr txBox="1">
            <a:spLocks/>
          </p:cNvSpPr>
          <p:nvPr/>
        </p:nvSpPr>
        <p:spPr bwMode="gray">
          <a:xfrm>
            <a:off x="361949" y="538073"/>
            <a:ext cx="11412955" cy="752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marL="0" marR="0" lvl="0" indent="0" algn="l"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r>
              <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rPr>
              <a:t>RETTE IPERBOLICHE: </a:t>
            </a:r>
            <a:r>
              <a:rPr lang="en-US" altLang="it-IT" dirty="0">
                <a:solidFill>
                  <a:schemeClr val="tx1"/>
                </a:solidFill>
                <a:latin typeface="Avenir Next" panose="020B0503020202020204" pitchFamily="34" charset="0"/>
                <a:ea typeface="Verdana" panose="020B0604030504040204" pitchFamily="34" charset="0"/>
                <a:cs typeface="Arial" panose="020B0604020202020204" pitchFamily="34" charset="0"/>
              </a:rPr>
              <a:t>COSTRUZIONE RETTE PER UN PUNTO INTERNO </a:t>
            </a:r>
          </a:p>
        </p:txBody>
      </p:sp>
      <p:sp>
        <p:nvSpPr>
          <p:cNvPr id="12" name="CasellaDiTesto 11">
            <a:extLst>
              <a:ext uri="{FF2B5EF4-FFF2-40B4-BE49-F238E27FC236}">
                <a16:creationId xmlns:a16="http://schemas.microsoft.com/office/drawing/2014/main" id="{4646149C-7952-DBF9-8E60-E51F95898220}"/>
              </a:ext>
            </a:extLst>
          </p:cNvPr>
          <p:cNvSpPr txBox="1"/>
          <p:nvPr/>
        </p:nvSpPr>
        <p:spPr>
          <a:xfrm>
            <a:off x="4583374" y="6067474"/>
            <a:ext cx="4565225" cy="276999"/>
          </a:xfrm>
          <a:prstGeom prst="rect">
            <a:avLst/>
          </a:prstGeom>
          <a:noFill/>
        </p:spPr>
        <p:txBody>
          <a:bodyPr wrap="square" rtlCol="0">
            <a:spAutoFit/>
          </a:bodyPr>
          <a:lstStyle/>
          <a:p>
            <a:r>
              <a:rPr lang="it-IT" sz="1200" b="1" dirty="0">
                <a:cs typeface="Arial" panose="020B0604020202020204" pitchFamily="34" charset="0"/>
              </a:rPr>
              <a:t>Figura 16: </a:t>
            </a:r>
            <a:r>
              <a:rPr lang="it-IT" sz="1200" dirty="0">
                <a:cs typeface="Arial" panose="020B0604020202020204" pitchFamily="34" charset="0"/>
              </a:rPr>
              <a:t>Retta passante per un punto interno.</a:t>
            </a:r>
            <a:endParaRPr lang="it-IT" sz="1200" b="1" dirty="0">
              <a:cs typeface="Arial" panose="020B0604020202020204" pitchFamily="34" charset="0"/>
            </a:endParaRPr>
          </a:p>
        </p:txBody>
      </p:sp>
      <p:pic>
        <p:nvPicPr>
          <p:cNvPr id="5" name="Segnaposto contenuto 4">
            <a:extLst>
              <a:ext uri="{FF2B5EF4-FFF2-40B4-BE49-F238E27FC236}">
                <a16:creationId xmlns:a16="http://schemas.microsoft.com/office/drawing/2014/main" id="{85650DC3-1EC3-158D-CF11-5DCABBEA0FA6}"/>
              </a:ext>
            </a:extLst>
          </p:cNvPr>
          <p:cNvPicPr>
            <a:picLocks noChangeAspect="1"/>
          </p:cNvPicPr>
          <p:nvPr/>
        </p:nvPicPr>
        <p:blipFill rotWithShape="1">
          <a:blip r:embed="rId4">
            <a:extLst>
              <a:ext uri="{28A0092B-C50C-407E-A947-70E740481C1C}">
                <a14:useLocalDpi xmlns:a14="http://schemas.microsoft.com/office/drawing/2010/main" val="0"/>
              </a:ext>
            </a:extLst>
          </a:blip>
          <a:srcRect l="3590" r="7677"/>
          <a:stretch/>
        </p:blipFill>
        <p:spPr>
          <a:xfrm>
            <a:off x="1561060" y="1247998"/>
            <a:ext cx="10310775" cy="4647985"/>
          </a:xfrm>
          <a:prstGeom prst="rect">
            <a:avLst/>
          </a:prstGeom>
        </p:spPr>
      </p:pic>
      <p:pic>
        <p:nvPicPr>
          <p:cNvPr id="2050" name="Picture 2" descr="page47image129353968">
            <a:extLst>
              <a:ext uri="{FF2B5EF4-FFF2-40B4-BE49-F238E27FC236}">
                <a16:creationId xmlns:a16="http://schemas.microsoft.com/office/drawing/2014/main" id="{AE407C97-86E3-9ED2-E064-79DF4BF0BC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949" y="4872395"/>
            <a:ext cx="1501200" cy="150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4515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Connettore diritto 13">
            <a:extLst>
              <a:ext uri="{FF2B5EF4-FFF2-40B4-BE49-F238E27FC236}">
                <a16:creationId xmlns:a16="http://schemas.microsoft.com/office/drawing/2014/main" id="{402DC50D-1B20-D209-1E2C-C987289F1CC7}"/>
              </a:ext>
            </a:extLst>
          </p:cNvPr>
          <p:cNvCxnSpPr>
            <a:cxnSpLocks/>
          </p:cNvCxnSpPr>
          <p:nvPr/>
        </p:nvCxnSpPr>
        <p:spPr>
          <a:xfrm>
            <a:off x="361950" y="962017"/>
            <a:ext cx="11412955" cy="0"/>
          </a:xfrm>
          <a:prstGeom prst="line">
            <a:avLst/>
          </a:prstGeom>
          <a:ln w="53975">
            <a:solidFill>
              <a:srgbClr val="9E122C"/>
            </a:solidFill>
          </a:ln>
        </p:spPr>
        <p:style>
          <a:lnRef idx="2">
            <a:schemeClr val="accent1"/>
          </a:lnRef>
          <a:fillRef idx="0">
            <a:schemeClr val="accent1"/>
          </a:fillRef>
          <a:effectRef idx="1">
            <a:schemeClr val="accent1"/>
          </a:effectRef>
          <a:fontRef idx="minor">
            <a:schemeClr val="tx1"/>
          </a:fontRef>
        </p:style>
      </p:cxnSp>
      <p:sp>
        <p:nvSpPr>
          <p:cNvPr id="2" name="object 17">
            <a:extLst>
              <a:ext uri="{FF2B5EF4-FFF2-40B4-BE49-F238E27FC236}">
                <a16:creationId xmlns:a16="http://schemas.microsoft.com/office/drawing/2014/main" id="{8C4EAD57-2821-AC18-3B9D-8C6122ADF554}"/>
              </a:ext>
            </a:extLst>
          </p:cNvPr>
          <p:cNvSpPr/>
          <p:nvPr/>
        </p:nvSpPr>
        <p:spPr>
          <a:xfrm>
            <a:off x="1330309"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endParaRPr>
          </a:p>
        </p:txBody>
      </p:sp>
      <p:sp>
        <p:nvSpPr>
          <p:cNvPr id="6" name="object 17">
            <a:extLst>
              <a:ext uri="{FF2B5EF4-FFF2-40B4-BE49-F238E27FC236}">
                <a16:creationId xmlns:a16="http://schemas.microsoft.com/office/drawing/2014/main" id="{D74E169E-E2F5-7467-EB84-71A20AACBBF7}"/>
              </a:ext>
            </a:extLst>
          </p:cNvPr>
          <p:cNvSpPr/>
          <p:nvPr/>
        </p:nvSpPr>
        <p:spPr>
          <a:xfrm>
            <a:off x="4092212"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7" name="object 17">
            <a:extLst>
              <a:ext uri="{FF2B5EF4-FFF2-40B4-BE49-F238E27FC236}">
                <a16:creationId xmlns:a16="http://schemas.microsoft.com/office/drawing/2014/main" id="{2D058810-4B29-72E3-6DCA-F7BD66DAD821}"/>
              </a:ext>
            </a:extLst>
          </p:cNvPr>
          <p:cNvSpPr/>
          <p:nvPr/>
        </p:nvSpPr>
        <p:spPr>
          <a:xfrm>
            <a:off x="5479100"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5" name="object 17">
            <a:extLst>
              <a:ext uri="{FF2B5EF4-FFF2-40B4-BE49-F238E27FC236}">
                <a16:creationId xmlns:a16="http://schemas.microsoft.com/office/drawing/2014/main" id="{740A9662-DC25-08E5-59FC-2863A09EBC5C}"/>
              </a:ext>
            </a:extLst>
          </p:cNvPr>
          <p:cNvSpPr/>
          <p:nvPr/>
        </p:nvSpPr>
        <p:spPr>
          <a:xfrm>
            <a:off x="6865987"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6" name="object 17">
            <a:extLst>
              <a:ext uri="{FF2B5EF4-FFF2-40B4-BE49-F238E27FC236}">
                <a16:creationId xmlns:a16="http://schemas.microsoft.com/office/drawing/2014/main" id="{11A5F703-DD52-9C88-9C11-EC76B6D98782}"/>
              </a:ext>
            </a:extLst>
          </p:cNvPr>
          <p:cNvSpPr/>
          <p:nvPr/>
        </p:nvSpPr>
        <p:spPr>
          <a:xfrm>
            <a:off x="8252876"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7" name="object 17">
            <a:extLst>
              <a:ext uri="{FF2B5EF4-FFF2-40B4-BE49-F238E27FC236}">
                <a16:creationId xmlns:a16="http://schemas.microsoft.com/office/drawing/2014/main" id="{D0D8A5D3-90C5-414D-8A1B-38026EA46EBE}"/>
              </a:ext>
            </a:extLst>
          </p:cNvPr>
          <p:cNvSpPr/>
          <p:nvPr/>
        </p:nvSpPr>
        <p:spPr>
          <a:xfrm>
            <a:off x="9639765"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8" name="object 17">
            <a:extLst>
              <a:ext uri="{FF2B5EF4-FFF2-40B4-BE49-F238E27FC236}">
                <a16:creationId xmlns:a16="http://schemas.microsoft.com/office/drawing/2014/main" id="{0DEA86A1-56B2-0C37-68D1-E0149870B115}"/>
              </a:ext>
            </a:extLst>
          </p:cNvPr>
          <p:cNvSpPr/>
          <p:nvPr/>
        </p:nvSpPr>
        <p:spPr>
          <a:xfrm>
            <a:off x="12455253" y="0"/>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endParaRPr>
          </a:p>
        </p:txBody>
      </p:sp>
      <p:sp>
        <p:nvSpPr>
          <p:cNvPr id="20" name="object 18">
            <a:extLst>
              <a:ext uri="{FF2B5EF4-FFF2-40B4-BE49-F238E27FC236}">
                <a16:creationId xmlns:a16="http://schemas.microsoft.com/office/drawing/2014/main" id="{26ED85B7-9DD9-E666-92B6-69CA1575B7C1}"/>
              </a:ext>
            </a:extLst>
          </p:cNvPr>
          <p:cNvSpPr/>
          <p:nvPr/>
        </p:nvSpPr>
        <p:spPr>
          <a:xfrm>
            <a:off x="12455253" y="645425"/>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21" name="object 19">
            <a:extLst>
              <a:ext uri="{FF2B5EF4-FFF2-40B4-BE49-F238E27FC236}">
                <a16:creationId xmlns:a16="http://schemas.microsoft.com/office/drawing/2014/main" id="{9543D5F1-B89C-786B-F025-6A4A323AE446}"/>
              </a:ext>
            </a:extLst>
          </p:cNvPr>
          <p:cNvSpPr/>
          <p:nvPr/>
        </p:nvSpPr>
        <p:spPr>
          <a:xfrm>
            <a:off x="12455253" y="129085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9E122C"/>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22" name="object 20">
            <a:extLst>
              <a:ext uri="{FF2B5EF4-FFF2-40B4-BE49-F238E27FC236}">
                <a16:creationId xmlns:a16="http://schemas.microsoft.com/office/drawing/2014/main" id="{62D8143C-3D94-EF52-F510-CC38E2161ED1}"/>
              </a:ext>
            </a:extLst>
          </p:cNvPr>
          <p:cNvSpPr/>
          <p:nvPr/>
        </p:nvSpPr>
        <p:spPr>
          <a:xfrm>
            <a:off x="12455253" y="193627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019E6D"/>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23" name="object 19">
            <a:extLst>
              <a:ext uri="{FF2B5EF4-FFF2-40B4-BE49-F238E27FC236}">
                <a16:creationId xmlns:a16="http://schemas.microsoft.com/office/drawing/2014/main" id="{51FB8989-350F-E02C-C679-90AA3A69F126}"/>
              </a:ext>
            </a:extLst>
          </p:cNvPr>
          <p:cNvSpPr/>
          <p:nvPr/>
        </p:nvSpPr>
        <p:spPr>
          <a:xfrm>
            <a:off x="12455253" y="258170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24" name="object 20">
            <a:extLst>
              <a:ext uri="{FF2B5EF4-FFF2-40B4-BE49-F238E27FC236}">
                <a16:creationId xmlns:a16="http://schemas.microsoft.com/office/drawing/2014/main" id="{CAEA3D9D-FED7-654B-EEA7-120649E054AE}"/>
              </a:ext>
            </a:extLst>
          </p:cNvPr>
          <p:cNvSpPr/>
          <p:nvPr/>
        </p:nvSpPr>
        <p:spPr>
          <a:xfrm>
            <a:off x="12455253" y="322712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25" name="object 20">
            <a:extLst>
              <a:ext uri="{FF2B5EF4-FFF2-40B4-BE49-F238E27FC236}">
                <a16:creationId xmlns:a16="http://schemas.microsoft.com/office/drawing/2014/main" id="{66DCAA7C-0553-6E55-29E1-FB926CE84019}"/>
              </a:ext>
            </a:extLst>
          </p:cNvPr>
          <p:cNvSpPr/>
          <p:nvPr/>
        </p:nvSpPr>
        <p:spPr>
          <a:xfrm>
            <a:off x="12455253" y="3872549"/>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chemeClr val="accent5">
              <a:lumMod val="75000"/>
            </a:schemeClr>
          </a:solidFill>
          <a:ln>
            <a:noFill/>
          </a:ln>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3" name="object 17">
            <a:extLst>
              <a:ext uri="{FF2B5EF4-FFF2-40B4-BE49-F238E27FC236}">
                <a16:creationId xmlns:a16="http://schemas.microsoft.com/office/drawing/2014/main" id="{3D04F630-6B65-86F3-09EA-BC760DCF24E4}"/>
              </a:ext>
            </a:extLst>
          </p:cNvPr>
          <p:cNvSpPr/>
          <p:nvPr/>
        </p:nvSpPr>
        <p:spPr>
          <a:xfrm>
            <a:off x="4119005" y="-1"/>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9E122C"/>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8" name="object 17">
            <a:extLst>
              <a:ext uri="{FF2B5EF4-FFF2-40B4-BE49-F238E27FC236}">
                <a16:creationId xmlns:a16="http://schemas.microsoft.com/office/drawing/2014/main" id="{675BFE8E-DEE0-5E06-8CD6-B1AD11CD022D}"/>
              </a:ext>
            </a:extLst>
          </p:cNvPr>
          <p:cNvSpPr/>
          <p:nvPr/>
        </p:nvSpPr>
        <p:spPr>
          <a:xfrm>
            <a:off x="2724657" y="-2"/>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endParaRPr>
          </a:p>
        </p:txBody>
      </p:sp>
      <p:pic>
        <p:nvPicPr>
          <p:cNvPr id="4" name="Immagine 3" descr="Immagine che contiene Carattere, testo, logo, simbolo&#10;&#10;Descrizione generata automaticamente">
            <a:extLst>
              <a:ext uri="{FF2B5EF4-FFF2-40B4-BE49-F238E27FC236}">
                <a16:creationId xmlns:a16="http://schemas.microsoft.com/office/drawing/2014/main" id="{E0AE5E42-1FD7-2ADE-6393-55187A031AD6}"/>
              </a:ext>
            </a:extLst>
          </p:cNvPr>
          <p:cNvPicPr>
            <a:picLocks noChangeAspect="1"/>
          </p:cNvPicPr>
          <p:nvPr/>
        </p:nvPicPr>
        <p:blipFill rotWithShape="1">
          <a:blip r:embed="rId3">
            <a:extLst>
              <a:ext uri="{28A0092B-C50C-407E-A947-70E740481C1C}">
                <a14:useLocalDpi xmlns:a14="http://schemas.microsoft.com/office/drawing/2010/main" val="0"/>
              </a:ext>
            </a:extLst>
          </a:blip>
          <a:srcRect l="6459" t="9813" r="5897" b="7500"/>
          <a:stretch/>
        </p:blipFill>
        <p:spPr>
          <a:xfrm>
            <a:off x="10197550" y="5996121"/>
            <a:ext cx="1740450" cy="754949"/>
          </a:xfrm>
          <a:prstGeom prst="rect">
            <a:avLst/>
          </a:prstGeom>
        </p:spPr>
      </p:pic>
      <p:sp>
        <p:nvSpPr>
          <p:cNvPr id="27" name="Subtitle 3">
            <a:extLst>
              <a:ext uri="{FF2B5EF4-FFF2-40B4-BE49-F238E27FC236}">
                <a16:creationId xmlns:a16="http://schemas.microsoft.com/office/drawing/2014/main" id="{882530E7-6E0D-423B-8C77-009C94C13964}"/>
              </a:ext>
            </a:extLst>
          </p:cNvPr>
          <p:cNvSpPr txBox="1">
            <a:spLocks/>
          </p:cNvSpPr>
          <p:nvPr/>
        </p:nvSpPr>
        <p:spPr bwMode="gray">
          <a:xfrm>
            <a:off x="361949" y="538073"/>
            <a:ext cx="11412955" cy="752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marL="0" marR="0" lvl="0" indent="0" algn="l"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r>
              <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rPr>
              <a:t>RETTE IPERBOLICHE: </a:t>
            </a:r>
            <a:r>
              <a:rPr lang="en-US" altLang="it-IT" dirty="0">
                <a:solidFill>
                  <a:schemeClr val="tx1"/>
                </a:solidFill>
                <a:latin typeface="Avenir Next" panose="020B0503020202020204" pitchFamily="34" charset="0"/>
                <a:ea typeface="Verdana" panose="020B0604030504040204" pitchFamily="34" charset="0"/>
                <a:cs typeface="Arial" panose="020B0604020202020204" pitchFamily="34" charset="0"/>
              </a:rPr>
              <a:t>PER DUE PUNTI PASSA UNA E UNA SOLA RETTA</a:t>
            </a:r>
            <a:endPar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endParaRPr>
          </a:p>
        </p:txBody>
      </p:sp>
      <p:pic>
        <p:nvPicPr>
          <p:cNvPr id="9218" name="Picture 2" descr="page48image61960800">
            <a:extLst>
              <a:ext uri="{FF2B5EF4-FFF2-40B4-BE49-F238E27FC236}">
                <a16:creationId xmlns:a16="http://schemas.microsoft.com/office/drawing/2014/main" id="{B0FB07E1-4C94-2028-6652-E0515490F14B}"/>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3116703" y="2217040"/>
            <a:ext cx="5691116" cy="3721283"/>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page48image61961008">
            <a:extLst>
              <a:ext uri="{FF2B5EF4-FFF2-40B4-BE49-F238E27FC236}">
                <a16:creationId xmlns:a16="http://schemas.microsoft.com/office/drawing/2014/main" id="{DFC9ADF1-C5D9-F078-07B8-D74C101568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949" y="4875995"/>
            <a:ext cx="1496103" cy="1497600"/>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06D3BBEB-6201-B20E-3781-0E6029DA4F7E}"/>
              </a:ext>
            </a:extLst>
          </p:cNvPr>
          <p:cNvSpPr txBox="1"/>
          <p:nvPr/>
        </p:nvSpPr>
        <p:spPr>
          <a:xfrm>
            <a:off x="4583374" y="6300347"/>
            <a:ext cx="4565225" cy="276999"/>
          </a:xfrm>
          <a:prstGeom prst="rect">
            <a:avLst/>
          </a:prstGeom>
          <a:noFill/>
        </p:spPr>
        <p:txBody>
          <a:bodyPr wrap="square" rtlCol="0">
            <a:spAutoFit/>
          </a:bodyPr>
          <a:lstStyle/>
          <a:p>
            <a:r>
              <a:rPr lang="it-IT" sz="1200" b="1" dirty="0">
                <a:cs typeface="Arial" panose="020B0604020202020204" pitchFamily="34" charset="0"/>
              </a:rPr>
              <a:t>Figura 17:</a:t>
            </a:r>
            <a:r>
              <a:rPr lang="it-IT" sz="1200" dirty="0">
                <a:cs typeface="Arial" panose="020B0604020202020204" pitchFamily="34" charset="0"/>
              </a:rPr>
              <a:t> Retta passante per due punti interni.</a:t>
            </a:r>
            <a:endParaRPr lang="it-IT" sz="1200" b="1" dirty="0">
              <a:cs typeface="Arial" panose="020B0604020202020204" pitchFamily="34" charset="0"/>
            </a:endParaRPr>
          </a:p>
        </p:txBody>
      </p:sp>
      <p:sp>
        <p:nvSpPr>
          <p:cNvPr id="5" name="CasellaDiTesto 4">
            <a:extLst>
              <a:ext uri="{FF2B5EF4-FFF2-40B4-BE49-F238E27FC236}">
                <a16:creationId xmlns:a16="http://schemas.microsoft.com/office/drawing/2014/main" id="{EC44ED5E-5970-5750-F74F-8A9E2D30688D}"/>
              </a:ext>
            </a:extLst>
          </p:cNvPr>
          <p:cNvSpPr txBox="1"/>
          <p:nvPr/>
        </p:nvSpPr>
        <p:spPr>
          <a:xfrm>
            <a:off x="343148" y="1201296"/>
            <a:ext cx="8063595" cy="369332"/>
          </a:xfrm>
          <a:prstGeom prst="rect">
            <a:avLst/>
          </a:prstGeom>
          <a:noFill/>
        </p:spPr>
        <p:txBody>
          <a:bodyPr wrap="square" rtlCol="0">
            <a:spAutoFit/>
          </a:bodyPr>
          <a:lstStyle/>
          <a:p>
            <a:r>
              <a:rPr lang="it-IT" b="1" dirty="0">
                <a:effectLst/>
              </a:rPr>
              <a:t>Costruzione della </a:t>
            </a:r>
            <a:r>
              <a:rPr lang="it-IT" b="1" dirty="0"/>
              <a:t>retta passante per A e B, due punti interni.</a:t>
            </a:r>
            <a:endParaRPr lang="it-IT" dirty="0"/>
          </a:p>
        </p:txBody>
      </p:sp>
    </p:spTree>
    <p:extLst>
      <p:ext uri="{BB962C8B-B14F-4D97-AF65-F5344CB8AC3E}">
        <p14:creationId xmlns:p14="http://schemas.microsoft.com/office/powerpoint/2010/main" val="24872214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Connettore diritto 13">
            <a:extLst>
              <a:ext uri="{FF2B5EF4-FFF2-40B4-BE49-F238E27FC236}">
                <a16:creationId xmlns:a16="http://schemas.microsoft.com/office/drawing/2014/main" id="{402DC50D-1B20-D209-1E2C-C987289F1CC7}"/>
              </a:ext>
            </a:extLst>
          </p:cNvPr>
          <p:cNvCxnSpPr>
            <a:cxnSpLocks/>
          </p:cNvCxnSpPr>
          <p:nvPr/>
        </p:nvCxnSpPr>
        <p:spPr>
          <a:xfrm>
            <a:off x="361950" y="962017"/>
            <a:ext cx="11412955" cy="0"/>
          </a:xfrm>
          <a:prstGeom prst="line">
            <a:avLst/>
          </a:prstGeom>
          <a:ln w="53975">
            <a:solidFill>
              <a:srgbClr val="9E122C"/>
            </a:solidFill>
          </a:ln>
        </p:spPr>
        <p:style>
          <a:lnRef idx="2">
            <a:schemeClr val="accent1"/>
          </a:lnRef>
          <a:fillRef idx="0">
            <a:schemeClr val="accent1"/>
          </a:fillRef>
          <a:effectRef idx="1">
            <a:schemeClr val="accent1"/>
          </a:effectRef>
          <a:fontRef idx="minor">
            <a:schemeClr val="tx1"/>
          </a:fontRef>
        </p:style>
      </p:cxnSp>
      <p:sp>
        <p:nvSpPr>
          <p:cNvPr id="2" name="object 17">
            <a:extLst>
              <a:ext uri="{FF2B5EF4-FFF2-40B4-BE49-F238E27FC236}">
                <a16:creationId xmlns:a16="http://schemas.microsoft.com/office/drawing/2014/main" id="{8C4EAD57-2821-AC18-3B9D-8C6122ADF554}"/>
              </a:ext>
            </a:extLst>
          </p:cNvPr>
          <p:cNvSpPr/>
          <p:nvPr/>
        </p:nvSpPr>
        <p:spPr>
          <a:xfrm>
            <a:off x="1330309"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endParaRPr>
          </a:p>
        </p:txBody>
      </p:sp>
      <p:sp>
        <p:nvSpPr>
          <p:cNvPr id="6" name="object 17">
            <a:extLst>
              <a:ext uri="{FF2B5EF4-FFF2-40B4-BE49-F238E27FC236}">
                <a16:creationId xmlns:a16="http://schemas.microsoft.com/office/drawing/2014/main" id="{D74E169E-E2F5-7467-EB84-71A20AACBBF7}"/>
              </a:ext>
            </a:extLst>
          </p:cNvPr>
          <p:cNvSpPr/>
          <p:nvPr/>
        </p:nvSpPr>
        <p:spPr>
          <a:xfrm>
            <a:off x="4092212"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7" name="object 17">
            <a:extLst>
              <a:ext uri="{FF2B5EF4-FFF2-40B4-BE49-F238E27FC236}">
                <a16:creationId xmlns:a16="http://schemas.microsoft.com/office/drawing/2014/main" id="{2D058810-4B29-72E3-6DCA-F7BD66DAD821}"/>
              </a:ext>
            </a:extLst>
          </p:cNvPr>
          <p:cNvSpPr/>
          <p:nvPr/>
        </p:nvSpPr>
        <p:spPr>
          <a:xfrm>
            <a:off x="5479100"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5" name="object 17">
            <a:extLst>
              <a:ext uri="{FF2B5EF4-FFF2-40B4-BE49-F238E27FC236}">
                <a16:creationId xmlns:a16="http://schemas.microsoft.com/office/drawing/2014/main" id="{740A9662-DC25-08E5-59FC-2863A09EBC5C}"/>
              </a:ext>
            </a:extLst>
          </p:cNvPr>
          <p:cNvSpPr/>
          <p:nvPr/>
        </p:nvSpPr>
        <p:spPr>
          <a:xfrm>
            <a:off x="6865987"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6" name="object 17">
            <a:extLst>
              <a:ext uri="{FF2B5EF4-FFF2-40B4-BE49-F238E27FC236}">
                <a16:creationId xmlns:a16="http://schemas.microsoft.com/office/drawing/2014/main" id="{11A5F703-DD52-9C88-9C11-EC76B6D98782}"/>
              </a:ext>
            </a:extLst>
          </p:cNvPr>
          <p:cNvSpPr/>
          <p:nvPr/>
        </p:nvSpPr>
        <p:spPr>
          <a:xfrm>
            <a:off x="8252876"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7" name="object 17">
            <a:extLst>
              <a:ext uri="{FF2B5EF4-FFF2-40B4-BE49-F238E27FC236}">
                <a16:creationId xmlns:a16="http://schemas.microsoft.com/office/drawing/2014/main" id="{D0D8A5D3-90C5-414D-8A1B-38026EA46EBE}"/>
              </a:ext>
            </a:extLst>
          </p:cNvPr>
          <p:cNvSpPr/>
          <p:nvPr/>
        </p:nvSpPr>
        <p:spPr>
          <a:xfrm>
            <a:off x="9639765"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8" name="object 17">
            <a:extLst>
              <a:ext uri="{FF2B5EF4-FFF2-40B4-BE49-F238E27FC236}">
                <a16:creationId xmlns:a16="http://schemas.microsoft.com/office/drawing/2014/main" id="{0DEA86A1-56B2-0C37-68D1-E0149870B115}"/>
              </a:ext>
            </a:extLst>
          </p:cNvPr>
          <p:cNvSpPr/>
          <p:nvPr/>
        </p:nvSpPr>
        <p:spPr>
          <a:xfrm>
            <a:off x="12455253" y="0"/>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endParaRPr>
          </a:p>
        </p:txBody>
      </p:sp>
      <p:sp>
        <p:nvSpPr>
          <p:cNvPr id="20" name="object 18">
            <a:extLst>
              <a:ext uri="{FF2B5EF4-FFF2-40B4-BE49-F238E27FC236}">
                <a16:creationId xmlns:a16="http://schemas.microsoft.com/office/drawing/2014/main" id="{26ED85B7-9DD9-E666-92B6-69CA1575B7C1}"/>
              </a:ext>
            </a:extLst>
          </p:cNvPr>
          <p:cNvSpPr/>
          <p:nvPr/>
        </p:nvSpPr>
        <p:spPr>
          <a:xfrm>
            <a:off x="12455253" y="645425"/>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21" name="object 19">
            <a:extLst>
              <a:ext uri="{FF2B5EF4-FFF2-40B4-BE49-F238E27FC236}">
                <a16:creationId xmlns:a16="http://schemas.microsoft.com/office/drawing/2014/main" id="{9543D5F1-B89C-786B-F025-6A4A323AE446}"/>
              </a:ext>
            </a:extLst>
          </p:cNvPr>
          <p:cNvSpPr/>
          <p:nvPr/>
        </p:nvSpPr>
        <p:spPr>
          <a:xfrm>
            <a:off x="12455253" y="129085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9E122C"/>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22" name="object 20">
            <a:extLst>
              <a:ext uri="{FF2B5EF4-FFF2-40B4-BE49-F238E27FC236}">
                <a16:creationId xmlns:a16="http://schemas.microsoft.com/office/drawing/2014/main" id="{62D8143C-3D94-EF52-F510-CC38E2161ED1}"/>
              </a:ext>
            </a:extLst>
          </p:cNvPr>
          <p:cNvSpPr/>
          <p:nvPr/>
        </p:nvSpPr>
        <p:spPr>
          <a:xfrm>
            <a:off x="12455253" y="193627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019E6D"/>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23" name="object 19">
            <a:extLst>
              <a:ext uri="{FF2B5EF4-FFF2-40B4-BE49-F238E27FC236}">
                <a16:creationId xmlns:a16="http://schemas.microsoft.com/office/drawing/2014/main" id="{51FB8989-350F-E02C-C679-90AA3A69F126}"/>
              </a:ext>
            </a:extLst>
          </p:cNvPr>
          <p:cNvSpPr/>
          <p:nvPr/>
        </p:nvSpPr>
        <p:spPr>
          <a:xfrm>
            <a:off x="12455253" y="258170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24" name="object 20">
            <a:extLst>
              <a:ext uri="{FF2B5EF4-FFF2-40B4-BE49-F238E27FC236}">
                <a16:creationId xmlns:a16="http://schemas.microsoft.com/office/drawing/2014/main" id="{CAEA3D9D-FED7-654B-EEA7-120649E054AE}"/>
              </a:ext>
            </a:extLst>
          </p:cNvPr>
          <p:cNvSpPr/>
          <p:nvPr/>
        </p:nvSpPr>
        <p:spPr>
          <a:xfrm>
            <a:off x="12455253" y="322712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25" name="object 20">
            <a:extLst>
              <a:ext uri="{FF2B5EF4-FFF2-40B4-BE49-F238E27FC236}">
                <a16:creationId xmlns:a16="http://schemas.microsoft.com/office/drawing/2014/main" id="{66DCAA7C-0553-6E55-29E1-FB926CE84019}"/>
              </a:ext>
            </a:extLst>
          </p:cNvPr>
          <p:cNvSpPr/>
          <p:nvPr/>
        </p:nvSpPr>
        <p:spPr>
          <a:xfrm>
            <a:off x="12455253" y="3872549"/>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chemeClr val="accent5">
              <a:lumMod val="75000"/>
            </a:schemeClr>
          </a:solidFill>
          <a:ln>
            <a:noFill/>
          </a:ln>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3" name="object 17">
            <a:extLst>
              <a:ext uri="{FF2B5EF4-FFF2-40B4-BE49-F238E27FC236}">
                <a16:creationId xmlns:a16="http://schemas.microsoft.com/office/drawing/2014/main" id="{3D04F630-6B65-86F3-09EA-BC760DCF24E4}"/>
              </a:ext>
            </a:extLst>
          </p:cNvPr>
          <p:cNvSpPr/>
          <p:nvPr/>
        </p:nvSpPr>
        <p:spPr>
          <a:xfrm>
            <a:off x="4119005" y="-1"/>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9E122C"/>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8" name="object 17">
            <a:extLst>
              <a:ext uri="{FF2B5EF4-FFF2-40B4-BE49-F238E27FC236}">
                <a16:creationId xmlns:a16="http://schemas.microsoft.com/office/drawing/2014/main" id="{675BFE8E-DEE0-5E06-8CD6-B1AD11CD022D}"/>
              </a:ext>
            </a:extLst>
          </p:cNvPr>
          <p:cNvSpPr/>
          <p:nvPr/>
        </p:nvSpPr>
        <p:spPr>
          <a:xfrm>
            <a:off x="2724657" y="-2"/>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endParaRPr>
          </a:p>
        </p:txBody>
      </p:sp>
      <p:pic>
        <p:nvPicPr>
          <p:cNvPr id="4" name="Immagine 3" descr="Immagine che contiene Carattere, testo, logo, simbolo&#10;&#10;Descrizione generata automaticamente">
            <a:extLst>
              <a:ext uri="{FF2B5EF4-FFF2-40B4-BE49-F238E27FC236}">
                <a16:creationId xmlns:a16="http://schemas.microsoft.com/office/drawing/2014/main" id="{E0AE5E42-1FD7-2ADE-6393-55187A031AD6}"/>
              </a:ext>
            </a:extLst>
          </p:cNvPr>
          <p:cNvPicPr>
            <a:picLocks noChangeAspect="1"/>
          </p:cNvPicPr>
          <p:nvPr/>
        </p:nvPicPr>
        <p:blipFill rotWithShape="1">
          <a:blip r:embed="rId5">
            <a:extLst>
              <a:ext uri="{28A0092B-C50C-407E-A947-70E740481C1C}">
                <a14:useLocalDpi xmlns:a14="http://schemas.microsoft.com/office/drawing/2010/main" val="0"/>
              </a:ext>
            </a:extLst>
          </a:blip>
          <a:srcRect l="6459" t="9813" r="5897" b="7500"/>
          <a:stretch/>
        </p:blipFill>
        <p:spPr>
          <a:xfrm>
            <a:off x="10197550" y="5996121"/>
            <a:ext cx="1740450" cy="754949"/>
          </a:xfrm>
          <a:prstGeom prst="rect">
            <a:avLst/>
          </a:prstGeom>
        </p:spPr>
      </p:pic>
      <p:sp>
        <p:nvSpPr>
          <p:cNvPr id="27" name="Subtitle 3">
            <a:extLst>
              <a:ext uri="{FF2B5EF4-FFF2-40B4-BE49-F238E27FC236}">
                <a16:creationId xmlns:a16="http://schemas.microsoft.com/office/drawing/2014/main" id="{882530E7-6E0D-423B-8C77-009C94C13964}"/>
              </a:ext>
            </a:extLst>
          </p:cNvPr>
          <p:cNvSpPr txBox="1">
            <a:spLocks/>
          </p:cNvSpPr>
          <p:nvPr/>
        </p:nvSpPr>
        <p:spPr bwMode="gray">
          <a:xfrm>
            <a:off x="361949" y="538073"/>
            <a:ext cx="11412955" cy="752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marL="0" marR="0" lvl="0" indent="0" algn="l"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r>
              <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rPr>
              <a:t>RETTE IPERBOLICHE: </a:t>
            </a:r>
            <a:r>
              <a:rPr lang="en-US" altLang="it-IT" dirty="0">
                <a:solidFill>
                  <a:schemeClr val="tx1"/>
                </a:solidFill>
                <a:latin typeface="Avenir Next" panose="020B0503020202020204" pitchFamily="34" charset="0"/>
                <a:ea typeface="Verdana" panose="020B0604030504040204" pitchFamily="34" charset="0"/>
                <a:cs typeface="Arial" panose="020B0604020202020204" pitchFamily="34" charset="0"/>
              </a:rPr>
              <a:t>PER DUE PUNTI PASSA UNA E UNA SOLA RETTA</a:t>
            </a:r>
            <a:endPar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endParaRPr>
          </a:p>
        </p:txBody>
      </p:sp>
      <p:pic>
        <p:nvPicPr>
          <p:cNvPr id="12" name="esercizio-guidato-5_M1TcLxSk">
            <a:hlinkClick r:id="" action="ppaction://media"/>
            <a:extLst>
              <a:ext uri="{FF2B5EF4-FFF2-40B4-BE49-F238E27FC236}">
                <a16:creationId xmlns:a16="http://schemas.microsoft.com/office/drawing/2014/main" id="{3DA77D0B-A4B6-814A-8088-5FDD48EF5C06}"/>
              </a:ext>
            </a:extLst>
          </p:cNvPr>
          <p:cNvPicPr>
            <a:picLocks noChangeAspect="1"/>
          </p:cNvPicPr>
          <p:nvPr>
            <a:videoFile r:link="rId1"/>
            <p:extLst>
              <p:ext uri="{DAA4B4D4-6D71-4841-9C94-3DE7FCFB9230}">
                <p14:media xmlns:p14="http://schemas.microsoft.com/office/powerpoint/2010/main" r:embed="rId2">
                  <p14:trim st="28581.4407"/>
                </p14:media>
              </p:ext>
            </p:extLst>
          </p:nvPr>
        </p:nvPicPr>
        <p:blipFill rotWithShape="1">
          <a:blip r:embed="rId6"/>
          <a:srcRect l="26637" t="16548" r="10305" b="14667"/>
          <a:stretch>
            <a:fillRect/>
          </a:stretch>
        </p:blipFill>
        <p:spPr>
          <a:xfrm>
            <a:off x="2100188" y="1936275"/>
            <a:ext cx="7387884" cy="4369328"/>
          </a:xfrm>
          <a:prstGeom prst="rect">
            <a:avLst/>
          </a:prstGeom>
        </p:spPr>
      </p:pic>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0CEDB89B-A081-582D-9B75-30CBCA0416C5}"/>
                  </a:ext>
                </a:extLst>
              </p:cNvPr>
              <p:cNvSpPr txBox="1"/>
              <p:nvPr/>
            </p:nvSpPr>
            <p:spPr>
              <a:xfrm>
                <a:off x="853150" y="1147720"/>
                <a:ext cx="10430552" cy="646331"/>
              </a:xfrm>
              <a:prstGeom prst="rect">
                <a:avLst/>
              </a:prstGeom>
              <a:noFill/>
            </p:spPr>
            <p:txBody>
              <a:bodyPr wrap="square" rtlCol="0">
                <a:spAutoFit/>
              </a:bodyPr>
              <a:lstStyle/>
              <a:p>
                <a:r>
                  <a:rPr lang="it-IT" dirty="0"/>
                  <a:t>P</a:t>
                </a:r>
                <a:r>
                  <a:rPr lang="it-IT" b="0" i="0" dirty="0">
                    <a:effectLst/>
                  </a:rPr>
                  <a:t>er un punto </a:t>
                </a:r>
                <a14:m>
                  <m:oMath xmlns:m="http://schemas.openxmlformats.org/officeDocument/2006/math">
                    <m:r>
                      <a:rPr lang="it-IT" b="0" i="1" dirty="0" smtClean="0">
                        <a:effectLst/>
                        <a:latin typeface="Cambria Math" panose="02040503050406030204" pitchFamily="18" charset="0"/>
                      </a:rPr>
                      <m:t>𝑃</m:t>
                    </m:r>
                  </m:oMath>
                </a14:m>
                <a:r>
                  <a:rPr lang="it-IT" b="0" i="0" dirty="0">
                    <a:effectLst/>
                  </a:rPr>
                  <a:t> esterno alla circonferenza </a:t>
                </a:r>
                <a14:m>
                  <m:oMath xmlns:m="http://schemas.openxmlformats.org/officeDocument/2006/math">
                    <m:r>
                      <a:rPr lang="it-IT" b="0" i="1" dirty="0" smtClean="0">
                        <a:effectLst/>
                        <a:latin typeface="Cambria Math" panose="02040503050406030204" pitchFamily="18" charset="0"/>
                      </a:rPr>
                      <m:t>𝑐</m:t>
                    </m:r>
                  </m:oMath>
                </a14:m>
                <a:r>
                  <a:rPr lang="it-IT" b="0" i="0" dirty="0">
                    <a:effectLst/>
                  </a:rPr>
                  <a:t> esiste una e una sola circonferenza </a:t>
                </a:r>
                <a14:m>
                  <m:oMath xmlns:m="http://schemas.openxmlformats.org/officeDocument/2006/math">
                    <m:r>
                      <a:rPr lang="it-IT" b="0" i="1" dirty="0" smtClean="0">
                        <a:effectLst/>
                        <a:latin typeface="Cambria Math" panose="02040503050406030204" pitchFamily="18" charset="0"/>
                      </a:rPr>
                      <m:t>h</m:t>
                    </m:r>
                  </m:oMath>
                </a14:m>
                <a:r>
                  <a:rPr lang="it-IT" b="0" i="0" dirty="0">
                    <a:effectLst/>
                  </a:rPr>
                  <a:t> di centro </a:t>
                </a:r>
                <a14:m>
                  <m:oMath xmlns:m="http://schemas.openxmlformats.org/officeDocument/2006/math">
                    <m:r>
                      <a:rPr lang="it-IT" b="0" i="1" dirty="0" smtClean="0">
                        <a:effectLst/>
                        <a:latin typeface="Cambria Math" panose="02040503050406030204" pitchFamily="18" charset="0"/>
                      </a:rPr>
                      <m:t>𝑃</m:t>
                    </m:r>
                  </m:oMath>
                </a14:m>
                <a:r>
                  <a:rPr lang="it-IT" b="0" i="0" dirty="0">
                    <a:effectLst/>
                  </a:rPr>
                  <a:t> ortogonale a </a:t>
                </a:r>
                <a14:m>
                  <m:oMath xmlns:m="http://schemas.openxmlformats.org/officeDocument/2006/math">
                    <m:r>
                      <a:rPr lang="it-IT" b="0" i="1" dirty="0" smtClean="0">
                        <a:effectLst/>
                        <a:latin typeface="Cambria Math" panose="02040503050406030204" pitchFamily="18" charset="0"/>
                      </a:rPr>
                      <m:t>𝑐</m:t>
                    </m:r>
                  </m:oMath>
                </a14:m>
                <a:r>
                  <a:rPr lang="it-IT" b="0" i="0" dirty="0">
                    <a:effectLst/>
                  </a:rPr>
                  <a:t> e quindi una e una sola retta iperbolica corrispondente. Il punto </a:t>
                </a:r>
                <a14:m>
                  <m:oMath xmlns:m="http://schemas.openxmlformats.org/officeDocument/2006/math">
                    <m:r>
                      <a:rPr lang="it-IT" b="0" i="1" dirty="0" smtClean="0">
                        <a:effectLst/>
                        <a:latin typeface="Cambria Math" panose="02040503050406030204" pitchFamily="18" charset="0"/>
                      </a:rPr>
                      <m:t>𝑃</m:t>
                    </m:r>
                  </m:oMath>
                </a14:m>
                <a:r>
                  <a:rPr lang="it-IT" b="0" i="0" dirty="0">
                    <a:effectLst/>
                  </a:rPr>
                  <a:t> è detto </a:t>
                </a:r>
                <a:r>
                  <a:rPr lang="it-IT" b="1" i="0" dirty="0">
                    <a:effectLst/>
                  </a:rPr>
                  <a:t>polo</a:t>
                </a:r>
                <a:r>
                  <a:rPr lang="it-IT" b="0" i="0" dirty="0">
                    <a:effectLst/>
                  </a:rPr>
                  <a:t> della retta iperbolica. </a:t>
                </a:r>
                <a:endParaRPr lang="it-IT" dirty="0"/>
              </a:p>
            </p:txBody>
          </p:sp>
        </mc:Choice>
        <mc:Fallback xmlns="">
          <p:sp>
            <p:nvSpPr>
              <p:cNvPr id="13" name="CasellaDiTesto 12">
                <a:extLst>
                  <a:ext uri="{FF2B5EF4-FFF2-40B4-BE49-F238E27FC236}">
                    <a16:creationId xmlns:a16="http://schemas.microsoft.com/office/drawing/2014/main" id="{0CEDB89B-A081-582D-9B75-30CBCA0416C5}"/>
                  </a:ext>
                </a:extLst>
              </p:cNvPr>
              <p:cNvSpPr txBox="1">
                <a:spLocks noRot="1" noChangeAspect="1" noMove="1" noResize="1" noEditPoints="1" noAdjustHandles="1" noChangeArrowheads="1" noChangeShapeType="1" noTextEdit="1"/>
              </p:cNvSpPr>
              <p:nvPr/>
            </p:nvSpPr>
            <p:spPr>
              <a:xfrm>
                <a:off x="853150" y="1147720"/>
                <a:ext cx="10430552" cy="646331"/>
              </a:xfrm>
              <a:prstGeom prst="rect">
                <a:avLst/>
              </a:prstGeom>
              <a:blipFill>
                <a:blip r:embed="rId7"/>
                <a:stretch>
                  <a:fillRect l="-487" t="-3846" r="-852" b="-13462"/>
                </a:stretch>
              </a:blipFill>
            </p:spPr>
            <p:txBody>
              <a:bodyPr/>
              <a:lstStyle/>
              <a:p>
                <a:r>
                  <a:rPr lang="it-IT">
                    <a:noFill/>
                  </a:rPr>
                  <a:t> </a:t>
                </a:r>
              </a:p>
            </p:txBody>
          </p:sp>
        </mc:Fallback>
      </mc:AlternateContent>
      <p:sp>
        <p:nvSpPr>
          <p:cNvPr id="19" name="CasellaDiTesto 18">
            <a:extLst>
              <a:ext uri="{FF2B5EF4-FFF2-40B4-BE49-F238E27FC236}">
                <a16:creationId xmlns:a16="http://schemas.microsoft.com/office/drawing/2014/main" id="{8DC78413-A7CE-2CDC-177B-FFFB2ECD21EE}"/>
              </a:ext>
            </a:extLst>
          </p:cNvPr>
          <p:cNvSpPr txBox="1"/>
          <p:nvPr/>
        </p:nvSpPr>
        <p:spPr>
          <a:xfrm>
            <a:off x="4583374" y="6300347"/>
            <a:ext cx="4565225" cy="276999"/>
          </a:xfrm>
          <a:prstGeom prst="rect">
            <a:avLst/>
          </a:prstGeom>
          <a:noFill/>
        </p:spPr>
        <p:txBody>
          <a:bodyPr wrap="square" rtlCol="0">
            <a:spAutoFit/>
          </a:bodyPr>
          <a:lstStyle/>
          <a:p>
            <a:r>
              <a:rPr lang="it-IT" sz="1200" b="1" dirty="0">
                <a:cs typeface="Arial" panose="020B0604020202020204" pitchFamily="34" charset="0"/>
              </a:rPr>
              <a:t>Figura 17: </a:t>
            </a:r>
            <a:r>
              <a:rPr lang="it-IT" sz="1200" dirty="0">
                <a:cs typeface="Arial" panose="020B0604020202020204" pitchFamily="34" charset="0"/>
              </a:rPr>
              <a:t>Retta passante per due punti interni.</a:t>
            </a:r>
            <a:endParaRPr lang="it-IT" sz="1200" b="1" dirty="0">
              <a:cs typeface="Arial" panose="020B0604020202020204" pitchFamily="34" charset="0"/>
            </a:endParaRPr>
          </a:p>
        </p:txBody>
      </p:sp>
    </p:spTree>
    <p:extLst>
      <p:ext uri="{BB962C8B-B14F-4D97-AF65-F5344CB8AC3E}">
        <p14:creationId xmlns:p14="http://schemas.microsoft.com/office/powerpoint/2010/main" val="408399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3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fill="hold" display="0">
                  <p:stCondLst>
                    <p:cond delay="indefinite"/>
                  </p:stCondLst>
                </p:cTn>
                <p:tgtEl>
                  <p:spTgt spid="12"/>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Connettore diritto 13">
            <a:extLst>
              <a:ext uri="{FF2B5EF4-FFF2-40B4-BE49-F238E27FC236}">
                <a16:creationId xmlns:a16="http://schemas.microsoft.com/office/drawing/2014/main" id="{402DC50D-1B20-D209-1E2C-C987289F1CC7}"/>
              </a:ext>
            </a:extLst>
          </p:cNvPr>
          <p:cNvCxnSpPr>
            <a:cxnSpLocks/>
          </p:cNvCxnSpPr>
          <p:nvPr/>
        </p:nvCxnSpPr>
        <p:spPr>
          <a:xfrm>
            <a:off x="361950" y="962017"/>
            <a:ext cx="11412955" cy="0"/>
          </a:xfrm>
          <a:prstGeom prst="line">
            <a:avLst/>
          </a:prstGeom>
          <a:ln w="53975">
            <a:solidFill>
              <a:srgbClr val="9E122C"/>
            </a:solidFill>
          </a:ln>
        </p:spPr>
        <p:style>
          <a:lnRef idx="2">
            <a:schemeClr val="accent1"/>
          </a:lnRef>
          <a:fillRef idx="0">
            <a:schemeClr val="accent1"/>
          </a:fillRef>
          <a:effectRef idx="1">
            <a:schemeClr val="accent1"/>
          </a:effectRef>
          <a:fontRef idx="minor">
            <a:schemeClr val="tx1"/>
          </a:fontRef>
        </p:style>
      </p:cxnSp>
      <p:sp>
        <p:nvSpPr>
          <p:cNvPr id="2" name="object 17">
            <a:extLst>
              <a:ext uri="{FF2B5EF4-FFF2-40B4-BE49-F238E27FC236}">
                <a16:creationId xmlns:a16="http://schemas.microsoft.com/office/drawing/2014/main" id="{8C4EAD57-2821-AC18-3B9D-8C6122ADF554}"/>
              </a:ext>
            </a:extLst>
          </p:cNvPr>
          <p:cNvSpPr/>
          <p:nvPr/>
        </p:nvSpPr>
        <p:spPr>
          <a:xfrm>
            <a:off x="1330309"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endParaRPr>
          </a:p>
        </p:txBody>
      </p:sp>
      <p:sp>
        <p:nvSpPr>
          <p:cNvPr id="6" name="object 17">
            <a:extLst>
              <a:ext uri="{FF2B5EF4-FFF2-40B4-BE49-F238E27FC236}">
                <a16:creationId xmlns:a16="http://schemas.microsoft.com/office/drawing/2014/main" id="{D74E169E-E2F5-7467-EB84-71A20AACBBF7}"/>
              </a:ext>
            </a:extLst>
          </p:cNvPr>
          <p:cNvSpPr/>
          <p:nvPr/>
        </p:nvSpPr>
        <p:spPr>
          <a:xfrm>
            <a:off x="4092212"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7" name="object 17">
            <a:extLst>
              <a:ext uri="{FF2B5EF4-FFF2-40B4-BE49-F238E27FC236}">
                <a16:creationId xmlns:a16="http://schemas.microsoft.com/office/drawing/2014/main" id="{2D058810-4B29-72E3-6DCA-F7BD66DAD821}"/>
              </a:ext>
            </a:extLst>
          </p:cNvPr>
          <p:cNvSpPr/>
          <p:nvPr/>
        </p:nvSpPr>
        <p:spPr>
          <a:xfrm>
            <a:off x="5479100"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5" name="object 17">
            <a:extLst>
              <a:ext uri="{FF2B5EF4-FFF2-40B4-BE49-F238E27FC236}">
                <a16:creationId xmlns:a16="http://schemas.microsoft.com/office/drawing/2014/main" id="{740A9662-DC25-08E5-59FC-2863A09EBC5C}"/>
              </a:ext>
            </a:extLst>
          </p:cNvPr>
          <p:cNvSpPr/>
          <p:nvPr/>
        </p:nvSpPr>
        <p:spPr>
          <a:xfrm>
            <a:off x="6865987"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6" name="object 17">
            <a:extLst>
              <a:ext uri="{FF2B5EF4-FFF2-40B4-BE49-F238E27FC236}">
                <a16:creationId xmlns:a16="http://schemas.microsoft.com/office/drawing/2014/main" id="{11A5F703-DD52-9C88-9C11-EC76B6D98782}"/>
              </a:ext>
            </a:extLst>
          </p:cNvPr>
          <p:cNvSpPr/>
          <p:nvPr/>
        </p:nvSpPr>
        <p:spPr>
          <a:xfrm>
            <a:off x="8252876"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7" name="object 17">
            <a:extLst>
              <a:ext uri="{FF2B5EF4-FFF2-40B4-BE49-F238E27FC236}">
                <a16:creationId xmlns:a16="http://schemas.microsoft.com/office/drawing/2014/main" id="{D0D8A5D3-90C5-414D-8A1B-38026EA46EBE}"/>
              </a:ext>
            </a:extLst>
          </p:cNvPr>
          <p:cNvSpPr/>
          <p:nvPr/>
        </p:nvSpPr>
        <p:spPr>
          <a:xfrm>
            <a:off x="9639765"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8" name="object 17">
            <a:extLst>
              <a:ext uri="{FF2B5EF4-FFF2-40B4-BE49-F238E27FC236}">
                <a16:creationId xmlns:a16="http://schemas.microsoft.com/office/drawing/2014/main" id="{0DEA86A1-56B2-0C37-68D1-E0149870B115}"/>
              </a:ext>
            </a:extLst>
          </p:cNvPr>
          <p:cNvSpPr/>
          <p:nvPr/>
        </p:nvSpPr>
        <p:spPr>
          <a:xfrm>
            <a:off x="12455253" y="0"/>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endParaRPr>
          </a:p>
        </p:txBody>
      </p:sp>
      <p:sp>
        <p:nvSpPr>
          <p:cNvPr id="20" name="object 18">
            <a:extLst>
              <a:ext uri="{FF2B5EF4-FFF2-40B4-BE49-F238E27FC236}">
                <a16:creationId xmlns:a16="http://schemas.microsoft.com/office/drawing/2014/main" id="{26ED85B7-9DD9-E666-92B6-69CA1575B7C1}"/>
              </a:ext>
            </a:extLst>
          </p:cNvPr>
          <p:cNvSpPr/>
          <p:nvPr/>
        </p:nvSpPr>
        <p:spPr>
          <a:xfrm>
            <a:off x="12455253" y="645425"/>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21" name="object 19">
            <a:extLst>
              <a:ext uri="{FF2B5EF4-FFF2-40B4-BE49-F238E27FC236}">
                <a16:creationId xmlns:a16="http://schemas.microsoft.com/office/drawing/2014/main" id="{9543D5F1-B89C-786B-F025-6A4A323AE446}"/>
              </a:ext>
            </a:extLst>
          </p:cNvPr>
          <p:cNvSpPr/>
          <p:nvPr/>
        </p:nvSpPr>
        <p:spPr>
          <a:xfrm>
            <a:off x="12455253" y="129085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9E122C"/>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22" name="object 20">
            <a:extLst>
              <a:ext uri="{FF2B5EF4-FFF2-40B4-BE49-F238E27FC236}">
                <a16:creationId xmlns:a16="http://schemas.microsoft.com/office/drawing/2014/main" id="{62D8143C-3D94-EF52-F510-CC38E2161ED1}"/>
              </a:ext>
            </a:extLst>
          </p:cNvPr>
          <p:cNvSpPr/>
          <p:nvPr/>
        </p:nvSpPr>
        <p:spPr>
          <a:xfrm>
            <a:off x="12455253" y="193627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019E6D"/>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23" name="object 19">
            <a:extLst>
              <a:ext uri="{FF2B5EF4-FFF2-40B4-BE49-F238E27FC236}">
                <a16:creationId xmlns:a16="http://schemas.microsoft.com/office/drawing/2014/main" id="{51FB8989-350F-E02C-C679-90AA3A69F126}"/>
              </a:ext>
            </a:extLst>
          </p:cNvPr>
          <p:cNvSpPr/>
          <p:nvPr/>
        </p:nvSpPr>
        <p:spPr>
          <a:xfrm>
            <a:off x="12455253" y="258170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24" name="object 20">
            <a:extLst>
              <a:ext uri="{FF2B5EF4-FFF2-40B4-BE49-F238E27FC236}">
                <a16:creationId xmlns:a16="http://schemas.microsoft.com/office/drawing/2014/main" id="{CAEA3D9D-FED7-654B-EEA7-120649E054AE}"/>
              </a:ext>
            </a:extLst>
          </p:cNvPr>
          <p:cNvSpPr/>
          <p:nvPr/>
        </p:nvSpPr>
        <p:spPr>
          <a:xfrm>
            <a:off x="12455253" y="322712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25" name="object 20">
            <a:extLst>
              <a:ext uri="{FF2B5EF4-FFF2-40B4-BE49-F238E27FC236}">
                <a16:creationId xmlns:a16="http://schemas.microsoft.com/office/drawing/2014/main" id="{66DCAA7C-0553-6E55-29E1-FB926CE84019}"/>
              </a:ext>
            </a:extLst>
          </p:cNvPr>
          <p:cNvSpPr/>
          <p:nvPr/>
        </p:nvSpPr>
        <p:spPr>
          <a:xfrm>
            <a:off x="12455253" y="3872549"/>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chemeClr val="accent5">
              <a:lumMod val="75000"/>
            </a:schemeClr>
          </a:solidFill>
          <a:ln>
            <a:noFill/>
          </a:ln>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3" name="object 17">
            <a:extLst>
              <a:ext uri="{FF2B5EF4-FFF2-40B4-BE49-F238E27FC236}">
                <a16:creationId xmlns:a16="http://schemas.microsoft.com/office/drawing/2014/main" id="{3D04F630-6B65-86F3-09EA-BC760DCF24E4}"/>
              </a:ext>
            </a:extLst>
          </p:cNvPr>
          <p:cNvSpPr/>
          <p:nvPr/>
        </p:nvSpPr>
        <p:spPr>
          <a:xfrm>
            <a:off x="4119005" y="-1"/>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9E122C"/>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8" name="object 17">
            <a:extLst>
              <a:ext uri="{FF2B5EF4-FFF2-40B4-BE49-F238E27FC236}">
                <a16:creationId xmlns:a16="http://schemas.microsoft.com/office/drawing/2014/main" id="{675BFE8E-DEE0-5E06-8CD6-B1AD11CD022D}"/>
              </a:ext>
            </a:extLst>
          </p:cNvPr>
          <p:cNvSpPr/>
          <p:nvPr/>
        </p:nvSpPr>
        <p:spPr>
          <a:xfrm>
            <a:off x="2724657" y="-2"/>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endParaRPr>
          </a:p>
        </p:txBody>
      </p:sp>
      <p:pic>
        <p:nvPicPr>
          <p:cNvPr id="4" name="Immagine 3" descr="Immagine che contiene Carattere, testo, logo, simbolo&#10;&#10;Descrizione generata automaticamente">
            <a:extLst>
              <a:ext uri="{FF2B5EF4-FFF2-40B4-BE49-F238E27FC236}">
                <a16:creationId xmlns:a16="http://schemas.microsoft.com/office/drawing/2014/main" id="{E0AE5E42-1FD7-2ADE-6393-55187A031AD6}"/>
              </a:ext>
            </a:extLst>
          </p:cNvPr>
          <p:cNvPicPr>
            <a:picLocks noChangeAspect="1"/>
          </p:cNvPicPr>
          <p:nvPr/>
        </p:nvPicPr>
        <p:blipFill rotWithShape="1">
          <a:blip r:embed="rId3">
            <a:extLst>
              <a:ext uri="{28A0092B-C50C-407E-A947-70E740481C1C}">
                <a14:useLocalDpi xmlns:a14="http://schemas.microsoft.com/office/drawing/2010/main" val="0"/>
              </a:ext>
            </a:extLst>
          </a:blip>
          <a:srcRect l="6459" t="9813" r="5897" b="7500"/>
          <a:stretch/>
        </p:blipFill>
        <p:spPr>
          <a:xfrm>
            <a:off x="10197550" y="5996121"/>
            <a:ext cx="1740450" cy="754949"/>
          </a:xfrm>
          <a:prstGeom prst="rect">
            <a:avLst/>
          </a:prstGeom>
        </p:spPr>
      </p:pic>
      <p:sp>
        <p:nvSpPr>
          <p:cNvPr id="27" name="Subtitle 3">
            <a:extLst>
              <a:ext uri="{FF2B5EF4-FFF2-40B4-BE49-F238E27FC236}">
                <a16:creationId xmlns:a16="http://schemas.microsoft.com/office/drawing/2014/main" id="{882530E7-6E0D-423B-8C77-009C94C13964}"/>
              </a:ext>
            </a:extLst>
          </p:cNvPr>
          <p:cNvSpPr txBox="1">
            <a:spLocks/>
          </p:cNvSpPr>
          <p:nvPr/>
        </p:nvSpPr>
        <p:spPr bwMode="gray">
          <a:xfrm>
            <a:off x="361949" y="538073"/>
            <a:ext cx="11412955" cy="752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marL="0" marR="0" lvl="0" indent="0" algn="l"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r>
              <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rPr>
              <a:t>RETTE IPERBOLICHE: </a:t>
            </a:r>
            <a:r>
              <a:rPr lang="en-US" altLang="it-IT" dirty="0">
                <a:solidFill>
                  <a:schemeClr val="tx1"/>
                </a:solidFill>
                <a:latin typeface="Avenir Next" panose="020B0503020202020204" pitchFamily="34" charset="0"/>
                <a:ea typeface="Verdana" panose="020B0604030504040204" pitchFamily="34" charset="0"/>
                <a:cs typeface="Arial" panose="020B0604020202020204" pitchFamily="34" charset="0"/>
              </a:rPr>
              <a:t>POSIZIONI RECIPROCHE DI DUE RETTE DISTINTE</a:t>
            </a:r>
            <a:endPar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endParaRPr>
          </a:p>
        </p:txBody>
      </p:sp>
      <p:pic>
        <p:nvPicPr>
          <p:cNvPr id="29" name="Segnaposto contenuto 5" descr="Immagine che contiene cerchio, diagramma, linea&#10;&#10;Descrizione generata automaticamente">
            <a:extLst>
              <a:ext uri="{FF2B5EF4-FFF2-40B4-BE49-F238E27FC236}">
                <a16:creationId xmlns:a16="http://schemas.microsoft.com/office/drawing/2014/main" id="{CC877ACD-7C1E-5369-3E21-B34F78A71E9E}"/>
              </a:ext>
            </a:extLst>
          </p:cNvPr>
          <p:cNvPicPr>
            <a:picLocks noChangeAspect="1"/>
          </p:cNvPicPr>
          <p:nvPr/>
        </p:nvPicPr>
        <p:blipFill>
          <a:blip r:embed="rId4"/>
          <a:stretch>
            <a:fillRect/>
          </a:stretch>
        </p:blipFill>
        <p:spPr>
          <a:xfrm>
            <a:off x="586845" y="1552486"/>
            <a:ext cx="3365741" cy="3076836"/>
          </a:xfrm>
          <a:prstGeom prst="rect">
            <a:avLst/>
          </a:prstGeom>
        </p:spPr>
      </p:pic>
      <p:pic>
        <p:nvPicPr>
          <p:cNvPr id="30" name="Immagine 29" descr="Immagine che contiene cerchio, diagramma, linea&#10;&#10;Descrizione generata automaticamente">
            <a:extLst>
              <a:ext uri="{FF2B5EF4-FFF2-40B4-BE49-F238E27FC236}">
                <a16:creationId xmlns:a16="http://schemas.microsoft.com/office/drawing/2014/main" id="{C8464953-A37D-CEB8-3E3D-E7F4D389B819}"/>
              </a:ext>
            </a:extLst>
          </p:cNvPr>
          <p:cNvPicPr>
            <a:picLocks noChangeAspect="1"/>
          </p:cNvPicPr>
          <p:nvPr/>
        </p:nvPicPr>
        <p:blipFill>
          <a:blip r:embed="rId5"/>
          <a:stretch>
            <a:fillRect/>
          </a:stretch>
        </p:blipFill>
        <p:spPr>
          <a:xfrm>
            <a:off x="4092212" y="1532088"/>
            <a:ext cx="3365741" cy="3076835"/>
          </a:xfrm>
          <a:prstGeom prst="rect">
            <a:avLst/>
          </a:prstGeom>
        </p:spPr>
      </p:pic>
      <p:pic>
        <p:nvPicPr>
          <p:cNvPr id="31" name="Immagine 30" descr="Immagine che contiene cerchio, diagramma, linea&#10;&#10;Descrizione generata automaticamente">
            <a:extLst>
              <a:ext uri="{FF2B5EF4-FFF2-40B4-BE49-F238E27FC236}">
                <a16:creationId xmlns:a16="http://schemas.microsoft.com/office/drawing/2014/main" id="{6BEF18C6-BF43-B472-7590-50CA8E9D697D}"/>
              </a:ext>
            </a:extLst>
          </p:cNvPr>
          <p:cNvPicPr>
            <a:picLocks noChangeAspect="1"/>
          </p:cNvPicPr>
          <p:nvPr/>
        </p:nvPicPr>
        <p:blipFill>
          <a:blip r:embed="rId6"/>
          <a:stretch>
            <a:fillRect/>
          </a:stretch>
        </p:blipFill>
        <p:spPr>
          <a:xfrm>
            <a:off x="7737205" y="1552486"/>
            <a:ext cx="3365741" cy="3076836"/>
          </a:xfrm>
          <a:prstGeom prst="rect">
            <a:avLst/>
          </a:prstGeom>
        </p:spPr>
      </p:pic>
      <mc:AlternateContent xmlns:mc="http://schemas.openxmlformats.org/markup-compatibility/2006" xmlns:a14="http://schemas.microsoft.com/office/drawing/2010/main">
        <mc:Choice Requires="a14">
          <p:sp>
            <p:nvSpPr>
              <p:cNvPr id="32" name="CasellaDiTesto 31">
                <a:extLst>
                  <a:ext uri="{FF2B5EF4-FFF2-40B4-BE49-F238E27FC236}">
                    <a16:creationId xmlns:a16="http://schemas.microsoft.com/office/drawing/2014/main" id="{4CF6F26E-E395-D4C5-6657-1B27BFBBAD11}"/>
                  </a:ext>
                </a:extLst>
              </p:cNvPr>
              <p:cNvSpPr txBox="1"/>
              <p:nvPr/>
            </p:nvSpPr>
            <p:spPr>
              <a:xfrm>
                <a:off x="1170480" y="4629322"/>
                <a:ext cx="2754778" cy="830997"/>
              </a:xfrm>
              <a:prstGeom prst="rect">
                <a:avLst/>
              </a:prstGeom>
              <a:noFill/>
            </p:spPr>
            <p:txBody>
              <a:bodyPr wrap="square" rtlCol="0">
                <a:spAutoFit/>
              </a:bodyPr>
              <a:lstStyle/>
              <a:p>
                <a:r>
                  <a:rPr lang="it-IT" sz="1600" b="1" dirty="0">
                    <a:cs typeface="Arial" panose="020B0604020202020204" pitchFamily="34" charset="0"/>
                  </a:rPr>
                  <a:t>a) </a:t>
                </a:r>
                <a14:m>
                  <m:oMath xmlns:m="http://schemas.openxmlformats.org/officeDocument/2006/math">
                    <m:r>
                      <a:rPr lang="it-IT" sz="1600" b="0" i="1" dirty="0" smtClean="0">
                        <a:effectLst/>
                        <a:latin typeface="Cambria Math" panose="02040503050406030204" pitchFamily="18" charset="0"/>
                      </a:rPr>
                      <m:t>𝑎</m:t>
                    </m:r>
                    <m:r>
                      <a:rPr lang="it-IT" sz="1600" b="0" i="1" dirty="0" smtClean="0">
                        <a:effectLst/>
                        <a:latin typeface="Cambria Math" panose="02040503050406030204" pitchFamily="18" charset="0"/>
                      </a:rPr>
                      <m:t> </m:t>
                    </m:r>
                  </m:oMath>
                </a14:m>
                <a:r>
                  <a:rPr lang="it-IT" sz="1600" b="0" i="0" dirty="0">
                    <a:effectLst/>
                  </a:rPr>
                  <a:t>e </a:t>
                </a:r>
                <a14:m>
                  <m:oMath xmlns:m="http://schemas.openxmlformats.org/officeDocument/2006/math">
                    <m:r>
                      <a:rPr lang="it-IT" sz="1600" b="0" i="1" dirty="0" smtClean="0">
                        <a:effectLst/>
                        <a:latin typeface="Cambria Math" panose="02040503050406030204" pitchFamily="18" charset="0"/>
                      </a:rPr>
                      <m:t>𝑏</m:t>
                    </m:r>
                  </m:oMath>
                </a14:m>
                <a:r>
                  <a:rPr lang="it-IT" sz="1600" b="0" i="0" dirty="0">
                    <a:effectLst/>
                  </a:rPr>
                  <a:t> sono </a:t>
                </a:r>
                <a:r>
                  <a:rPr lang="it-IT" sz="1600" b="1" i="0" dirty="0">
                    <a:effectLst/>
                  </a:rPr>
                  <a:t>rette iperboliche incidenti</a:t>
                </a:r>
                <a:r>
                  <a:rPr lang="it-IT" sz="1600" b="0" i="0" dirty="0">
                    <a:effectLst/>
                  </a:rPr>
                  <a:t>: si incontrano in </a:t>
                </a:r>
                <a14:m>
                  <m:oMath xmlns:m="http://schemas.openxmlformats.org/officeDocument/2006/math">
                    <m:r>
                      <a:rPr lang="it-IT" sz="1600" b="0" i="1" dirty="0" smtClean="0">
                        <a:effectLst/>
                        <a:latin typeface="Cambria Math" panose="02040503050406030204" pitchFamily="18" charset="0"/>
                      </a:rPr>
                      <m:t>𝐻</m:t>
                    </m:r>
                  </m:oMath>
                </a14:m>
                <a:r>
                  <a:rPr lang="it-IT" sz="1600" b="0" i="0" dirty="0">
                    <a:effectLst/>
                  </a:rPr>
                  <a:t>.</a:t>
                </a:r>
                <a:endParaRPr lang="it-IT" sz="1600" dirty="0">
                  <a:cs typeface="Arial" panose="020B0604020202020204" pitchFamily="34" charset="0"/>
                </a:endParaRPr>
              </a:p>
            </p:txBody>
          </p:sp>
        </mc:Choice>
        <mc:Fallback xmlns="">
          <p:sp>
            <p:nvSpPr>
              <p:cNvPr id="32" name="CasellaDiTesto 31">
                <a:extLst>
                  <a:ext uri="{FF2B5EF4-FFF2-40B4-BE49-F238E27FC236}">
                    <a16:creationId xmlns:a16="http://schemas.microsoft.com/office/drawing/2014/main" id="{4CF6F26E-E395-D4C5-6657-1B27BFBBAD11}"/>
                  </a:ext>
                </a:extLst>
              </p:cNvPr>
              <p:cNvSpPr txBox="1">
                <a:spLocks noRot="1" noChangeAspect="1" noMove="1" noResize="1" noEditPoints="1" noAdjustHandles="1" noChangeArrowheads="1" noChangeShapeType="1" noTextEdit="1"/>
              </p:cNvSpPr>
              <p:nvPr/>
            </p:nvSpPr>
            <p:spPr>
              <a:xfrm>
                <a:off x="1170480" y="4629322"/>
                <a:ext cx="2754778" cy="830997"/>
              </a:xfrm>
              <a:prstGeom prst="rect">
                <a:avLst/>
              </a:prstGeom>
              <a:blipFill>
                <a:blip r:embed="rId7"/>
                <a:stretch>
                  <a:fillRect l="-1376" t="-1493" b="-5970"/>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3" name="CasellaDiTesto 32">
                <a:extLst>
                  <a:ext uri="{FF2B5EF4-FFF2-40B4-BE49-F238E27FC236}">
                    <a16:creationId xmlns:a16="http://schemas.microsoft.com/office/drawing/2014/main" id="{05C5BAD0-8C79-183F-F24D-C49AC900F871}"/>
                  </a:ext>
                </a:extLst>
              </p:cNvPr>
              <p:cNvSpPr txBox="1"/>
              <p:nvPr/>
            </p:nvSpPr>
            <p:spPr>
              <a:xfrm>
                <a:off x="4356701" y="4634200"/>
                <a:ext cx="2949060" cy="830997"/>
              </a:xfrm>
              <a:prstGeom prst="rect">
                <a:avLst/>
              </a:prstGeom>
              <a:noFill/>
            </p:spPr>
            <p:txBody>
              <a:bodyPr wrap="square" rtlCol="0">
                <a:spAutoFit/>
              </a:bodyPr>
              <a:lstStyle/>
              <a:p>
                <a:r>
                  <a:rPr lang="it-IT" sz="1600" b="1" dirty="0">
                    <a:cs typeface="Arial" panose="020B0604020202020204" pitchFamily="34" charset="0"/>
                  </a:rPr>
                  <a:t>b) </a:t>
                </a:r>
                <a14:m>
                  <m:oMath xmlns:m="http://schemas.openxmlformats.org/officeDocument/2006/math">
                    <m:r>
                      <a:rPr lang="it-IT" sz="1600" b="0" i="1" dirty="0" smtClean="0">
                        <a:effectLst/>
                        <a:latin typeface="Cambria Math" panose="02040503050406030204" pitchFamily="18" charset="0"/>
                      </a:rPr>
                      <m:t>𝑎</m:t>
                    </m:r>
                  </m:oMath>
                </a14:m>
                <a:r>
                  <a:rPr lang="it-IT" sz="1600" b="0" i="0" dirty="0">
                    <a:effectLst/>
                  </a:rPr>
                  <a:t> e</a:t>
                </a:r>
                <a14:m>
                  <m:oMath xmlns:m="http://schemas.openxmlformats.org/officeDocument/2006/math">
                    <m:r>
                      <a:rPr lang="it-IT" sz="1600" b="0" i="1" dirty="0" smtClean="0">
                        <a:effectLst/>
                        <a:latin typeface="Cambria Math" panose="02040503050406030204" pitchFamily="18" charset="0"/>
                      </a:rPr>
                      <m:t> </m:t>
                    </m:r>
                    <m:r>
                      <a:rPr lang="it-IT" sz="1600" b="0" i="1" dirty="0" smtClean="0">
                        <a:effectLst/>
                        <a:latin typeface="Cambria Math" panose="02040503050406030204" pitchFamily="18" charset="0"/>
                      </a:rPr>
                      <m:t>𝑐</m:t>
                    </m:r>
                    <m:r>
                      <a:rPr lang="it-IT" sz="1600" b="0" i="1" dirty="0" smtClean="0">
                        <a:effectLst/>
                        <a:latin typeface="Cambria Math" panose="02040503050406030204" pitchFamily="18" charset="0"/>
                      </a:rPr>
                      <m:t> </m:t>
                    </m:r>
                  </m:oMath>
                </a14:m>
                <a:r>
                  <a:rPr lang="it-IT" sz="1600" b="0" i="0" dirty="0">
                    <a:effectLst/>
                  </a:rPr>
                  <a:t>sono </a:t>
                </a:r>
                <a:r>
                  <a:rPr lang="it-IT" sz="1600" b="1" i="0" dirty="0">
                    <a:effectLst/>
                  </a:rPr>
                  <a:t>rette iperboliche parallele</a:t>
                </a:r>
                <a:r>
                  <a:rPr lang="it-IT" sz="1600" b="0" i="0" dirty="0">
                    <a:effectLst/>
                  </a:rPr>
                  <a:t>: si incontrano in </a:t>
                </a:r>
                <a14:m>
                  <m:oMath xmlns:m="http://schemas.openxmlformats.org/officeDocument/2006/math">
                    <m:r>
                      <a:rPr lang="it-IT" sz="1600" b="0" i="1" dirty="0" smtClean="0">
                        <a:effectLst/>
                        <a:latin typeface="Cambria Math" panose="02040503050406030204" pitchFamily="18" charset="0"/>
                      </a:rPr>
                      <m:t>𝐸</m:t>
                    </m:r>
                  </m:oMath>
                </a14:m>
                <a:r>
                  <a:rPr lang="it-IT" sz="1600" b="0" i="0" dirty="0">
                    <a:effectLst/>
                  </a:rPr>
                  <a:t> appartenente al bordo.</a:t>
                </a:r>
                <a:endParaRPr lang="it-IT" sz="1600" b="1" dirty="0">
                  <a:cs typeface="Arial" panose="020B0604020202020204" pitchFamily="34" charset="0"/>
                </a:endParaRPr>
              </a:p>
            </p:txBody>
          </p:sp>
        </mc:Choice>
        <mc:Fallback xmlns="">
          <p:sp>
            <p:nvSpPr>
              <p:cNvPr id="33" name="CasellaDiTesto 32">
                <a:extLst>
                  <a:ext uri="{FF2B5EF4-FFF2-40B4-BE49-F238E27FC236}">
                    <a16:creationId xmlns:a16="http://schemas.microsoft.com/office/drawing/2014/main" id="{05C5BAD0-8C79-183F-F24D-C49AC900F871}"/>
                  </a:ext>
                </a:extLst>
              </p:cNvPr>
              <p:cNvSpPr txBox="1">
                <a:spLocks noRot="1" noChangeAspect="1" noMove="1" noResize="1" noEditPoints="1" noAdjustHandles="1" noChangeArrowheads="1" noChangeShapeType="1" noTextEdit="1"/>
              </p:cNvSpPr>
              <p:nvPr/>
            </p:nvSpPr>
            <p:spPr>
              <a:xfrm>
                <a:off x="4356701" y="4634200"/>
                <a:ext cx="2949060" cy="830997"/>
              </a:xfrm>
              <a:prstGeom prst="rect">
                <a:avLst/>
              </a:prstGeom>
              <a:blipFill>
                <a:blip r:embed="rId8"/>
                <a:stretch>
                  <a:fillRect l="-1288" t="-1493" b="-7463"/>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4" name="CasellaDiTesto 33">
                <a:extLst>
                  <a:ext uri="{FF2B5EF4-FFF2-40B4-BE49-F238E27FC236}">
                    <a16:creationId xmlns:a16="http://schemas.microsoft.com/office/drawing/2014/main" id="{A4066EB3-52A0-7D28-4530-D3D03AD025BD}"/>
                  </a:ext>
                </a:extLst>
              </p:cNvPr>
              <p:cNvSpPr txBox="1"/>
              <p:nvPr/>
            </p:nvSpPr>
            <p:spPr>
              <a:xfrm>
                <a:off x="8345171" y="4667310"/>
                <a:ext cx="2676349" cy="830997"/>
              </a:xfrm>
              <a:prstGeom prst="rect">
                <a:avLst/>
              </a:prstGeom>
              <a:noFill/>
            </p:spPr>
            <p:txBody>
              <a:bodyPr wrap="square" rtlCol="0">
                <a:spAutoFit/>
              </a:bodyPr>
              <a:lstStyle/>
              <a:p>
                <a:r>
                  <a:rPr lang="it-IT" sz="1600" b="1" dirty="0">
                    <a:cs typeface="Arial" panose="020B0604020202020204" pitchFamily="34" charset="0"/>
                  </a:rPr>
                  <a:t>c) </a:t>
                </a:r>
                <a14:m>
                  <m:oMath xmlns:m="http://schemas.openxmlformats.org/officeDocument/2006/math">
                    <m:r>
                      <a:rPr lang="it-IT" sz="1600" b="0" i="1" dirty="0" smtClean="0">
                        <a:effectLst/>
                        <a:latin typeface="Cambria Math" panose="02040503050406030204" pitchFamily="18" charset="0"/>
                      </a:rPr>
                      <m:t>𝑎</m:t>
                    </m:r>
                  </m:oMath>
                </a14:m>
                <a:r>
                  <a:rPr lang="it-IT" sz="1600" b="0" i="0" dirty="0">
                    <a:effectLst/>
                  </a:rPr>
                  <a:t> e</a:t>
                </a:r>
                <a14:m>
                  <m:oMath xmlns:m="http://schemas.openxmlformats.org/officeDocument/2006/math">
                    <m:r>
                      <a:rPr lang="it-IT" sz="1600" b="0" i="1" dirty="0" smtClean="0">
                        <a:effectLst/>
                        <a:latin typeface="Cambria Math" panose="02040503050406030204" pitchFamily="18" charset="0"/>
                      </a:rPr>
                      <m:t> </m:t>
                    </m:r>
                    <m:r>
                      <a:rPr lang="it-IT" sz="1600" b="0" i="1" dirty="0" smtClean="0">
                        <a:effectLst/>
                        <a:latin typeface="Cambria Math" panose="02040503050406030204" pitchFamily="18" charset="0"/>
                      </a:rPr>
                      <m:t>𝑑</m:t>
                    </m:r>
                    <m:r>
                      <a:rPr lang="it-IT" sz="1600" b="0" i="1" dirty="0" smtClean="0">
                        <a:effectLst/>
                        <a:latin typeface="Cambria Math" panose="02040503050406030204" pitchFamily="18" charset="0"/>
                      </a:rPr>
                      <m:t> </m:t>
                    </m:r>
                  </m:oMath>
                </a14:m>
                <a:r>
                  <a:rPr lang="it-IT" sz="1600" b="0" i="0" dirty="0">
                    <a:effectLst/>
                  </a:rPr>
                  <a:t>sono </a:t>
                </a:r>
                <a:r>
                  <a:rPr lang="it-IT" sz="1600" b="1" i="0" dirty="0">
                    <a:effectLst/>
                  </a:rPr>
                  <a:t>rette iperboliche </a:t>
                </a:r>
                <a:r>
                  <a:rPr lang="it-IT" sz="1600" b="1" dirty="0"/>
                  <a:t>ultra</a:t>
                </a:r>
                <a:r>
                  <a:rPr lang="it-IT" sz="1600" b="1" i="0" dirty="0">
                    <a:effectLst/>
                  </a:rPr>
                  <a:t>parallele</a:t>
                </a:r>
                <a:r>
                  <a:rPr lang="it-IT" sz="1600" b="0" i="0" dirty="0">
                    <a:effectLst/>
                  </a:rPr>
                  <a:t>: non si incontrano mai.</a:t>
                </a:r>
                <a:endParaRPr lang="it-IT" sz="1600" b="1" dirty="0">
                  <a:cs typeface="Arial" panose="020B0604020202020204" pitchFamily="34" charset="0"/>
                </a:endParaRPr>
              </a:p>
            </p:txBody>
          </p:sp>
        </mc:Choice>
        <mc:Fallback xmlns="">
          <p:sp>
            <p:nvSpPr>
              <p:cNvPr id="34" name="CasellaDiTesto 33">
                <a:extLst>
                  <a:ext uri="{FF2B5EF4-FFF2-40B4-BE49-F238E27FC236}">
                    <a16:creationId xmlns:a16="http://schemas.microsoft.com/office/drawing/2014/main" id="{A4066EB3-52A0-7D28-4530-D3D03AD025BD}"/>
                  </a:ext>
                </a:extLst>
              </p:cNvPr>
              <p:cNvSpPr txBox="1">
                <a:spLocks noRot="1" noChangeAspect="1" noMove="1" noResize="1" noEditPoints="1" noAdjustHandles="1" noChangeArrowheads="1" noChangeShapeType="1" noTextEdit="1"/>
              </p:cNvSpPr>
              <p:nvPr/>
            </p:nvSpPr>
            <p:spPr>
              <a:xfrm>
                <a:off x="8345171" y="4667310"/>
                <a:ext cx="2676349" cy="830997"/>
              </a:xfrm>
              <a:prstGeom prst="rect">
                <a:avLst/>
              </a:prstGeom>
              <a:blipFill>
                <a:blip r:embed="rId9"/>
                <a:stretch>
                  <a:fillRect l="-1422" t="-1515" b="-7576"/>
                </a:stretch>
              </a:blipFill>
            </p:spPr>
            <p:txBody>
              <a:bodyPr/>
              <a:lstStyle/>
              <a:p>
                <a:r>
                  <a:rPr lang="it-IT">
                    <a:noFill/>
                  </a:rPr>
                  <a:t> </a:t>
                </a:r>
              </a:p>
            </p:txBody>
          </p:sp>
        </mc:Fallback>
      </mc:AlternateContent>
      <p:sp>
        <p:nvSpPr>
          <p:cNvPr id="35" name="CasellaDiTesto 34">
            <a:extLst>
              <a:ext uri="{FF2B5EF4-FFF2-40B4-BE49-F238E27FC236}">
                <a16:creationId xmlns:a16="http://schemas.microsoft.com/office/drawing/2014/main" id="{0C081F90-CC5E-6EAF-4DCB-2D55BE822037}"/>
              </a:ext>
            </a:extLst>
          </p:cNvPr>
          <p:cNvSpPr txBox="1"/>
          <p:nvPr/>
        </p:nvSpPr>
        <p:spPr>
          <a:xfrm>
            <a:off x="4054972" y="5895983"/>
            <a:ext cx="5292110" cy="276999"/>
          </a:xfrm>
          <a:prstGeom prst="rect">
            <a:avLst/>
          </a:prstGeom>
          <a:noFill/>
        </p:spPr>
        <p:txBody>
          <a:bodyPr wrap="square" rtlCol="0">
            <a:spAutoFit/>
          </a:bodyPr>
          <a:lstStyle/>
          <a:p>
            <a:r>
              <a:rPr lang="it-IT" sz="1200" b="1" dirty="0">
                <a:cs typeface="Arial" panose="020B0604020202020204" pitchFamily="34" charset="0"/>
              </a:rPr>
              <a:t>Figura 18.1: </a:t>
            </a:r>
            <a:r>
              <a:rPr lang="it-IT" sz="1200" b="0" i="0" dirty="0">
                <a:effectLst/>
              </a:rPr>
              <a:t>Posizioni reciproche di due rette distinte</a:t>
            </a:r>
            <a:r>
              <a:rPr lang="it-IT" sz="1200" dirty="0">
                <a:cs typeface="Arial" panose="020B0604020202020204" pitchFamily="34" charset="0"/>
              </a:rPr>
              <a:t>.</a:t>
            </a:r>
            <a:endParaRPr lang="it-IT" sz="1200" b="1" dirty="0">
              <a:cs typeface="Arial" panose="020B0604020202020204" pitchFamily="34" charset="0"/>
            </a:endParaRPr>
          </a:p>
        </p:txBody>
      </p:sp>
    </p:spTree>
    <p:extLst>
      <p:ext uri="{BB962C8B-B14F-4D97-AF65-F5344CB8AC3E}">
        <p14:creationId xmlns:p14="http://schemas.microsoft.com/office/powerpoint/2010/main" val="15578894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Connettore diritto 13">
            <a:extLst>
              <a:ext uri="{FF2B5EF4-FFF2-40B4-BE49-F238E27FC236}">
                <a16:creationId xmlns:a16="http://schemas.microsoft.com/office/drawing/2014/main" id="{402DC50D-1B20-D209-1E2C-C987289F1CC7}"/>
              </a:ext>
            </a:extLst>
          </p:cNvPr>
          <p:cNvCxnSpPr>
            <a:cxnSpLocks/>
          </p:cNvCxnSpPr>
          <p:nvPr/>
        </p:nvCxnSpPr>
        <p:spPr>
          <a:xfrm>
            <a:off x="361950" y="962017"/>
            <a:ext cx="11412955" cy="0"/>
          </a:xfrm>
          <a:prstGeom prst="line">
            <a:avLst/>
          </a:prstGeom>
          <a:ln w="53975">
            <a:solidFill>
              <a:srgbClr val="9E122C"/>
            </a:solidFill>
          </a:ln>
        </p:spPr>
        <p:style>
          <a:lnRef idx="2">
            <a:schemeClr val="accent1"/>
          </a:lnRef>
          <a:fillRef idx="0">
            <a:schemeClr val="accent1"/>
          </a:fillRef>
          <a:effectRef idx="1">
            <a:schemeClr val="accent1"/>
          </a:effectRef>
          <a:fontRef idx="minor">
            <a:schemeClr val="tx1"/>
          </a:fontRef>
        </p:style>
      </p:cxnSp>
      <p:sp>
        <p:nvSpPr>
          <p:cNvPr id="2" name="object 17">
            <a:extLst>
              <a:ext uri="{FF2B5EF4-FFF2-40B4-BE49-F238E27FC236}">
                <a16:creationId xmlns:a16="http://schemas.microsoft.com/office/drawing/2014/main" id="{8C4EAD57-2821-AC18-3B9D-8C6122ADF554}"/>
              </a:ext>
            </a:extLst>
          </p:cNvPr>
          <p:cNvSpPr/>
          <p:nvPr/>
        </p:nvSpPr>
        <p:spPr>
          <a:xfrm>
            <a:off x="1330309"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endParaRPr>
          </a:p>
        </p:txBody>
      </p:sp>
      <p:sp>
        <p:nvSpPr>
          <p:cNvPr id="6" name="object 17">
            <a:extLst>
              <a:ext uri="{FF2B5EF4-FFF2-40B4-BE49-F238E27FC236}">
                <a16:creationId xmlns:a16="http://schemas.microsoft.com/office/drawing/2014/main" id="{D74E169E-E2F5-7467-EB84-71A20AACBBF7}"/>
              </a:ext>
            </a:extLst>
          </p:cNvPr>
          <p:cNvSpPr/>
          <p:nvPr/>
        </p:nvSpPr>
        <p:spPr>
          <a:xfrm>
            <a:off x="4092212"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7" name="object 17">
            <a:extLst>
              <a:ext uri="{FF2B5EF4-FFF2-40B4-BE49-F238E27FC236}">
                <a16:creationId xmlns:a16="http://schemas.microsoft.com/office/drawing/2014/main" id="{2D058810-4B29-72E3-6DCA-F7BD66DAD821}"/>
              </a:ext>
            </a:extLst>
          </p:cNvPr>
          <p:cNvSpPr/>
          <p:nvPr/>
        </p:nvSpPr>
        <p:spPr>
          <a:xfrm>
            <a:off x="5479100"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5" name="object 17">
            <a:extLst>
              <a:ext uri="{FF2B5EF4-FFF2-40B4-BE49-F238E27FC236}">
                <a16:creationId xmlns:a16="http://schemas.microsoft.com/office/drawing/2014/main" id="{740A9662-DC25-08E5-59FC-2863A09EBC5C}"/>
              </a:ext>
            </a:extLst>
          </p:cNvPr>
          <p:cNvSpPr/>
          <p:nvPr/>
        </p:nvSpPr>
        <p:spPr>
          <a:xfrm>
            <a:off x="6865987"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6" name="object 17">
            <a:extLst>
              <a:ext uri="{FF2B5EF4-FFF2-40B4-BE49-F238E27FC236}">
                <a16:creationId xmlns:a16="http://schemas.microsoft.com/office/drawing/2014/main" id="{11A5F703-DD52-9C88-9C11-EC76B6D98782}"/>
              </a:ext>
            </a:extLst>
          </p:cNvPr>
          <p:cNvSpPr/>
          <p:nvPr/>
        </p:nvSpPr>
        <p:spPr>
          <a:xfrm>
            <a:off x="8252876"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7" name="object 17">
            <a:extLst>
              <a:ext uri="{FF2B5EF4-FFF2-40B4-BE49-F238E27FC236}">
                <a16:creationId xmlns:a16="http://schemas.microsoft.com/office/drawing/2014/main" id="{D0D8A5D3-90C5-414D-8A1B-38026EA46EBE}"/>
              </a:ext>
            </a:extLst>
          </p:cNvPr>
          <p:cNvSpPr/>
          <p:nvPr/>
        </p:nvSpPr>
        <p:spPr>
          <a:xfrm>
            <a:off x="9639765"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8" name="object 17">
            <a:extLst>
              <a:ext uri="{FF2B5EF4-FFF2-40B4-BE49-F238E27FC236}">
                <a16:creationId xmlns:a16="http://schemas.microsoft.com/office/drawing/2014/main" id="{0DEA86A1-56B2-0C37-68D1-E0149870B115}"/>
              </a:ext>
            </a:extLst>
          </p:cNvPr>
          <p:cNvSpPr/>
          <p:nvPr/>
        </p:nvSpPr>
        <p:spPr>
          <a:xfrm>
            <a:off x="12455253" y="0"/>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endParaRPr>
          </a:p>
        </p:txBody>
      </p:sp>
      <p:sp>
        <p:nvSpPr>
          <p:cNvPr id="20" name="object 18">
            <a:extLst>
              <a:ext uri="{FF2B5EF4-FFF2-40B4-BE49-F238E27FC236}">
                <a16:creationId xmlns:a16="http://schemas.microsoft.com/office/drawing/2014/main" id="{26ED85B7-9DD9-E666-92B6-69CA1575B7C1}"/>
              </a:ext>
            </a:extLst>
          </p:cNvPr>
          <p:cNvSpPr/>
          <p:nvPr/>
        </p:nvSpPr>
        <p:spPr>
          <a:xfrm>
            <a:off x="12455253" y="645425"/>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21" name="object 19">
            <a:extLst>
              <a:ext uri="{FF2B5EF4-FFF2-40B4-BE49-F238E27FC236}">
                <a16:creationId xmlns:a16="http://schemas.microsoft.com/office/drawing/2014/main" id="{9543D5F1-B89C-786B-F025-6A4A323AE446}"/>
              </a:ext>
            </a:extLst>
          </p:cNvPr>
          <p:cNvSpPr/>
          <p:nvPr/>
        </p:nvSpPr>
        <p:spPr>
          <a:xfrm>
            <a:off x="12455253" y="129085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9E122C"/>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22" name="object 20">
            <a:extLst>
              <a:ext uri="{FF2B5EF4-FFF2-40B4-BE49-F238E27FC236}">
                <a16:creationId xmlns:a16="http://schemas.microsoft.com/office/drawing/2014/main" id="{62D8143C-3D94-EF52-F510-CC38E2161ED1}"/>
              </a:ext>
            </a:extLst>
          </p:cNvPr>
          <p:cNvSpPr/>
          <p:nvPr/>
        </p:nvSpPr>
        <p:spPr>
          <a:xfrm>
            <a:off x="12455253" y="193627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019E6D"/>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23" name="object 19">
            <a:extLst>
              <a:ext uri="{FF2B5EF4-FFF2-40B4-BE49-F238E27FC236}">
                <a16:creationId xmlns:a16="http://schemas.microsoft.com/office/drawing/2014/main" id="{51FB8989-350F-E02C-C679-90AA3A69F126}"/>
              </a:ext>
            </a:extLst>
          </p:cNvPr>
          <p:cNvSpPr/>
          <p:nvPr/>
        </p:nvSpPr>
        <p:spPr>
          <a:xfrm>
            <a:off x="12455253" y="258170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24" name="object 20">
            <a:extLst>
              <a:ext uri="{FF2B5EF4-FFF2-40B4-BE49-F238E27FC236}">
                <a16:creationId xmlns:a16="http://schemas.microsoft.com/office/drawing/2014/main" id="{CAEA3D9D-FED7-654B-EEA7-120649E054AE}"/>
              </a:ext>
            </a:extLst>
          </p:cNvPr>
          <p:cNvSpPr/>
          <p:nvPr/>
        </p:nvSpPr>
        <p:spPr>
          <a:xfrm>
            <a:off x="12455253" y="322712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25" name="object 20">
            <a:extLst>
              <a:ext uri="{FF2B5EF4-FFF2-40B4-BE49-F238E27FC236}">
                <a16:creationId xmlns:a16="http://schemas.microsoft.com/office/drawing/2014/main" id="{66DCAA7C-0553-6E55-29E1-FB926CE84019}"/>
              </a:ext>
            </a:extLst>
          </p:cNvPr>
          <p:cNvSpPr/>
          <p:nvPr/>
        </p:nvSpPr>
        <p:spPr>
          <a:xfrm>
            <a:off x="12455253" y="3872549"/>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chemeClr val="accent5">
              <a:lumMod val="75000"/>
            </a:schemeClr>
          </a:solidFill>
          <a:ln>
            <a:noFill/>
          </a:ln>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3" name="object 17">
            <a:extLst>
              <a:ext uri="{FF2B5EF4-FFF2-40B4-BE49-F238E27FC236}">
                <a16:creationId xmlns:a16="http://schemas.microsoft.com/office/drawing/2014/main" id="{3D04F630-6B65-86F3-09EA-BC760DCF24E4}"/>
              </a:ext>
            </a:extLst>
          </p:cNvPr>
          <p:cNvSpPr/>
          <p:nvPr/>
        </p:nvSpPr>
        <p:spPr>
          <a:xfrm>
            <a:off x="4119005" y="-1"/>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9E122C"/>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8" name="object 17">
            <a:extLst>
              <a:ext uri="{FF2B5EF4-FFF2-40B4-BE49-F238E27FC236}">
                <a16:creationId xmlns:a16="http://schemas.microsoft.com/office/drawing/2014/main" id="{675BFE8E-DEE0-5E06-8CD6-B1AD11CD022D}"/>
              </a:ext>
            </a:extLst>
          </p:cNvPr>
          <p:cNvSpPr/>
          <p:nvPr/>
        </p:nvSpPr>
        <p:spPr>
          <a:xfrm>
            <a:off x="2724657" y="-2"/>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endParaRPr>
          </a:p>
        </p:txBody>
      </p:sp>
      <p:pic>
        <p:nvPicPr>
          <p:cNvPr id="4" name="Immagine 3" descr="Immagine che contiene Carattere, testo, logo, simbolo&#10;&#10;Descrizione generata automaticamente">
            <a:extLst>
              <a:ext uri="{FF2B5EF4-FFF2-40B4-BE49-F238E27FC236}">
                <a16:creationId xmlns:a16="http://schemas.microsoft.com/office/drawing/2014/main" id="{E0AE5E42-1FD7-2ADE-6393-55187A031AD6}"/>
              </a:ext>
            </a:extLst>
          </p:cNvPr>
          <p:cNvPicPr>
            <a:picLocks noChangeAspect="1"/>
          </p:cNvPicPr>
          <p:nvPr/>
        </p:nvPicPr>
        <p:blipFill rotWithShape="1">
          <a:blip r:embed="rId3">
            <a:extLst>
              <a:ext uri="{28A0092B-C50C-407E-A947-70E740481C1C}">
                <a14:useLocalDpi xmlns:a14="http://schemas.microsoft.com/office/drawing/2010/main" val="0"/>
              </a:ext>
            </a:extLst>
          </a:blip>
          <a:srcRect l="6459" t="9813" r="5897" b="7500"/>
          <a:stretch/>
        </p:blipFill>
        <p:spPr>
          <a:xfrm>
            <a:off x="10197550" y="5996121"/>
            <a:ext cx="1740450" cy="754949"/>
          </a:xfrm>
          <a:prstGeom prst="rect">
            <a:avLst/>
          </a:prstGeom>
        </p:spPr>
      </p:pic>
      <p:sp>
        <p:nvSpPr>
          <p:cNvPr id="27" name="Subtitle 3">
            <a:extLst>
              <a:ext uri="{FF2B5EF4-FFF2-40B4-BE49-F238E27FC236}">
                <a16:creationId xmlns:a16="http://schemas.microsoft.com/office/drawing/2014/main" id="{882530E7-6E0D-423B-8C77-009C94C13964}"/>
              </a:ext>
            </a:extLst>
          </p:cNvPr>
          <p:cNvSpPr txBox="1">
            <a:spLocks/>
          </p:cNvSpPr>
          <p:nvPr/>
        </p:nvSpPr>
        <p:spPr bwMode="gray">
          <a:xfrm>
            <a:off x="361949" y="538073"/>
            <a:ext cx="11412955" cy="752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marL="0" marR="0" lvl="0" indent="0" algn="l"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r>
              <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rPr>
              <a:t>RETTE IPERBOLICHE: </a:t>
            </a:r>
            <a:r>
              <a:rPr lang="en-US" altLang="it-IT" dirty="0">
                <a:solidFill>
                  <a:schemeClr val="tx1"/>
                </a:solidFill>
                <a:latin typeface="Avenir Next" panose="020B0503020202020204" pitchFamily="34" charset="0"/>
                <a:ea typeface="Verdana" panose="020B0604030504040204" pitchFamily="34" charset="0"/>
                <a:cs typeface="Arial" panose="020B0604020202020204" pitchFamily="34" charset="0"/>
              </a:rPr>
              <a:t>POSIZIONI RECIPROCHE DI DUE RETTE DISTINTE</a:t>
            </a:r>
            <a:endPar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5" name="CasellaDiTesto 34">
                <a:extLst>
                  <a:ext uri="{FF2B5EF4-FFF2-40B4-BE49-F238E27FC236}">
                    <a16:creationId xmlns:a16="http://schemas.microsoft.com/office/drawing/2014/main" id="{0C081F90-CC5E-6EAF-4DCB-2D55BE822037}"/>
                  </a:ext>
                </a:extLst>
              </p:cNvPr>
              <p:cNvSpPr txBox="1"/>
              <p:nvPr/>
            </p:nvSpPr>
            <p:spPr>
              <a:xfrm>
                <a:off x="4054972" y="5895983"/>
                <a:ext cx="4795114" cy="830997"/>
              </a:xfrm>
              <a:prstGeom prst="rect">
                <a:avLst/>
              </a:prstGeom>
              <a:noFill/>
            </p:spPr>
            <p:txBody>
              <a:bodyPr wrap="square" rtlCol="0">
                <a:spAutoFit/>
              </a:bodyPr>
              <a:lstStyle/>
              <a:p>
                <a:r>
                  <a:rPr lang="it-IT" sz="1200" b="1" dirty="0">
                    <a:cs typeface="Arial" panose="020B0604020202020204" pitchFamily="34" charset="0"/>
                  </a:rPr>
                  <a:t>Figura 18.2: </a:t>
                </a:r>
                <a:r>
                  <a:rPr lang="it-IT" sz="1200" dirty="0">
                    <a:cs typeface="Arial" panose="020B0604020202020204" pitchFamily="34" charset="0"/>
                  </a:rPr>
                  <a:t>Due rette ultraparallele e perpendicolare comune. </a:t>
                </a:r>
                <a14:m>
                  <m:oMath xmlns:m="http://schemas.openxmlformats.org/officeDocument/2006/math">
                    <m:r>
                      <a:rPr lang="it-IT" sz="1200" b="0" i="1" smtClean="0">
                        <a:latin typeface="Cambria Math" panose="02040503050406030204" pitchFamily="18" charset="0"/>
                        <a:cs typeface="Arial" panose="020B0604020202020204" pitchFamily="34" charset="0"/>
                      </a:rPr>
                      <m:t>𝑃𝑄</m:t>
                    </m:r>
                    <m:r>
                      <a:rPr lang="it-IT" sz="1200" b="0" i="1" smtClean="0">
                        <a:latin typeface="Cambria Math" panose="02040503050406030204" pitchFamily="18" charset="0"/>
                        <a:cs typeface="Arial" panose="020B0604020202020204" pitchFamily="34" charset="0"/>
                      </a:rPr>
                      <m:t> </m:t>
                    </m:r>
                  </m:oMath>
                </a14:m>
                <a:r>
                  <a:rPr lang="it-IT" sz="1200" dirty="0">
                    <a:effectLst/>
                  </a:rPr>
                  <a:t>secante il bordo del disco in due punti distinti E ed F , </a:t>
                </a:r>
                <a14:m>
                  <m:oMath xmlns:m="http://schemas.openxmlformats.org/officeDocument/2006/math">
                    <m:r>
                      <a:rPr lang="it-IT" sz="1200" b="0" i="1" smtClean="0">
                        <a:latin typeface="Cambria Math" panose="02040503050406030204" pitchFamily="18" charset="0"/>
                        <a:cs typeface="Arial" panose="020B0604020202020204" pitchFamily="34" charset="0"/>
                      </a:rPr>
                      <m:t>𝑎</m:t>
                    </m:r>
                  </m:oMath>
                </a14:m>
                <a:r>
                  <a:rPr lang="it-IT" sz="1200" dirty="0">
                    <a:effectLst/>
                  </a:rPr>
                  <a:t> e </a:t>
                </a:r>
                <a14:m>
                  <m:oMath xmlns:m="http://schemas.openxmlformats.org/officeDocument/2006/math">
                    <m:r>
                      <a:rPr lang="it-IT" sz="1200" b="0" i="1" smtClean="0">
                        <a:latin typeface="Cambria Math" panose="02040503050406030204" pitchFamily="18" charset="0"/>
                        <a:cs typeface="Arial" panose="020B0604020202020204" pitchFamily="34" charset="0"/>
                      </a:rPr>
                      <m:t>𝑏</m:t>
                    </m:r>
                  </m:oMath>
                </a14:m>
                <a:r>
                  <a:rPr lang="it-IT" sz="1200" dirty="0">
                    <a:effectLst/>
                  </a:rPr>
                  <a:t> sono ortogonali alla retta iperbolica di versi E ed F . </a:t>
                </a:r>
                <a:endParaRPr lang="it-IT" sz="1200" dirty="0"/>
              </a:p>
              <a:p>
                <a:endParaRPr lang="it-IT" sz="1200" b="1" dirty="0">
                  <a:cs typeface="Arial" panose="020B0604020202020204" pitchFamily="34" charset="0"/>
                </a:endParaRPr>
              </a:p>
            </p:txBody>
          </p:sp>
        </mc:Choice>
        <mc:Fallback xmlns="">
          <p:sp>
            <p:nvSpPr>
              <p:cNvPr id="35" name="CasellaDiTesto 34">
                <a:extLst>
                  <a:ext uri="{FF2B5EF4-FFF2-40B4-BE49-F238E27FC236}">
                    <a16:creationId xmlns:a16="http://schemas.microsoft.com/office/drawing/2014/main" id="{0C081F90-CC5E-6EAF-4DCB-2D55BE822037}"/>
                  </a:ext>
                </a:extLst>
              </p:cNvPr>
              <p:cNvSpPr txBox="1">
                <a:spLocks noRot="1" noChangeAspect="1" noMove="1" noResize="1" noEditPoints="1" noAdjustHandles="1" noChangeArrowheads="1" noChangeShapeType="1" noTextEdit="1"/>
              </p:cNvSpPr>
              <p:nvPr/>
            </p:nvSpPr>
            <p:spPr>
              <a:xfrm>
                <a:off x="4054972" y="5895983"/>
                <a:ext cx="4795114" cy="830997"/>
              </a:xfrm>
              <a:prstGeom prst="rect">
                <a:avLst/>
              </a:prstGeom>
              <a:blipFill>
                <a:blip r:embed="rId4"/>
                <a:stretch>
                  <a:fillRect/>
                </a:stretch>
              </a:blipFill>
            </p:spPr>
            <p:txBody>
              <a:bodyPr/>
              <a:lstStyle/>
              <a:p>
                <a:r>
                  <a:rPr lang="it-IT">
                    <a:noFill/>
                  </a:rPr>
                  <a:t> </a:t>
                </a:r>
              </a:p>
            </p:txBody>
          </p:sp>
        </mc:Fallback>
      </mc:AlternateContent>
      <p:sp>
        <p:nvSpPr>
          <p:cNvPr id="9" name="CasellaDiTesto 8">
            <a:extLst>
              <a:ext uri="{FF2B5EF4-FFF2-40B4-BE49-F238E27FC236}">
                <a16:creationId xmlns:a16="http://schemas.microsoft.com/office/drawing/2014/main" id="{5F14468F-10FA-B387-DFC3-8701C6C51DE1}"/>
              </a:ext>
            </a:extLst>
          </p:cNvPr>
          <p:cNvSpPr txBox="1"/>
          <p:nvPr/>
        </p:nvSpPr>
        <p:spPr>
          <a:xfrm>
            <a:off x="609562" y="1211471"/>
            <a:ext cx="6447294" cy="646331"/>
          </a:xfrm>
          <a:prstGeom prst="rect">
            <a:avLst/>
          </a:prstGeom>
          <a:noFill/>
        </p:spPr>
        <p:txBody>
          <a:bodyPr wrap="square">
            <a:spAutoFit/>
          </a:bodyPr>
          <a:lstStyle/>
          <a:p>
            <a:r>
              <a:rPr lang="it-IT" sz="1800" dirty="0">
                <a:effectLst/>
              </a:rPr>
              <a:t>Il caso</a:t>
            </a:r>
            <a:r>
              <a:rPr lang="it-IT" sz="1800" b="1" dirty="0">
                <a:effectLst/>
              </a:rPr>
              <a:t> </a:t>
            </a:r>
            <a:r>
              <a:rPr lang="it-IT" b="1" dirty="0"/>
              <a:t>c)</a:t>
            </a:r>
            <a:r>
              <a:rPr lang="it-IT" sz="1800" b="1" dirty="0">
                <a:effectLst/>
              </a:rPr>
              <a:t> </a:t>
            </a:r>
            <a:r>
              <a:rPr lang="it-IT" sz="1800" dirty="0">
                <a:effectLst/>
              </a:rPr>
              <a:t>equivale ad affermare che due rette </a:t>
            </a:r>
            <a:r>
              <a:rPr lang="it-IT" sz="1800" b="1" dirty="0">
                <a:effectLst/>
              </a:rPr>
              <a:t>ultraparallele </a:t>
            </a:r>
            <a:r>
              <a:rPr lang="it-IT" sz="1800" dirty="0">
                <a:effectLst/>
              </a:rPr>
              <a:t>hanno una e una sola perpendicolare comune. </a:t>
            </a:r>
            <a:endParaRPr lang="it-IT" dirty="0"/>
          </a:p>
        </p:txBody>
      </p:sp>
      <p:pic>
        <p:nvPicPr>
          <p:cNvPr id="13313" name="Picture 1" descr="page56image129447328">
            <a:extLst>
              <a:ext uri="{FF2B5EF4-FFF2-40B4-BE49-F238E27FC236}">
                <a16:creationId xmlns:a16="http://schemas.microsoft.com/office/drawing/2014/main" id="{7BD37447-1014-1775-7FF1-26268F19D6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3958" y="1991482"/>
            <a:ext cx="6023731" cy="3655047"/>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page56image129445040">
            <a:extLst>
              <a:ext uri="{FF2B5EF4-FFF2-40B4-BE49-F238E27FC236}">
                <a16:creationId xmlns:a16="http://schemas.microsoft.com/office/drawing/2014/main" id="{36B08FD3-F298-6A4B-57DF-34CE298209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949" y="5000199"/>
            <a:ext cx="1492898" cy="1492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1382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CDEEA-E2C3-D9F6-84D2-D236737E751D}"/>
            </a:ext>
          </a:extLst>
        </p:cNvPr>
        <p:cNvGrpSpPr/>
        <p:nvPr/>
      </p:nvGrpSpPr>
      <p:grpSpPr>
        <a:xfrm>
          <a:off x="0" y="0"/>
          <a:ext cx="0" cy="0"/>
          <a:chOff x="0" y="0"/>
          <a:chExt cx="0" cy="0"/>
        </a:xfrm>
      </p:grpSpPr>
      <p:sp>
        <p:nvSpPr>
          <p:cNvPr id="3" name="Titolo 1">
            <a:extLst>
              <a:ext uri="{FF2B5EF4-FFF2-40B4-BE49-F238E27FC236}">
                <a16:creationId xmlns:a16="http://schemas.microsoft.com/office/drawing/2014/main" id="{E9A25844-0B02-1E83-7AFB-7AA7B929A482}"/>
              </a:ext>
            </a:extLst>
          </p:cNvPr>
          <p:cNvSpPr txBox="1">
            <a:spLocks/>
          </p:cNvSpPr>
          <p:nvPr/>
        </p:nvSpPr>
        <p:spPr>
          <a:xfrm>
            <a:off x="673922" y="1252991"/>
            <a:ext cx="10672102" cy="320413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CAPITOLO QUARTO</a:t>
            </a:r>
            <a:br>
              <a:rPr lang="en-US" b="1" dirty="0"/>
            </a:br>
            <a:r>
              <a:rPr lang="en-US" b="1" dirty="0"/>
              <a:t>ASSIOMA DELLE PARALLELE</a:t>
            </a:r>
          </a:p>
        </p:txBody>
      </p:sp>
      <p:cxnSp>
        <p:nvCxnSpPr>
          <p:cNvPr id="4" name="Connettore diritto 35">
            <a:extLst>
              <a:ext uri="{FF2B5EF4-FFF2-40B4-BE49-F238E27FC236}">
                <a16:creationId xmlns:a16="http://schemas.microsoft.com/office/drawing/2014/main" id="{87B3F383-C602-4E93-C990-6A85786C66F7}"/>
              </a:ext>
            </a:extLst>
          </p:cNvPr>
          <p:cNvCxnSpPr>
            <a:cxnSpLocks/>
          </p:cNvCxnSpPr>
          <p:nvPr/>
        </p:nvCxnSpPr>
        <p:spPr>
          <a:xfrm>
            <a:off x="508055" y="4457125"/>
            <a:ext cx="11412955" cy="0"/>
          </a:xfrm>
          <a:prstGeom prst="line">
            <a:avLst/>
          </a:prstGeom>
          <a:ln w="53975">
            <a:solidFill>
              <a:srgbClr val="019E6D"/>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3127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ubtitle 3">
            <a:extLst>
              <a:ext uri="{FF2B5EF4-FFF2-40B4-BE49-F238E27FC236}">
                <a16:creationId xmlns:a16="http://schemas.microsoft.com/office/drawing/2014/main" id="{5B6EDB0F-81A7-4374-3BE4-7C00A9E3951D}"/>
              </a:ext>
            </a:extLst>
          </p:cNvPr>
          <p:cNvSpPr txBox="1">
            <a:spLocks/>
          </p:cNvSpPr>
          <p:nvPr/>
        </p:nvSpPr>
        <p:spPr bwMode="gray">
          <a:xfrm>
            <a:off x="361950" y="443665"/>
            <a:ext cx="11412955" cy="752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marL="0" marR="0" lvl="0" indent="0" algn="l"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endPar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endParaRPr>
          </a:p>
        </p:txBody>
      </p:sp>
      <p:cxnSp>
        <p:nvCxnSpPr>
          <p:cNvPr id="36" name="Connettore diritto 35">
            <a:extLst>
              <a:ext uri="{FF2B5EF4-FFF2-40B4-BE49-F238E27FC236}">
                <a16:creationId xmlns:a16="http://schemas.microsoft.com/office/drawing/2014/main" id="{75810DA0-E52F-1C2F-EC21-119F7D9433EA}"/>
              </a:ext>
            </a:extLst>
          </p:cNvPr>
          <p:cNvCxnSpPr>
            <a:cxnSpLocks/>
          </p:cNvCxnSpPr>
          <p:nvPr/>
        </p:nvCxnSpPr>
        <p:spPr>
          <a:xfrm>
            <a:off x="361950" y="962017"/>
            <a:ext cx="11412955" cy="0"/>
          </a:xfrm>
          <a:prstGeom prst="line">
            <a:avLst/>
          </a:prstGeom>
          <a:ln w="53975">
            <a:solidFill>
              <a:srgbClr val="019E6D"/>
            </a:solidFill>
          </a:ln>
        </p:spPr>
        <p:style>
          <a:lnRef idx="2">
            <a:schemeClr val="accent1"/>
          </a:lnRef>
          <a:fillRef idx="0">
            <a:schemeClr val="accent1"/>
          </a:fillRef>
          <a:effectRef idx="1">
            <a:schemeClr val="accent1"/>
          </a:effectRef>
          <a:fontRef idx="minor">
            <a:schemeClr val="tx1"/>
          </a:fontRef>
        </p:style>
      </p:cxnSp>
      <p:sp>
        <p:nvSpPr>
          <p:cNvPr id="4" name="object 17">
            <a:extLst>
              <a:ext uri="{FF2B5EF4-FFF2-40B4-BE49-F238E27FC236}">
                <a16:creationId xmlns:a16="http://schemas.microsoft.com/office/drawing/2014/main" id="{A83DBB1D-7AA2-89E1-6291-BE59DFD96BD5}"/>
              </a:ext>
            </a:extLst>
          </p:cNvPr>
          <p:cNvSpPr/>
          <p:nvPr/>
        </p:nvSpPr>
        <p:spPr>
          <a:xfrm>
            <a:off x="12455253" y="0"/>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endParaRPr>
          </a:p>
        </p:txBody>
      </p:sp>
      <p:sp>
        <p:nvSpPr>
          <p:cNvPr id="5" name="object 18">
            <a:extLst>
              <a:ext uri="{FF2B5EF4-FFF2-40B4-BE49-F238E27FC236}">
                <a16:creationId xmlns:a16="http://schemas.microsoft.com/office/drawing/2014/main" id="{CC23D92B-EF31-A257-18BA-31DD9DFE68CB}"/>
              </a:ext>
            </a:extLst>
          </p:cNvPr>
          <p:cNvSpPr/>
          <p:nvPr/>
        </p:nvSpPr>
        <p:spPr>
          <a:xfrm>
            <a:off x="12455253" y="645425"/>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7" name="object 19">
            <a:extLst>
              <a:ext uri="{FF2B5EF4-FFF2-40B4-BE49-F238E27FC236}">
                <a16:creationId xmlns:a16="http://schemas.microsoft.com/office/drawing/2014/main" id="{F59DBE73-644B-373D-273E-C8609C7F3738}"/>
              </a:ext>
            </a:extLst>
          </p:cNvPr>
          <p:cNvSpPr/>
          <p:nvPr/>
        </p:nvSpPr>
        <p:spPr>
          <a:xfrm>
            <a:off x="12455253" y="129085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9E122C"/>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8" name="object 20">
            <a:extLst>
              <a:ext uri="{FF2B5EF4-FFF2-40B4-BE49-F238E27FC236}">
                <a16:creationId xmlns:a16="http://schemas.microsoft.com/office/drawing/2014/main" id="{957FC8E1-6078-ADA3-1D9F-B546AD616254}"/>
              </a:ext>
            </a:extLst>
          </p:cNvPr>
          <p:cNvSpPr/>
          <p:nvPr/>
        </p:nvSpPr>
        <p:spPr>
          <a:xfrm>
            <a:off x="12455253" y="193627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019E6D"/>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9" name="object 19">
            <a:extLst>
              <a:ext uri="{FF2B5EF4-FFF2-40B4-BE49-F238E27FC236}">
                <a16:creationId xmlns:a16="http://schemas.microsoft.com/office/drawing/2014/main" id="{C62BB38D-8569-A243-287E-07804F5BE58D}"/>
              </a:ext>
            </a:extLst>
          </p:cNvPr>
          <p:cNvSpPr/>
          <p:nvPr/>
        </p:nvSpPr>
        <p:spPr>
          <a:xfrm>
            <a:off x="12455253" y="258170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20" name="object 20">
            <a:extLst>
              <a:ext uri="{FF2B5EF4-FFF2-40B4-BE49-F238E27FC236}">
                <a16:creationId xmlns:a16="http://schemas.microsoft.com/office/drawing/2014/main" id="{2BBBDDAA-0411-A24E-6A85-D5985EE4EDE2}"/>
              </a:ext>
            </a:extLst>
          </p:cNvPr>
          <p:cNvSpPr/>
          <p:nvPr/>
        </p:nvSpPr>
        <p:spPr>
          <a:xfrm>
            <a:off x="12455253" y="322712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21" name="object 20">
            <a:extLst>
              <a:ext uri="{FF2B5EF4-FFF2-40B4-BE49-F238E27FC236}">
                <a16:creationId xmlns:a16="http://schemas.microsoft.com/office/drawing/2014/main" id="{D28FB874-A435-109E-7BC0-7C834E886292}"/>
              </a:ext>
            </a:extLst>
          </p:cNvPr>
          <p:cNvSpPr/>
          <p:nvPr/>
        </p:nvSpPr>
        <p:spPr>
          <a:xfrm>
            <a:off x="12455253" y="3872549"/>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chemeClr val="accent5">
              <a:lumMod val="75000"/>
            </a:schemeClr>
          </a:solidFill>
          <a:ln>
            <a:solidFill>
              <a:srgbClr val="9E122C"/>
            </a:solidFill>
          </a:ln>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22" name="object 17">
            <a:extLst>
              <a:ext uri="{FF2B5EF4-FFF2-40B4-BE49-F238E27FC236}">
                <a16:creationId xmlns:a16="http://schemas.microsoft.com/office/drawing/2014/main" id="{E8B7EF34-1DA5-19E2-E3EF-C310FD233D88}"/>
              </a:ext>
            </a:extLst>
          </p:cNvPr>
          <p:cNvSpPr/>
          <p:nvPr/>
        </p:nvSpPr>
        <p:spPr>
          <a:xfrm>
            <a:off x="1330309"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latin typeface="Avenir Next" panose="020B0503020202020204" pitchFamily="34" charset="0"/>
            </a:endParaRPr>
          </a:p>
        </p:txBody>
      </p:sp>
      <p:sp>
        <p:nvSpPr>
          <p:cNvPr id="26" name="object 17">
            <a:extLst>
              <a:ext uri="{FF2B5EF4-FFF2-40B4-BE49-F238E27FC236}">
                <a16:creationId xmlns:a16="http://schemas.microsoft.com/office/drawing/2014/main" id="{421D3A0B-ADB6-83C8-871D-0EA4E15068E4}"/>
              </a:ext>
            </a:extLst>
          </p:cNvPr>
          <p:cNvSpPr/>
          <p:nvPr/>
        </p:nvSpPr>
        <p:spPr>
          <a:xfrm>
            <a:off x="2711261"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27" name="object 17">
            <a:extLst>
              <a:ext uri="{FF2B5EF4-FFF2-40B4-BE49-F238E27FC236}">
                <a16:creationId xmlns:a16="http://schemas.microsoft.com/office/drawing/2014/main" id="{489405ED-AAFB-3775-6018-03F82569EF88}"/>
              </a:ext>
            </a:extLst>
          </p:cNvPr>
          <p:cNvSpPr/>
          <p:nvPr/>
        </p:nvSpPr>
        <p:spPr>
          <a:xfrm>
            <a:off x="4092212"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28" name="object 17">
            <a:extLst>
              <a:ext uri="{FF2B5EF4-FFF2-40B4-BE49-F238E27FC236}">
                <a16:creationId xmlns:a16="http://schemas.microsoft.com/office/drawing/2014/main" id="{4DAFEC0C-7535-DC55-2E62-822466BDB117}"/>
              </a:ext>
            </a:extLst>
          </p:cNvPr>
          <p:cNvSpPr/>
          <p:nvPr/>
        </p:nvSpPr>
        <p:spPr>
          <a:xfrm>
            <a:off x="5479100"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0" name="object 17">
            <a:extLst>
              <a:ext uri="{FF2B5EF4-FFF2-40B4-BE49-F238E27FC236}">
                <a16:creationId xmlns:a16="http://schemas.microsoft.com/office/drawing/2014/main" id="{6B9C8D16-4794-DBD7-993B-18B0ABC26562}"/>
              </a:ext>
            </a:extLst>
          </p:cNvPr>
          <p:cNvSpPr/>
          <p:nvPr/>
        </p:nvSpPr>
        <p:spPr>
          <a:xfrm>
            <a:off x="8252876"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1" name="object 17">
            <a:extLst>
              <a:ext uri="{FF2B5EF4-FFF2-40B4-BE49-F238E27FC236}">
                <a16:creationId xmlns:a16="http://schemas.microsoft.com/office/drawing/2014/main" id="{53B995D9-D66D-EA92-A2AC-2AF90E9D0D05}"/>
              </a:ext>
            </a:extLst>
          </p:cNvPr>
          <p:cNvSpPr/>
          <p:nvPr/>
        </p:nvSpPr>
        <p:spPr>
          <a:xfrm>
            <a:off x="9639765"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 name="object 17">
            <a:extLst>
              <a:ext uri="{FF2B5EF4-FFF2-40B4-BE49-F238E27FC236}">
                <a16:creationId xmlns:a16="http://schemas.microsoft.com/office/drawing/2014/main" id="{DAA7376E-75C3-4B86-EF34-46A004E272F4}"/>
              </a:ext>
            </a:extLst>
          </p:cNvPr>
          <p:cNvSpPr/>
          <p:nvPr/>
        </p:nvSpPr>
        <p:spPr>
          <a:xfrm>
            <a:off x="5486171" y="-1"/>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019E6D"/>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6" name="object 17">
            <a:extLst>
              <a:ext uri="{FF2B5EF4-FFF2-40B4-BE49-F238E27FC236}">
                <a16:creationId xmlns:a16="http://schemas.microsoft.com/office/drawing/2014/main" id="{25D0C268-CFCC-F5A1-A229-71E9BF1847B9}"/>
              </a:ext>
            </a:extLst>
          </p:cNvPr>
          <p:cNvSpPr/>
          <p:nvPr/>
        </p:nvSpPr>
        <p:spPr>
          <a:xfrm>
            <a:off x="6873059" y="-2"/>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pic>
        <p:nvPicPr>
          <p:cNvPr id="10" name="Immagine 9" descr="Immagine che contiene Carattere, testo, logo, simbolo&#10;&#10;Descrizione generata automaticamente">
            <a:extLst>
              <a:ext uri="{FF2B5EF4-FFF2-40B4-BE49-F238E27FC236}">
                <a16:creationId xmlns:a16="http://schemas.microsoft.com/office/drawing/2014/main" id="{872D3F28-815B-0717-2936-100220E8FEDB}"/>
              </a:ext>
            </a:extLst>
          </p:cNvPr>
          <p:cNvPicPr>
            <a:picLocks noChangeAspect="1"/>
          </p:cNvPicPr>
          <p:nvPr/>
        </p:nvPicPr>
        <p:blipFill rotWithShape="1">
          <a:blip r:embed="rId3">
            <a:extLst>
              <a:ext uri="{28A0092B-C50C-407E-A947-70E740481C1C}">
                <a14:useLocalDpi xmlns:a14="http://schemas.microsoft.com/office/drawing/2010/main" val="0"/>
              </a:ext>
            </a:extLst>
          </a:blip>
          <a:srcRect l="6459" t="9813" r="5897" b="7500"/>
          <a:stretch/>
        </p:blipFill>
        <p:spPr>
          <a:xfrm>
            <a:off x="10197550" y="5981131"/>
            <a:ext cx="1740450" cy="754949"/>
          </a:xfrm>
          <a:prstGeom prst="rect">
            <a:avLst/>
          </a:prstGeom>
        </p:spPr>
      </p:pic>
      <mc:AlternateContent xmlns:mc="http://schemas.openxmlformats.org/markup-compatibility/2006" xmlns:a14="http://schemas.microsoft.com/office/drawing/2010/main">
        <mc:Choice Requires="a14">
          <p:sp>
            <p:nvSpPr>
              <p:cNvPr id="16" name="Segnaposto contenuto 1">
                <a:extLst>
                  <a:ext uri="{FF2B5EF4-FFF2-40B4-BE49-F238E27FC236}">
                    <a16:creationId xmlns:a16="http://schemas.microsoft.com/office/drawing/2014/main" id="{44A16613-10F1-0B09-DD09-C8A8C331CDFD}"/>
                  </a:ext>
                </a:extLst>
              </p:cNvPr>
              <p:cNvSpPr txBox="1">
                <a:spLocks/>
              </p:cNvSpPr>
              <p:nvPr/>
            </p:nvSpPr>
            <p:spPr>
              <a:xfrm>
                <a:off x="1834063" y="1650923"/>
                <a:ext cx="3650973" cy="40952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1800" dirty="0"/>
                  <a:t>L’</a:t>
                </a:r>
                <a:r>
                  <a:rPr lang="it-IT" sz="1800" b="1" dirty="0"/>
                  <a:t>assioma di Playfair</a:t>
                </a:r>
                <a:r>
                  <a:rPr lang="it-IT" sz="1800" dirty="0"/>
                  <a:t>, o </a:t>
                </a:r>
                <a:r>
                  <a:rPr lang="it-IT" sz="1800" b="1" dirty="0"/>
                  <a:t>assioma delle parallele</a:t>
                </a:r>
                <a:r>
                  <a:rPr lang="it-IT" sz="1800" dirty="0"/>
                  <a:t>, nel piano euclideo afferma che:</a:t>
                </a:r>
                <a:br>
                  <a:rPr lang="it-IT" sz="1800" dirty="0"/>
                </a:br>
                <a:endParaRPr lang="it-IT" sz="1800" dirty="0"/>
              </a:p>
              <a:p>
                <a:pPr marL="0" indent="0">
                  <a:buNone/>
                </a:pPr>
                <a:r>
                  <a:rPr lang="it-IT" sz="1800" dirty="0"/>
                  <a:t>(P) Data una qualsiasi retta </a:t>
                </a:r>
                <a14:m>
                  <m:oMath xmlns:m="http://schemas.openxmlformats.org/officeDocument/2006/math">
                    <m:r>
                      <a:rPr lang="it-IT" sz="1800" i="1" dirty="0" smtClean="0">
                        <a:latin typeface="Cambria Math" panose="02040503050406030204" pitchFamily="18" charset="0"/>
                      </a:rPr>
                      <m:t>𝑟</m:t>
                    </m:r>
                  </m:oMath>
                </a14:m>
                <a:r>
                  <a:rPr lang="it-IT" sz="1800" dirty="0"/>
                  <a:t> ed un punto </a:t>
                </a:r>
                <a14:m>
                  <m:oMath xmlns:m="http://schemas.openxmlformats.org/officeDocument/2006/math">
                    <m:r>
                      <a:rPr lang="it-IT" sz="1800" i="1" dirty="0" smtClean="0">
                        <a:latin typeface="Cambria Math" panose="02040503050406030204" pitchFamily="18" charset="0"/>
                      </a:rPr>
                      <m:t>𝐴</m:t>
                    </m:r>
                  </m:oMath>
                </a14:m>
                <a:r>
                  <a:rPr lang="it-IT" sz="1800" dirty="0"/>
                  <a:t> non appartenente ad essa, è possibile tracciare per </a:t>
                </a:r>
                <a14:m>
                  <m:oMath xmlns:m="http://schemas.openxmlformats.org/officeDocument/2006/math">
                    <m:r>
                      <a:rPr lang="it-IT" sz="1800" i="1" dirty="0" smtClean="0">
                        <a:latin typeface="Cambria Math" panose="02040503050406030204" pitchFamily="18" charset="0"/>
                      </a:rPr>
                      <m:t>𝐴</m:t>
                    </m:r>
                  </m:oMath>
                </a14:m>
                <a:r>
                  <a:rPr lang="it-IT" sz="1800" dirty="0"/>
                  <a:t> una ed una sola retta parallela alla retta data.</a:t>
                </a:r>
                <a:br>
                  <a:rPr lang="it-IT" sz="1800" dirty="0"/>
                </a:br>
                <a:endParaRPr lang="it-IT" sz="1800" dirty="0"/>
              </a:p>
              <a:p>
                <a:pPr marL="0" indent="0">
                  <a:buNone/>
                </a:pPr>
                <a:r>
                  <a:rPr lang="it-IT" sz="1800" dirty="0">
                    <a:cs typeface="Arial" panose="020B0604020202020204" pitchFamily="34" charset="0"/>
                  </a:rPr>
                  <a:t>Equivale a richiedere:</a:t>
                </a:r>
              </a:p>
              <a:p>
                <a:pPr marL="0" indent="0">
                  <a:buNone/>
                </a:pPr>
                <a:r>
                  <a:rPr lang="it-IT" sz="1800" b="1" dirty="0">
                    <a:solidFill>
                      <a:srgbClr val="0070C0"/>
                    </a:solidFill>
                    <a:cs typeface="Arial" panose="020B0604020202020204" pitchFamily="34" charset="0"/>
                  </a:rPr>
                  <a:t>La somma degli angoli interni di un triangolo è un angolo piatto. </a:t>
                </a:r>
              </a:p>
              <a:p>
                <a:endParaRPr lang="it-IT" sz="1800" dirty="0"/>
              </a:p>
            </p:txBody>
          </p:sp>
        </mc:Choice>
        <mc:Fallback xmlns="">
          <p:sp>
            <p:nvSpPr>
              <p:cNvPr id="16" name="Segnaposto contenuto 1">
                <a:extLst>
                  <a:ext uri="{FF2B5EF4-FFF2-40B4-BE49-F238E27FC236}">
                    <a16:creationId xmlns:a16="http://schemas.microsoft.com/office/drawing/2014/main" id="{44A16613-10F1-0B09-DD09-C8A8C331CDFD}"/>
                  </a:ext>
                </a:extLst>
              </p:cNvPr>
              <p:cNvSpPr txBox="1">
                <a:spLocks noRot="1" noChangeAspect="1" noMove="1" noResize="1" noEditPoints="1" noAdjustHandles="1" noChangeArrowheads="1" noChangeShapeType="1" noTextEdit="1"/>
              </p:cNvSpPr>
              <p:nvPr/>
            </p:nvSpPr>
            <p:spPr>
              <a:xfrm>
                <a:off x="1834063" y="1650923"/>
                <a:ext cx="3650973" cy="4095206"/>
              </a:xfrm>
              <a:prstGeom prst="rect">
                <a:avLst/>
              </a:prstGeom>
              <a:blipFill>
                <a:blip r:embed="rId4"/>
                <a:stretch>
                  <a:fillRect l="-1503" t="-1488" r="-1836"/>
                </a:stretch>
              </a:blipFill>
            </p:spPr>
            <p:txBody>
              <a:bodyPr/>
              <a:lstStyle/>
              <a:p>
                <a:r>
                  <a:rPr lang="it-IT">
                    <a:noFill/>
                  </a:rPr>
                  <a:t> </a:t>
                </a:r>
              </a:p>
            </p:txBody>
          </p:sp>
        </mc:Fallback>
      </mc:AlternateContent>
      <p:pic>
        <p:nvPicPr>
          <p:cNvPr id="17" name="Immagine 16" descr="Immagine che contiene linea, schermata, Diagramma, Parallelo&#10;&#10;Descrizione generata automaticamente">
            <a:extLst>
              <a:ext uri="{FF2B5EF4-FFF2-40B4-BE49-F238E27FC236}">
                <a16:creationId xmlns:a16="http://schemas.microsoft.com/office/drawing/2014/main" id="{1AFDAE9B-D3C3-F611-448C-A039FB4232D3}"/>
              </a:ext>
            </a:extLst>
          </p:cNvPr>
          <p:cNvPicPr>
            <a:picLocks noChangeAspect="1"/>
          </p:cNvPicPr>
          <p:nvPr/>
        </p:nvPicPr>
        <p:blipFill>
          <a:blip r:embed="rId5"/>
          <a:stretch>
            <a:fillRect/>
          </a:stretch>
        </p:blipFill>
        <p:spPr>
          <a:xfrm>
            <a:off x="6614543" y="2135228"/>
            <a:ext cx="4247149" cy="2543865"/>
          </a:xfrm>
          <a:prstGeom prst="rect">
            <a:avLst/>
          </a:prstGeom>
        </p:spPr>
      </p:pic>
      <p:sp>
        <p:nvSpPr>
          <p:cNvPr id="18" name="CasellaDiTesto 17">
            <a:extLst>
              <a:ext uri="{FF2B5EF4-FFF2-40B4-BE49-F238E27FC236}">
                <a16:creationId xmlns:a16="http://schemas.microsoft.com/office/drawing/2014/main" id="{B3B17A0A-49F5-2668-9677-E0668A0B55D4}"/>
              </a:ext>
            </a:extLst>
          </p:cNvPr>
          <p:cNvSpPr txBox="1"/>
          <p:nvPr/>
        </p:nvSpPr>
        <p:spPr>
          <a:xfrm>
            <a:off x="7429887" y="4232623"/>
            <a:ext cx="3366963" cy="276999"/>
          </a:xfrm>
          <a:prstGeom prst="rect">
            <a:avLst/>
          </a:prstGeom>
          <a:noFill/>
        </p:spPr>
        <p:txBody>
          <a:bodyPr wrap="square" rtlCol="0">
            <a:spAutoFit/>
          </a:bodyPr>
          <a:lstStyle/>
          <a:p>
            <a:r>
              <a:rPr lang="it-IT" sz="1200" b="1" dirty="0">
                <a:cs typeface="Arial" panose="020B0604020202020204" pitchFamily="34" charset="0"/>
              </a:rPr>
              <a:t>Figura 19: </a:t>
            </a:r>
            <a:r>
              <a:rPr lang="it-IT" sz="1200" b="0" i="0" dirty="0">
                <a:effectLst/>
              </a:rPr>
              <a:t>Assioma dell</a:t>
            </a:r>
            <a:r>
              <a:rPr lang="it-IT" sz="1200" dirty="0"/>
              <a:t>e parallele.</a:t>
            </a:r>
            <a:endParaRPr lang="it-IT" sz="1200" b="1" dirty="0">
              <a:cs typeface="Arial" panose="020B0604020202020204" pitchFamily="34" charset="0"/>
            </a:endParaRPr>
          </a:p>
        </p:txBody>
      </p:sp>
      <p:sp>
        <p:nvSpPr>
          <p:cNvPr id="19" name="Subtitle 3">
            <a:extLst>
              <a:ext uri="{FF2B5EF4-FFF2-40B4-BE49-F238E27FC236}">
                <a16:creationId xmlns:a16="http://schemas.microsoft.com/office/drawing/2014/main" id="{B715654B-23DB-1C3B-EB8D-524DBFDEA42A}"/>
              </a:ext>
            </a:extLst>
          </p:cNvPr>
          <p:cNvSpPr txBox="1">
            <a:spLocks/>
          </p:cNvSpPr>
          <p:nvPr/>
        </p:nvSpPr>
        <p:spPr bwMode="gray">
          <a:xfrm>
            <a:off x="361949" y="443666"/>
            <a:ext cx="11412955" cy="201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marL="0" marR="0" lvl="0" indent="0" algn="l"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r>
              <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rPr>
              <a:t>ASSIOMA DELLE PARALLELE: </a:t>
            </a:r>
            <a:r>
              <a:rPr lang="en-US" altLang="it-IT" dirty="0">
                <a:solidFill>
                  <a:schemeClr val="tx1"/>
                </a:solidFill>
                <a:latin typeface="Avenir Next" panose="020B0503020202020204" pitchFamily="34" charset="0"/>
                <a:ea typeface="Verdana" panose="020B0604030504040204" pitchFamily="34" charset="0"/>
                <a:cs typeface="Arial" panose="020B0604020202020204" pitchFamily="34" charset="0"/>
              </a:rPr>
              <a:t>ASSIOMA DELLE PARALLELE PER IL PIANO EUCLIDEO </a:t>
            </a:r>
            <a:endPar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42211334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ubtitle 3">
            <a:extLst>
              <a:ext uri="{FF2B5EF4-FFF2-40B4-BE49-F238E27FC236}">
                <a16:creationId xmlns:a16="http://schemas.microsoft.com/office/drawing/2014/main" id="{5B6EDB0F-81A7-4374-3BE4-7C00A9E3951D}"/>
              </a:ext>
            </a:extLst>
          </p:cNvPr>
          <p:cNvSpPr txBox="1">
            <a:spLocks/>
          </p:cNvSpPr>
          <p:nvPr/>
        </p:nvSpPr>
        <p:spPr bwMode="gray">
          <a:xfrm>
            <a:off x="361950" y="443665"/>
            <a:ext cx="11412955" cy="752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marL="0" marR="0" lvl="0" indent="0" algn="l"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endPar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endParaRPr>
          </a:p>
        </p:txBody>
      </p:sp>
      <p:cxnSp>
        <p:nvCxnSpPr>
          <p:cNvPr id="36" name="Connettore diritto 35">
            <a:extLst>
              <a:ext uri="{FF2B5EF4-FFF2-40B4-BE49-F238E27FC236}">
                <a16:creationId xmlns:a16="http://schemas.microsoft.com/office/drawing/2014/main" id="{75810DA0-E52F-1C2F-EC21-119F7D9433EA}"/>
              </a:ext>
            </a:extLst>
          </p:cNvPr>
          <p:cNvCxnSpPr>
            <a:cxnSpLocks/>
          </p:cNvCxnSpPr>
          <p:nvPr/>
        </p:nvCxnSpPr>
        <p:spPr>
          <a:xfrm>
            <a:off x="361950" y="962017"/>
            <a:ext cx="11412955" cy="0"/>
          </a:xfrm>
          <a:prstGeom prst="line">
            <a:avLst/>
          </a:prstGeom>
          <a:ln w="53975">
            <a:solidFill>
              <a:srgbClr val="019E6D"/>
            </a:solidFill>
          </a:ln>
        </p:spPr>
        <p:style>
          <a:lnRef idx="2">
            <a:schemeClr val="accent1"/>
          </a:lnRef>
          <a:fillRef idx="0">
            <a:schemeClr val="accent1"/>
          </a:fillRef>
          <a:effectRef idx="1">
            <a:schemeClr val="accent1"/>
          </a:effectRef>
          <a:fontRef idx="minor">
            <a:schemeClr val="tx1"/>
          </a:fontRef>
        </p:style>
      </p:cxnSp>
      <p:sp>
        <p:nvSpPr>
          <p:cNvPr id="4" name="object 17">
            <a:extLst>
              <a:ext uri="{FF2B5EF4-FFF2-40B4-BE49-F238E27FC236}">
                <a16:creationId xmlns:a16="http://schemas.microsoft.com/office/drawing/2014/main" id="{A83DBB1D-7AA2-89E1-6291-BE59DFD96BD5}"/>
              </a:ext>
            </a:extLst>
          </p:cNvPr>
          <p:cNvSpPr/>
          <p:nvPr/>
        </p:nvSpPr>
        <p:spPr>
          <a:xfrm>
            <a:off x="12455253" y="0"/>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endParaRPr>
          </a:p>
        </p:txBody>
      </p:sp>
      <p:sp>
        <p:nvSpPr>
          <p:cNvPr id="5" name="object 18">
            <a:extLst>
              <a:ext uri="{FF2B5EF4-FFF2-40B4-BE49-F238E27FC236}">
                <a16:creationId xmlns:a16="http://schemas.microsoft.com/office/drawing/2014/main" id="{CC23D92B-EF31-A257-18BA-31DD9DFE68CB}"/>
              </a:ext>
            </a:extLst>
          </p:cNvPr>
          <p:cNvSpPr/>
          <p:nvPr/>
        </p:nvSpPr>
        <p:spPr>
          <a:xfrm>
            <a:off x="12455253" y="645425"/>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7" name="object 19">
            <a:extLst>
              <a:ext uri="{FF2B5EF4-FFF2-40B4-BE49-F238E27FC236}">
                <a16:creationId xmlns:a16="http://schemas.microsoft.com/office/drawing/2014/main" id="{F59DBE73-644B-373D-273E-C8609C7F3738}"/>
              </a:ext>
            </a:extLst>
          </p:cNvPr>
          <p:cNvSpPr/>
          <p:nvPr/>
        </p:nvSpPr>
        <p:spPr>
          <a:xfrm>
            <a:off x="12455253" y="129085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9E122C"/>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8" name="object 20">
            <a:extLst>
              <a:ext uri="{FF2B5EF4-FFF2-40B4-BE49-F238E27FC236}">
                <a16:creationId xmlns:a16="http://schemas.microsoft.com/office/drawing/2014/main" id="{957FC8E1-6078-ADA3-1D9F-B546AD616254}"/>
              </a:ext>
            </a:extLst>
          </p:cNvPr>
          <p:cNvSpPr/>
          <p:nvPr/>
        </p:nvSpPr>
        <p:spPr>
          <a:xfrm>
            <a:off x="12455253" y="193627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019E6D"/>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9" name="object 19">
            <a:extLst>
              <a:ext uri="{FF2B5EF4-FFF2-40B4-BE49-F238E27FC236}">
                <a16:creationId xmlns:a16="http://schemas.microsoft.com/office/drawing/2014/main" id="{C62BB38D-8569-A243-287E-07804F5BE58D}"/>
              </a:ext>
            </a:extLst>
          </p:cNvPr>
          <p:cNvSpPr/>
          <p:nvPr/>
        </p:nvSpPr>
        <p:spPr>
          <a:xfrm>
            <a:off x="12455253" y="258170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20" name="object 20">
            <a:extLst>
              <a:ext uri="{FF2B5EF4-FFF2-40B4-BE49-F238E27FC236}">
                <a16:creationId xmlns:a16="http://schemas.microsoft.com/office/drawing/2014/main" id="{2BBBDDAA-0411-A24E-6A85-D5985EE4EDE2}"/>
              </a:ext>
            </a:extLst>
          </p:cNvPr>
          <p:cNvSpPr/>
          <p:nvPr/>
        </p:nvSpPr>
        <p:spPr>
          <a:xfrm>
            <a:off x="12455253" y="322712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21" name="object 20">
            <a:extLst>
              <a:ext uri="{FF2B5EF4-FFF2-40B4-BE49-F238E27FC236}">
                <a16:creationId xmlns:a16="http://schemas.microsoft.com/office/drawing/2014/main" id="{D28FB874-A435-109E-7BC0-7C834E886292}"/>
              </a:ext>
            </a:extLst>
          </p:cNvPr>
          <p:cNvSpPr/>
          <p:nvPr/>
        </p:nvSpPr>
        <p:spPr>
          <a:xfrm>
            <a:off x="12455253" y="3872549"/>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chemeClr val="accent5">
              <a:lumMod val="75000"/>
            </a:schemeClr>
          </a:solidFill>
          <a:ln>
            <a:solidFill>
              <a:srgbClr val="9E122C"/>
            </a:solidFill>
          </a:ln>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22" name="object 17">
            <a:extLst>
              <a:ext uri="{FF2B5EF4-FFF2-40B4-BE49-F238E27FC236}">
                <a16:creationId xmlns:a16="http://schemas.microsoft.com/office/drawing/2014/main" id="{E8B7EF34-1DA5-19E2-E3EF-C310FD233D88}"/>
              </a:ext>
            </a:extLst>
          </p:cNvPr>
          <p:cNvSpPr/>
          <p:nvPr/>
        </p:nvSpPr>
        <p:spPr>
          <a:xfrm>
            <a:off x="1330309"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latin typeface="Avenir Next" panose="020B0503020202020204" pitchFamily="34" charset="0"/>
            </a:endParaRPr>
          </a:p>
        </p:txBody>
      </p:sp>
      <p:sp>
        <p:nvSpPr>
          <p:cNvPr id="26" name="object 17">
            <a:extLst>
              <a:ext uri="{FF2B5EF4-FFF2-40B4-BE49-F238E27FC236}">
                <a16:creationId xmlns:a16="http://schemas.microsoft.com/office/drawing/2014/main" id="{421D3A0B-ADB6-83C8-871D-0EA4E15068E4}"/>
              </a:ext>
            </a:extLst>
          </p:cNvPr>
          <p:cNvSpPr/>
          <p:nvPr/>
        </p:nvSpPr>
        <p:spPr>
          <a:xfrm>
            <a:off x="2711261"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27" name="object 17">
            <a:extLst>
              <a:ext uri="{FF2B5EF4-FFF2-40B4-BE49-F238E27FC236}">
                <a16:creationId xmlns:a16="http://schemas.microsoft.com/office/drawing/2014/main" id="{489405ED-AAFB-3775-6018-03F82569EF88}"/>
              </a:ext>
            </a:extLst>
          </p:cNvPr>
          <p:cNvSpPr/>
          <p:nvPr/>
        </p:nvSpPr>
        <p:spPr>
          <a:xfrm>
            <a:off x="4092212"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28" name="object 17">
            <a:extLst>
              <a:ext uri="{FF2B5EF4-FFF2-40B4-BE49-F238E27FC236}">
                <a16:creationId xmlns:a16="http://schemas.microsoft.com/office/drawing/2014/main" id="{4DAFEC0C-7535-DC55-2E62-822466BDB117}"/>
              </a:ext>
            </a:extLst>
          </p:cNvPr>
          <p:cNvSpPr/>
          <p:nvPr/>
        </p:nvSpPr>
        <p:spPr>
          <a:xfrm>
            <a:off x="5479100"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0" name="object 17">
            <a:extLst>
              <a:ext uri="{FF2B5EF4-FFF2-40B4-BE49-F238E27FC236}">
                <a16:creationId xmlns:a16="http://schemas.microsoft.com/office/drawing/2014/main" id="{6B9C8D16-4794-DBD7-993B-18B0ABC26562}"/>
              </a:ext>
            </a:extLst>
          </p:cNvPr>
          <p:cNvSpPr/>
          <p:nvPr/>
        </p:nvSpPr>
        <p:spPr>
          <a:xfrm>
            <a:off x="8252876"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1" name="object 17">
            <a:extLst>
              <a:ext uri="{FF2B5EF4-FFF2-40B4-BE49-F238E27FC236}">
                <a16:creationId xmlns:a16="http://schemas.microsoft.com/office/drawing/2014/main" id="{53B995D9-D66D-EA92-A2AC-2AF90E9D0D05}"/>
              </a:ext>
            </a:extLst>
          </p:cNvPr>
          <p:cNvSpPr/>
          <p:nvPr/>
        </p:nvSpPr>
        <p:spPr>
          <a:xfrm>
            <a:off x="9639765"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 name="object 17">
            <a:extLst>
              <a:ext uri="{FF2B5EF4-FFF2-40B4-BE49-F238E27FC236}">
                <a16:creationId xmlns:a16="http://schemas.microsoft.com/office/drawing/2014/main" id="{DAA7376E-75C3-4B86-EF34-46A004E272F4}"/>
              </a:ext>
            </a:extLst>
          </p:cNvPr>
          <p:cNvSpPr/>
          <p:nvPr/>
        </p:nvSpPr>
        <p:spPr>
          <a:xfrm>
            <a:off x="5486171" y="-1"/>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019E6D"/>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6" name="object 17">
            <a:extLst>
              <a:ext uri="{FF2B5EF4-FFF2-40B4-BE49-F238E27FC236}">
                <a16:creationId xmlns:a16="http://schemas.microsoft.com/office/drawing/2014/main" id="{25D0C268-CFCC-F5A1-A229-71E9BF1847B9}"/>
              </a:ext>
            </a:extLst>
          </p:cNvPr>
          <p:cNvSpPr/>
          <p:nvPr/>
        </p:nvSpPr>
        <p:spPr>
          <a:xfrm>
            <a:off x="6873059" y="-2"/>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11" name="AutoShape 45">
            <a:extLst>
              <a:ext uri="{FF2B5EF4-FFF2-40B4-BE49-F238E27FC236}">
                <a16:creationId xmlns:a16="http://schemas.microsoft.com/office/drawing/2014/main" id="{077E5D67-841F-BE0F-8952-12094C1B135A}"/>
              </a:ext>
            </a:extLst>
          </p:cNvPr>
          <p:cNvSpPr>
            <a:spLocks noChangeArrowheads="1"/>
          </p:cNvSpPr>
          <p:nvPr/>
        </p:nvSpPr>
        <p:spPr bwMode="gray">
          <a:xfrm>
            <a:off x="1904586" y="6160096"/>
            <a:ext cx="8687628" cy="772340"/>
          </a:xfrm>
          <a:prstGeom prst="rect">
            <a:avLst/>
          </a:prstGeom>
          <a:noFill/>
          <a:ln w="3175" algn="ctr">
            <a:noFill/>
            <a:prstDash val="solid"/>
            <a:miter lim="800000"/>
            <a:headEnd/>
            <a:tailEnd/>
          </a:ln>
          <a:effectLst/>
        </p:spPr>
        <p:txBody>
          <a:bodyPr lIns="36000" tIns="72000" rIns="36000" bIns="36000" anchor="ctr" anchorCtr="0"/>
          <a:lstStyle/>
          <a:p>
            <a:pPr algn="ctr" fontAlgn="base">
              <a:lnSpc>
                <a:spcPct val="90000"/>
              </a:lnSpc>
              <a:spcBef>
                <a:spcPts val="600"/>
              </a:spcBef>
              <a:spcAft>
                <a:spcPct val="0"/>
              </a:spcAft>
              <a:defRPr/>
            </a:pPr>
            <a:endParaRPr lang="it-IT" sz="1050" i="1" dirty="0">
              <a:solidFill>
                <a:srgbClr val="FF0000"/>
              </a:solidFill>
              <a:latin typeface="Avenir Next" panose="020B0503020202020204" pitchFamily="34" charset="0"/>
              <a:ea typeface="UD Digi Kyokasho NP-B" panose="02020700000000000000" pitchFamily="18" charset="-128"/>
              <a:cs typeface="Arial" panose="020B0604020202020204" pitchFamily="34" charset="0"/>
            </a:endParaRPr>
          </a:p>
        </p:txBody>
      </p:sp>
      <p:pic>
        <p:nvPicPr>
          <p:cNvPr id="10" name="Immagine 9" descr="Immagine che contiene Carattere, testo, logo, simbolo&#10;&#10;Descrizione generata automaticamente">
            <a:extLst>
              <a:ext uri="{FF2B5EF4-FFF2-40B4-BE49-F238E27FC236}">
                <a16:creationId xmlns:a16="http://schemas.microsoft.com/office/drawing/2014/main" id="{872D3F28-815B-0717-2936-100220E8FEDB}"/>
              </a:ext>
            </a:extLst>
          </p:cNvPr>
          <p:cNvPicPr>
            <a:picLocks noChangeAspect="1"/>
          </p:cNvPicPr>
          <p:nvPr/>
        </p:nvPicPr>
        <p:blipFill rotWithShape="1">
          <a:blip r:embed="rId3">
            <a:extLst>
              <a:ext uri="{28A0092B-C50C-407E-A947-70E740481C1C}">
                <a14:useLocalDpi xmlns:a14="http://schemas.microsoft.com/office/drawing/2010/main" val="0"/>
              </a:ext>
            </a:extLst>
          </a:blip>
          <a:srcRect l="6459" t="9813" r="5897" b="7500"/>
          <a:stretch/>
        </p:blipFill>
        <p:spPr>
          <a:xfrm>
            <a:off x="10197550" y="5981131"/>
            <a:ext cx="1740450" cy="754949"/>
          </a:xfrm>
          <a:prstGeom prst="rect">
            <a:avLst/>
          </a:prstGeom>
        </p:spPr>
      </p:pic>
      <p:sp>
        <p:nvSpPr>
          <p:cNvPr id="12" name="Subtitle 3">
            <a:extLst>
              <a:ext uri="{FF2B5EF4-FFF2-40B4-BE49-F238E27FC236}">
                <a16:creationId xmlns:a16="http://schemas.microsoft.com/office/drawing/2014/main" id="{ABF7CE0B-0DDA-FF08-2E90-D5E4C6B546B5}"/>
              </a:ext>
            </a:extLst>
          </p:cNvPr>
          <p:cNvSpPr txBox="1">
            <a:spLocks/>
          </p:cNvSpPr>
          <p:nvPr/>
        </p:nvSpPr>
        <p:spPr bwMode="gray">
          <a:xfrm>
            <a:off x="361949" y="443665"/>
            <a:ext cx="11412955" cy="36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marL="0" marR="0" lvl="0" indent="0" algn="l"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r>
              <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rPr>
              <a:t>ASSIOMA DELLE PARALLELE: </a:t>
            </a:r>
            <a:r>
              <a:rPr lang="en-US" altLang="it-IT" dirty="0">
                <a:solidFill>
                  <a:schemeClr val="tx1"/>
                </a:solidFill>
                <a:latin typeface="Avenir Next" panose="020B0503020202020204" pitchFamily="34" charset="0"/>
                <a:ea typeface="Verdana" panose="020B0604030504040204" pitchFamily="34" charset="0"/>
                <a:cs typeface="Arial" panose="020B0604020202020204" pitchFamily="34" charset="0"/>
              </a:rPr>
              <a:t>ASSIOMA DELLE PARALLELE PER IL PIANO IPERBOLICO </a:t>
            </a:r>
            <a:endPar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Segnaposto contenuto 1">
                <a:extLst>
                  <a:ext uri="{FF2B5EF4-FFF2-40B4-BE49-F238E27FC236}">
                    <a16:creationId xmlns:a16="http://schemas.microsoft.com/office/drawing/2014/main" id="{8D101762-F55D-4B8E-13FB-1A683830E718}"/>
                  </a:ext>
                </a:extLst>
              </p:cNvPr>
              <p:cNvSpPr txBox="1">
                <a:spLocks/>
              </p:cNvSpPr>
              <p:nvPr/>
            </p:nvSpPr>
            <p:spPr>
              <a:xfrm>
                <a:off x="1800932" y="1650923"/>
                <a:ext cx="3717233" cy="444279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1800" dirty="0">
                    <a:cs typeface="Arial" panose="020B0604020202020204" pitchFamily="34" charset="0"/>
                  </a:rPr>
                  <a:t>L’</a:t>
                </a:r>
                <a:r>
                  <a:rPr lang="it-IT" sz="1800" b="1" dirty="0">
                    <a:cs typeface="Arial" panose="020B0604020202020204" pitchFamily="34" charset="0"/>
                  </a:rPr>
                  <a:t>assioma delle parallele </a:t>
                </a:r>
                <a:r>
                  <a:rPr lang="it-IT" sz="1800" dirty="0">
                    <a:cs typeface="Arial" panose="020B0604020202020204" pitchFamily="34" charset="0"/>
                  </a:rPr>
                  <a:t>nel disco di Poincaré, o </a:t>
                </a:r>
                <a:r>
                  <a:rPr lang="it-IT" sz="1800" b="1" dirty="0">
                    <a:cs typeface="Arial" panose="020B0604020202020204" pitchFamily="34" charset="0"/>
                  </a:rPr>
                  <a:t>assioma iperbolico </a:t>
                </a:r>
                <a:r>
                  <a:rPr lang="it-IT" sz="1800" dirty="0">
                    <a:cs typeface="Arial" panose="020B0604020202020204" pitchFamily="34" charset="0"/>
                  </a:rPr>
                  <a:t>afferma che:</a:t>
                </a:r>
              </a:p>
              <a:p>
                <a:pPr marL="0" indent="0">
                  <a:buNone/>
                </a:pPr>
                <a:br>
                  <a:rPr lang="it-IT" sz="1800" dirty="0">
                    <a:cs typeface="Arial" panose="020B0604020202020204" pitchFamily="34" charset="0"/>
                  </a:rPr>
                </a:br>
                <a:r>
                  <a:rPr lang="it-IT" sz="1800" dirty="0">
                    <a:cs typeface="Arial" panose="020B0604020202020204" pitchFamily="34" charset="0"/>
                  </a:rPr>
                  <a:t>(L) Data una qualsiasi retta iperbolica </a:t>
                </a:r>
                <a14:m>
                  <m:oMath xmlns:m="http://schemas.openxmlformats.org/officeDocument/2006/math">
                    <m:r>
                      <a:rPr lang="it-IT" sz="1800" i="1" dirty="0" smtClean="0">
                        <a:latin typeface="Cambria Math" panose="02040503050406030204" pitchFamily="18" charset="0"/>
                      </a:rPr>
                      <m:t>𝑟</m:t>
                    </m:r>
                  </m:oMath>
                </a14:m>
                <a:r>
                  <a:rPr lang="it-IT" sz="1800" dirty="0">
                    <a:cs typeface="Arial" panose="020B0604020202020204" pitchFamily="34" charset="0"/>
                  </a:rPr>
                  <a:t> ed un punto </a:t>
                </a:r>
                <a14:m>
                  <m:oMath xmlns:m="http://schemas.openxmlformats.org/officeDocument/2006/math">
                    <m:r>
                      <a:rPr lang="it-IT" sz="1800" i="1" dirty="0" smtClean="0">
                        <a:latin typeface="Cambria Math" panose="02040503050406030204" pitchFamily="18" charset="0"/>
                      </a:rPr>
                      <m:t>𝐴</m:t>
                    </m:r>
                  </m:oMath>
                </a14:m>
                <a:r>
                  <a:rPr lang="it-IT" sz="1800" dirty="0">
                    <a:cs typeface="Arial" panose="020B0604020202020204" pitchFamily="34" charset="0"/>
                  </a:rPr>
                  <a:t> non appartenente ad essa, esistono due semirette iperboliche </a:t>
                </a:r>
                <a14:m>
                  <m:oMath xmlns:m="http://schemas.openxmlformats.org/officeDocument/2006/math">
                    <m:r>
                      <a:rPr lang="it-IT" sz="1800" i="1" dirty="0" smtClean="0">
                        <a:latin typeface="Cambria Math" panose="02040503050406030204" pitchFamily="18" charset="0"/>
                      </a:rPr>
                      <m:t>𝑎</m:t>
                    </m:r>
                  </m:oMath>
                </a14:m>
                <a:r>
                  <a:rPr lang="it-IT" sz="1800" dirty="0">
                    <a:cs typeface="Arial" panose="020B0604020202020204" pitchFamily="34" charset="0"/>
                  </a:rPr>
                  <a:t> e </a:t>
                </a:r>
                <a14:m>
                  <m:oMath xmlns:m="http://schemas.openxmlformats.org/officeDocument/2006/math">
                    <m:r>
                      <a:rPr lang="it-IT" sz="1800" i="1" dirty="0" smtClean="0">
                        <a:latin typeface="Cambria Math" panose="02040503050406030204" pitchFamily="18" charset="0"/>
                      </a:rPr>
                      <m:t>𝑏</m:t>
                    </m:r>
                  </m:oMath>
                </a14:m>
                <a:r>
                  <a:rPr lang="it-IT" sz="1800" dirty="0">
                    <a:cs typeface="Arial" panose="020B0604020202020204" pitchFamily="34" charset="0"/>
                  </a:rPr>
                  <a:t> uscenti da </a:t>
                </a:r>
                <a14:m>
                  <m:oMath xmlns:m="http://schemas.openxmlformats.org/officeDocument/2006/math">
                    <m:r>
                      <a:rPr lang="it-IT" sz="1800" i="1" dirty="0" smtClean="0">
                        <a:latin typeface="Cambria Math" panose="02040503050406030204" pitchFamily="18" charset="0"/>
                      </a:rPr>
                      <m:t>𝐴</m:t>
                    </m:r>
                    <m:r>
                      <a:rPr lang="it-IT" sz="1800" dirty="0" smtClean="0">
                        <a:latin typeface="Cambria Math" panose="02040503050406030204" pitchFamily="18" charset="0"/>
                      </a:rPr>
                      <m:t>, </m:t>
                    </m:r>
                  </m:oMath>
                </a14:m>
                <a:r>
                  <a:rPr lang="it-IT" sz="1800" dirty="0">
                    <a:cs typeface="Arial" panose="020B0604020202020204" pitchFamily="34" charset="0"/>
                  </a:rPr>
                  <a:t>non giacenti su una stessa retta, parallele a </a:t>
                </a:r>
                <a14:m>
                  <m:oMath xmlns:m="http://schemas.openxmlformats.org/officeDocument/2006/math">
                    <m:r>
                      <a:rPr lang="it-IT" sz="1800" i="1" dirty="0" smtClean="0">
                        <a:latin typeface="Cambria Math" panose="02040503050406030204" pitchFamily="18" charset="0"/>
                      </a:rPr>
                      <m:t>𝑟</m:t>
                    </m:r>
                  </m:oMath>
                </a14:m>
                <a:r>
                  <a:rPr lang="it-IT" sz="1800" dirty="0">
                    <a:cs typeface="Arial" panose="020B0604020202020204" pitchFamily="34" charset="0"/>
                  </a:rPr>
                  <a:t>.</a:t>
                </a:r>
                <a:br>
                  <a:rPr lang="it-IT" sz="1800" dirty="0">
                    <a:cs typeface="Arial" panose="020B0604020202020204" pitchFamily="34" charset="0"/>
                  </a:rPr>
                </a:br>
                <a:endParaRPr lang="it-IT" sz="1800" dirty="0">
                  <a:cs typeface="Arial" panose="020B0604020202020204" pitchFamily="34" charset="0"/>
                </a:endParaRPr>
              </a:p>
              <a:p>
                <a:pPr marL="0" indent="0">
                  <a:buNone/>
                </a:pPr>
                <a:r>
                  <a:rPr lang="it-IT" sz="1800" dirty="0">
                    <a:cs typeface="Arial" panose="020B0604020202020204" pitchFamily="34" charset="0"/>
                  </a:rPr>
                  <a:t>Equivale a richiedere:</a:t>
                </a:r>
              </a:p>
              <a:p>
                <a:pPr marL="0" indent="0">
                  <a:buNone/>
                </a:pPr>
                <a:r>
                  <a:rPr lang="it-IT" sz="1800" b="1" dirty="0">
                    <a:solidFill>
                      <a:srgbClr val="0070C0"/>
                    </a:solidFill>
                    <a:cs typeface="Arial" panose="020B0604020202020204" pitchFamily="34" charset="0"/>
                  </a:rPr>
                  <a:t>La somma degli angoli iperbolici interni di un triangolo iperbolico è </a:t>
                </a:r>
                <a:r>
                  <a:rPr lang="it-IT" sz="1800" b="1" i="1" dirty="0">
                    <a:solidFill>
                      <a:srgbClr val="0070C0"/>
                    </a:solidFill>
                    <a:cs typeface="Arial" panose="020B0604020202020204" pitchFamily="34" charset="0"/>
                  </a:rPr>
                  <a:t>strettamente minore</a:t>
                </a:r>
                <a:r>
                  <a:rPr lang="it-IT" sz="1800" b="1" dirty="0">
                    <a:solidFill>
                      <a:srgbClr val="0070C0"/>
                    </a:solidFill>
                    <a:cs typeface="Arial" panose="020B0604020202020204" pitchFamily="34" charset="0"/>
                  </a:rPr>
                  <a:t> di un angolo piatto. </a:t>
                </a:r>
              </a:p>
            </p:txBody>
          </p:sp>
        </mc:Choice>
        <mc:Fallback xmlns="">
          <p:sp>
            <p:nvSpPr>
              <p:cNvPr id="13" name="Segnaposto contenuto 1">
                <a:extLst>
                  <a:ext uri="{FF2B5EF4-FFF2-40B4-BE49-F238E27FC236}">
                    <a16:creationId xmlns:a16="http://schemas.microsoft.com/office/drawing/2014/main" id="{8D101762-F55D-4B8E-13FB-1A683830E718}"/>
                  </a:ext>
                </a:extLst>
              </p:cNvPr>
              <p:cNvSpPr txBox="1">
                <a:spLocks noRot="1" noChangeAspect="1" noMove="1" noResize="1" noEditPoints="1" noAdjustHandles="1" noChangeArrowheads="1" noChangeShapeType="1" noTextEdit="1"/>
              </p:cNvSpPr>
              <p:nvPr/>
            </p:nvSpPr>
            <p:spPr>
              <a:xfrm>
                <a:off x="1800932" y="1650923"/>
                <a:ext cx="3717233" cy="4442790"/>
              </a:xfrm>
              <a:prstGeom prst="rect">
                <a:avLst/>
              </a:prstGeom>
              <a:blipFill>
                <a:blip r:embed="rId4"/>
                <a:stretch>
                  <a:fillRect l="-1361" t="-1425" r="-2041" b="-1425"/>
                </a:stretch>
              </a:blipFill>
            </p:spPr>
            <p:txBody>
              <a:bodyPr/>
              <a:lstStyle/>
              <a:p>
                <a:r>
                  <a:rPr lang="it-IT">
                    <a:noFill/>
                  </a:rPr>
                  <a:t> </a:t>
                </a:r>
              </a:p>
            </p:txBody>
          </p:sp>
        </mc:Fallback>
      </mc:AlternateContent>
      <p:pic>
        <p:nvPicPr>
          <p:cNvPr id="14" name="Immagine 13" descr="Immagine che contiene cerchio, diagramma, linea, design&#10;&#10;Descrizione generata automaticamente">
            <a:extLst>
              <a:ext uri="{FF2B5EF4-FFF2-40B4-BE49-F238E27FC236}">
                <a16:creationId xmlns:a16="http://schemas.microsoft.com/office/drawing/2014/main" id="{A2DBF95F-E12E-737D-5063-07E57F24B8FC}"/>
              </a:ext>
            </a:extLst>
          </p:cNvPr>
          <p:cNvPicPr>
            <a:picLocks noChangeAspect="1"/>
          </p:cNvPicPr>
          <p:nvPr/>
        </p:nvPicPr>
        <p:blipFill>
          <a:blip r:embed="rId5"/>
          <a:stretch>
            <a:fillRect/>
          </a:stretch>
        </p:blipFill>
        <p:spPr>
          <a:xfrm>
            <a:off x="5485036" y="1897391"/>
            <a:ext cx="6432299" cy="3147081"/>
          </a:xfrm>
          <a:prstGeom prst="rect">
            <a:avLst/>
          </a:prstGeom>
        </p:spPr>
      </p:pic>
      <p:sp>
        <p:nvSpPr>
          <p:cNvPr id="15" name="CasellaDiTesto 14">
            <a:extLst>
              <a:ext uri="{FF2B5EF4-FFF2-40B4-BE49-F238E27FC236}">
                <a16:creationId xmlns:a16="http://schemas.microsoft.com/office/drawing/2014/main" id="{0C1179D1-08FB-954B-278F-FBB892A11096}"/>
              </a:ext>
            </a:extLst>
          </p:cNvPr>
          <p:cNvSpPr txBox="1"/>
          <p:nvPr/>
        </p:nvSpPr>
        <p:spPr>
          <a:xfrm>
            <a:off x="6935314" y="5290940"/>
            <a:ext cx="4662626" cy="276999"/>
          </a:xfrm>
          <a:prstGeom prst="rect">
            <a:avLst/>
          </a:prstGeom>
          <a:noFill/>
        </p:spPr>
        <p:txBody>
          <a:bodyPr wrap="square" rtlCol="0">
            <a:spAutoFit/>
          </a:bodyPr>
          <a:lstStyle/>
          <a:p>
            <a:r>
              <a:rPr lang="it-IT" sz="1200" b="1" dirty="0">
                <a:latin typeface="Arial" panose="020B0604020202020204" pitchFamily="34" charset="0"/>
                <a:cs typeface="Arial" panose="020B0604020202020204" pitchFamily="34" charset="0"/>
              </a:rPr>
              <a:t>Figura 20: </a:t>
            </a:r>
            <a:r>
              <a:rPr lang="it-IT" sz="1200" b="0" i="0" dirty="0">
                <a:effectLst/>
                <a:latin typeface="Arial" panose="020B0604020202020204" pitchFamily="34" charset="0"/>
              </a:rPr>
              <a:t>Assioma delle parallele nel disco di Poincaré.</a:t>
            </a:r>
            <a:endParaRPr lang="it-IT"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7650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C523A-61E0-0F38-A401-029552EB8406}"/>
            </a:ext>
          </a:extLst>
        </p:cNvPr>
        <p:cNvGrpSpPr/>
        <p:nvPr/>
      </p:nvGrpSpPr>
      <p:grpSpPr>
        <a:xfrm>
          <a:off x="0" y="0"/>
          <a:ext cx="0" cy="0"/>
          <a:chOff x="0" y="0"/>
          <a:chExt cx="0" cy="0"/>
        </a:xfrm>
      </p:grpSpPr>
      <p:sp>
        <p:nvSpPr>
          <p:cNvPr id="27" name="object 17">
            <a:extLst>
              <a:ext uri="{FF2B5EF4-FFF2-40B4-BE49-F238E27FC236}">
                <a16:creationId xmlns:a16="http://schemas.microsoft.com/office/drawing/2014/main" id="{8E5C256D-F728-24FA-7E40-E5E41741E858}"/>
              </a:ext>
            </a:extLst>
          </p:cNvPr>
          <p:cNvSpPr/>
          <p:nvPr/>
        </p:nvSpPr>
        <p:spPr>
          <a:xfrm>
            <a:off x="2711261"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29" name="object 17">
            <a:extLst>
              <a:ext uri="{FF2B5EF4-FFF2-40B4-BE49-F238E27FC236}">
                <a16:creationId xmlns:a16="http://schemas.microsoft.com/office/drawing/2014/main" id="{7BA15FDC-3F65-A176-62F2-F641E86D9A8A}"/>
              </a:ext>
            </a:extLst>
          </p:cNvPr>
          <p:cNvSpPr/>
          <p:nvPr/>
        </p:nvSpPr>
        <p:spPr>
          <a:xfrm>
            <a:off x="5479100"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30" name="object 17">
            <a:extLst>
              <a:ext uri="{FF2B5EF4-FFF2-40B4-BE49-F238E27FC236}">
                <a16:creationId xmlns:a16="http://schemas.microsoft.com/office/drawing/2014/main" id="{2D06CAFB-A889-D63C-3667-2344AC8414D8}"/>
              </a:ext>
            </a:extLst>
          </p:cNvPr>
          <p:cNvSpPr/>
          <p:nvPr/>
        </p:nvSpPr>
        <p:spPr>
          <a:xfrm>
            <a:off x="6865987"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31" name="object 17">
            <a:extLst>
              <a:ext uri="{FF2B5EF4-FFF2-40B4-BE49-F238E27FC236}">
                <a16:creationId xmlns:a16="http://schemas.microsoft.com/office/drawing/2014/main" id="{A1A3E154-2B2D-9ECD-6546-6F6063E3D1AA}"/>
              </a:ext>
            </a:extLst>
          </p:cNvPr>
          <p:cNvSpPr/>
          <p:nvPr/>
        </p:nvSpPr>
        <p:spPr>
          <a:xfrm>
            <a:off x="8252876"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32" name="object 17">
            <a:extLst>
              <a:ext uri="{FF2B5EF4-FFF2-40B4-BE49-F238E27FC236}">
                <a16:creationId xmlns:a16="http://schemas.microsoft.com/office/drawing/2014/main" id="{382FB746-5329-D7F1-046A-1DD9860B7855}"/>
              </a:ext>
            </a:extLst>
          </p:cNvPr>
          <p:cNvSpPr/>
          <p:nvPr/>
        </p:nvSpPr>
        <p:spPr>
          <a:xfrm>
            <a:off x="9639765"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33" name="object 17">
            <a:extLst>
              <a:ext uri="{FF2B5EF4-FFF2-40B4-BE49-F238E27FC236}">
                <a16:creationId xmlns:a16="http://schemas.microsoft.com/office/drawing/2014/main" id="{C710E33E-128F-4294-BF97-508A71C289E0}"/>
              </a:ext>
            </a:extLst>
          </p:cNvPr>
          <p:cNvSpPr/>
          <p:nvPr/>
        </p:nvSpPr>
        <p:spPr>
          <a:xfrm>
            <a:off x="12455252" y="0"/>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endParaRPr>
          </a:p>
        </p:txBody>
      </p:sp>
      <p:sp>
        <p:nvSpPr>
          <p:cNvPr id="35" name="object 18">
            <a:extLst>
              <a:ext uri="{FF2B5EF4-FFF2-40B4-BE49-F238E27FC236}">
                <a16:creationId xmlns:a16="http://schemas.microsoft.com/office/drawing/2014/main" id="{780F4F34-2717-31AA-9E67-A58478D47CBF}"/>
              </a:ext>
            </a:extLst>
          </p:cNvPr>
          <p:cNvSpPr/>
          <p:nvPr/>
        </p:nvSpPr>
        <p:spPr>
          <a:xfrm>
            <a:off x="12455253" y="645425"/>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7" name="object 19">
            <a:extLst>
              <a:ext uri="{FF2B5EF4-FFF2-40B4-BE49-F238E27FC236}">
                <a16:creationId xmlns:a16="http://schemas.microsoft.com/office/drawing/2014/main" id="{16084D0D-E065-6596-70CD-EDEFE4A0E5EC}"/>
              </a:ext>
            </a:extLst>
          </p:cNvPr>
          <p:cNvSpPr/>
          <p:nvPr/>
        </p:nvSpPr>
        <p:spPr>
          <a:xfrm>
            <a:off x="12455253" y="129085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9E122C"/>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8" name="object 20">
            <a:extLst>
              <a:ext uri="{FF2B5EF4-FFF2-40B4-BE49-F238E27FC236}">
                <a16:creationId xmlns:a16="http://schemas.microsoft.com/office/drawing/2014/main" id="{75DFC6C9-0286-64A3-07EA-02131D8B890F}"/>
              </a:ext>
            </a:extLst>
          </p:cNvPr>
          <p:cNvSpPr/>
          <p:nvPr/>
        </p:nvSpPr>
        <p:spPr>
          <a:xfrm>
            <a:off x="12455253" y="193627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019E6D"/>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9" name="object 19">
            <a:extLst>
              <a:ext uri="{FF2B5EF4-FFF2-40B4-BE49-F238E27FC236}">
                <a16:creationId xmlns:a16="http://schemas.microsoft.com/office/drawing/2014/main" id="{23566B9F-A914-6832-2BE1-529242780C27}"/>
              </a:ext>
            </a:extLst>
          </p:cNvPr>
          <p:cNvSpPr/>
          <p:nvPr/>
        </p:nvSpPr>
        <p:spPr>
          <a:xfrm>
            <a:off x="12455253" y="258170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0" name="object 20">
            <a:extLst>
              <a:ext uri="{FF2B5EF4-FFF2-40B4-BE49-F238E27FC236}">
                <a16:creationId xmlns:a16="http://schemas.microsoft.com/office/drawing/2014/main" id="{69315FC7-1AE8-6871-4800-EB0EA2BBDE3B}"/>
              </a:ext>
            </a:extLst>
          </p:cNvPr>
          <p:cNvSpPr/>
          <p:nvPr/>
        </p:nvSpPr>
        <p:spPr>
          <a:xfrm>
            <a:off x="12455253" y="322712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1" name="object 20">
            <a:extLst>
              <a:ext uri="{FF2B5EF4-FFF2-40B4-BE49-F238E27FC236}">
                <a16:creationId xmlns:a16="http://schemas.microsoft.com/office/drawing/2014/main" id="{768B3E82-9214-6BE1-0F55-CD693CD6843A}"/>
              </a:ext>
            </a:extLst>
          </p:cNvPr>
          <p:cNvSpPr/>
          <p:nvPr/>
        </p:nvSpPr>
        <p:spPr>
          <a:xfrm>
            <a:off x="12455253" y="3872549"/>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chemeClr val="accent5">
              <a:lumMod val="75000"/>
            </a:schemeClr>
          </a:solidFill>
          <a:ln>
            <a:solidFill>
              <a:srgbClr val="9E122C"/>
            </a:solidFill>
          </a:ln>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5" name="Subtitle 3">
            <a:extLst>
              <a:ext uri="{FF2B5EF4-FFF2-40B4-BE49-F238E27FC236}">
                <a16:creationId xmlns:a16="http://schemas.microsoft.com/office/drawing/2014/main" id="{839E3EA4-00F3-EA54-3A1A-77988D7B9285}"/>
              </a:ext>
            </a:extLst>
          </p:cNvPr>
          <p:cNvSpPr txBox="1">
            <a:spLocks/>
          </p:cNvSpPr>
          <p:nvPr/>
        </p:nvSpPr>
        <p:spPr bwMode="gray">
          <a:xfrm>
            <a:off x="361949" y="443665"/>
            <a:ext cx="11140239" cy="752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marL="0" marR="0" lvl="0" indent="0" algn="l"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r>
              <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rPr>
              <a:t>OBIETTIVO: </a:t>
            </a:r>
            <a:r>
              <a:rPr lang="en-US" altLang="it-IT" dirty="0">
                <a:solidFill>
                  <a:schemeClr val="tx1"/>
                </a:solidFill>
                <a:latin typeface="Avenir Next" panose="020B0503020202020204" pitchFamily="34" charset="0"/>
                <a:ea typeface="Verdana" panose="020B0604030504040204" pitchFamily="34" charset="0"/>
                <a:cs typeface="Arial" panose="020B0604020202020204" pitchFamily="34" charset="0"/>
              </a:rPr>
              <a:t>PROPOSTA DI LABORATORIO DI GEOMETRIA PER SCUOLA SUPERIORE</a:t>
            </a:r>
            <a:endPar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endParaRPr>
          </a:p>
        </p:txBody>
      </p:sp>
      <p:sp>
        <p:nvSpPr>
          <p:cNvPr id="6" name="Segnaposto contenuto 2">
            <a:extLst>
              <a:ext uri="{FF2B5EF4-FFF2-40B4-BE49-F238E27FC236}">
                <a16:creationId xmlns:a16="http://schemas.microsoft.com/office/drawing/2014/main" id="{AA6BFC64-072A-B11B-1DFA-F4E85D6F5328}"/>
              </a:ext>
            </a:extLst>
          </p:cNvPr>
          <p:cNvSpPr txBox="1">
            <a:spLocks/>
          </p:cNvSpPr>
          <p:nvPr/>
        </p:nvSpPr>
        <p:spPr>
          <a:xfrm>
            <a:off x="2414377" y="1800884"/>
            <a:ext cx="7604265" cy="477847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728FA5"/>
              </a:buClr>
              <a:buSzPct val="80000"/>
              <a:buFont typeface="Wingdings" pitchFamily="2" charset="2"/>
              <a:buChar char="q"/>
            </a:pPr>
            <a:r>
              <a:rPr lang="it-IT" sz="2000" dirty="0"/>
              <a:t>Ricostruzione delle opere del ciclo </a:t>
            </a:r>
            <a:r>
              <a:rPr lang="it-IT" sz="2000" b="1" i="1" dirty="0"/>
              <a:t>Circle Limits </a:t>
            </a:r>
            <a:r>
              <a:rPr lang="it-IT" sz="2000" dirty="0"/>
              <a:t>di Escher con </a:t>
            </a:r>
            <a:r>
              <a:rPr lang="it-IT" sz="2000" b="1" dirty="0"/>
              <a:t>Geogebra</a:t>
            </a:r>
            <a:r>
              <a:rPr lang="it-IT" sz="2000" dirty="0"/>
              <a:t>, attraverso costruzioni tipo «riga e compasso» a partire da prerequisiti minimi (rette, circonferenze, triangoli simili).</a:t>
            </a:r>
            <a:br>
              <a:rPr lang="it-IT" sz="2000" dirty="0"/>
            </a:br>
            <a:endParaRPr lang="it-IT" sz="2000" dirty="0"/>
          </a:p>
          <a:p>
            <a:pPr marL="285750" indent="-285750">
              <a:buClr>
                <a:srgbClr val="728FA5"/>
              </a:buClr>
              <a:buSzPct val="80000"/>
              <a:buFont typeface="Wingdings" pitchFamily="2" charset="2"/>
              <a:buChar char="q"/>
            </a:pPr>
            <a:r>
              <a:rPr lang="it-IT" sz="2000" dirty="0"/>
              <a:t>Lo scopo di fondo è di illustrare come la geometria euclidea sia un prodotto dell’intelletto umano e </a:t>
            </a:r>
            <a:r>
              <a:rPr lang="it-IT" sz="2000" b="1" dirty="0"/>
              <a:t>non</a:t>
            </a:r>
            <a:r>
              <a:rPr lang="it-IT" sz="2000" dirty="0"/>
              <a:t> </a:t>
            </a:r>
            <a:r>
              <a:rPr lang="it-IT" sz="2000" b="1" dirty="0"/>
              <a:t>l'unico modello possibile </a:t>
            </a:r>
            <a:r>
              <a:rPr lang="it-IT" sz="2000" dirty="0"/>
              <a:t>atto a descrivere la realtà fisica.</a:t>
            </a:r>
            <a:br>
              <a:rPr lang="it-IT" sz="2000" dirty="0"/>
            </a:br>
            <a:endParaRPr lang="it-IT" sz="2000" dirty="0"/>
          </a:p>
          <a:p>
            <a:pPr marL="285750" indent="-285750">
              <a:buClr>
                <a:srgbClr val="728FA5"/>
              </a:buClr>
              <a:buSzPct val="80000"/>
              <a:buFont typeface="Wingdings" pitchFamily="2" charset="2"/>
              <a:buChar char="q"/>
            </a:pPr>
            <a:r>
              <a:rPr lang="it-IT" sz="2000" dirty="0"/>
              <a:t>Ci auguriamo che il laboratorio venga </a:t>
            </a:r>
            <a:r>
              <a:rPr lang="it-IT" sz="2000" b="1" dirty="0"/>
              <a:t>implementato</a:t>
            </a:r>
            <a:r>
              <a:rPr lang="it-IT" sz="2000" dirty="0"/>
              <a:t> - siamo più che disponibili a fornire materiali, supporto e a raccogliere con piacere eventuali feedback.</a:t>
            </a:r>
          </a:p>
        </p:txBody>
      </p:sp>
      <p:cxnSp>
        <p:nvCxnSpPr>
          <p:cNvPr id="3" name="Connettore diritto 35">
            <a:extLst>
              <a:ext uri="{FF2B5EF4-FFF2-40B4-BE49-F238E27FC236}">
                <a16:creationId xmlns:a16="http://schemas.microsoft.com/office/drawing/2014/main" id="{2B77F1B9-494B-0029-5E18-7FFDB83D99F5}"/>
              </a:ext>
            </a:extLst>
          </p:cNvPr>
          <p:cNvCxnSpPr>
            <a:cxnSpLocks/>
          </p:cNvCxnSpPr>
          <p:nvPr/>
        </p:nvCxnSpPr>
        <p:spPr>
          <a:xfrm>
            <a:off x="361950" y="962017"/>
            <a:ext cx="11412955" cy="0"/>
          </a:xfrm>
          <a:prstGeom prst="line">
            <a:avLst/>
          </a:prstGeom>
          <a:ln w="53975">
            <a:solidFill>
              <a:srgbClr val="FFC000"/>
            </a:solidFill>
          </a:ln>
        </p:spPr>
        <p:style>
          <a:lnRef idx="2">
            <a:schemeClr val="accent1"/>
          </a:lnRef>
          <a:fillRef idx="0">
            <a:schemeClr val="accent1"/>
          </a:fillRef>
          <a:effectRef idx="1">
            <a:schemeClr val="accent1"/>
          </a:effectRef>
          <a:fontRef idx="minor">
            <a:schemeClr val="tx1"/>
          </a:fontRef>
        </p:style>
      </p:cxnSp>
      <p:sp>
        <p:nvSpPr>
          <p:cNvPr id="4" name="object 17">
            <a:extLst>
              <a:ext uri="{FF2B5EF4-FFF2-40B4-BE49-F238E27FC236}">
                <a16:creationId xmlns:a16="http://schemas.microsoft.com/office/drawing/2014/main" id="{9E5911BC-3523-27E7-70ED-7385B7F8575C}"/>
              </a:ext>
            </a:extLst>
          </p:cNvPr>
          <p:cNvSpPr/>
          <p:nvPr/>
        </p:nvSpPr>
        <p:spPr>
          <a:xfrm>
            <a:off x="1330309" y="-12032"/>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endParaRPr>
          </a:p>
        </p:txBody>
      </p:sp>
      <p:sp>
        <p:nvSpPr>
          <p:cNvPr id="8" name="object 17">
            <a:extLst>
              <a:ext uri="{FF2B5EF4-FFF2-40B4-BE49-F238E27FC236}">
                <a16:creationId xmlns:a16="http://schemas.microsoft.com/office/drawing/2014/main" id="{DFC0BFED-5E83-2B91-47AA-D25176E15798}"/>
              </a:ext>
            </a:extLst>
          </p:cNvPr>
          <p:cNvSpPr/>
          <p:nvPr/>
        </p:nvSpPr>
        <p:spPr>
          <a:xfrm>
            <a:off x="4092211" y="-4479"/>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pic>
        <p:nvPicPr>
          <p:cNvPr id="9" name="Immagine 8" descr="Immagine che contiene Carattere, testo, logo, simbolo&#10;&#10;Descrizione generata automaticamente">
            <a:extLst>
              <a:ext uri="{FF2B5EF4-FFF2-40B4-BE49-F238E27FC236}">
                <a16:creationId xmlns:a16="http://schemas.microsoft.com/office/drawing/2014/main" id="{48F634CC-9DD0-C6C2-8439-73B62D136EC4}"/>
              </a:ext>
            </a:extLst>
          </p:cNvPr>
          <p:cNvPicPr>
            <a:picLocks noChangeAspect="1"/>
          </p:cNvPicPr>
          <p:nvPr/>
        </p:nvPicPr>
        <p:blipFill rotWithShape="1">
          <a:blip r:embed="rId3">
            <a:extLst>
              <a:ext uri="{28A0092B-C50C-407E-A947-70E740481C1C}">
                <a14:useLocalDpi xmlns:a14="http://schemas.microsoft.com/office/drawing/2010/main" val="0"/>
              </a:ext>
            </a:extLst>
          </a:blip>
          <a:srcRect l="6459" t="9813" r="5897" b="7500"/>
          <a:stretch/>
        </p:blipFill>
        <p:spPr>
          <a:xfrm>
            <a:off x="10197550" y="5981131"/>
            <a:ext cx="1740450" cy="754949"/>
          </a:xfrm>
          <a:prstGeom prst="rect">
            <a:avLst/>
          </a:prstGeom>
        </p:spPr>
      </p:pic>
    </p:spTree>
    <p:extLst>
      <p:ext uri="{BB962C8B-B14F-4D97-AF65-F5344CB8AC3E}">
        <p14:creationId xmlns:p14="http://schemas.microsoft.com/office/powerpoint/2010/main" val="18677875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ubtitle 3">
            <a:extLst>
              <a:ext uri="{FF2B5EF4-FFF2-40B4-BE49-F238E27FC236}">
                <a16:creationId xmlns:a16="http://schemas.microsoft.com/office/drawing/2014/main" id="{5B6EDB0F-81A7-4374-3BE4-7C00A9E3951D}"/>
              </a:ext>
            </a:extLst>
          </p:cNvPr>
          <p:cNvSpPr txBox="1">
            <a:spLocks/>
          </p:cNvSpPr>
          <p:nvPr/>
        </p:nvSpPr>
        <p:spPr bwMode="gray">
          <a:xfrm>
            <a:off x="361950" y="443665"/>
            <a:ext cx="11412955" cy="752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marL="0" marR="0" lvl="0" indent="0" algn="l"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endPar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endParaRPr>
          </a:p>
        </p:txBody>
      </p:sp>
      <p:cxnSp>
        <p:nvCxnSpPr>
          <p:cNvPr id="36" name="Connettore diritto 35">
            <a:extLst>
              <a:ext uri="{FF2B5EF4-FFF2-40B4-BE49-F238E27FC236}">
                <a16:creationId xmlns:a16="http://schemas.microsoft.com/office/drawing/2014/main" id="{75810DA0-E52F-1C2F-EC21-119F7D9433EA}"/>
              </a:ext>
            </a:extLst>
          </p:cNvPr>
          <p:cNvCxnSpPr>
            <a:cxnSpLocks/>
          </p:cNvCxnSpPr>
          <p:nvPr/>
        </p:nvCxnSpPr>
        <p:spPr>
          <a:xfrm>
            <a:off x="361950" y="962017"/>
            <a:ext cx="11412955" cy="0"/>
          </a:xfrm>
          <a:prstGeom prst="line">
            <a:avLst/>
          </a:prstGeom>
          <a:ln w="53975">
            <a:solidFill>
              <a:srgbClr val="019E6D"/>
            </a:solidFill>
          </a:ln>
        </p:spPr>
        <p:style>
          <a:lnRef idx="2">
            <a:schemeClr val="accent1"/>
          </a:lnRef>
          <a:fillRef idx="0">
            <a:schemeClr val="accent1"/>
          </a:fillRef>
          <a:effectRef idx="1">
            <a:schemeClr val="accent1"/>
          </a:effectRef>
          <a:fontRef idx="minor">
            <a:schemeClr val="tx1"/>
          </a:fontRef>
        </p:style>
      </p:cxnSp>
      <p:sp>
        <p:nvSpPr>
          <p:cNvPr id="4" name="object 17">
            <a:extLst>
              <a:ext uri="{FF2B5EF4-FFF2-40B4-BE49-F238E27FC236}">
                <a16:creationId xmlns:a16="http://schemas.microsoft.com/office/drawing/2014/main" id="{A83DBB1D-7AA2-89E1-6291-BE59DFD96BD5}"/>
              </a:ext>
            </a:extLst>
          </p:cNvPr>
          <p:cNvSpPr/>
          <p:nvPr/>
        </p:nvSpPr>
        <p:spPr>
          <a:xfrm>
            <a:off x="12455253" y="0"/>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endParaRPr>
          </a:p>
        </p:txBody>
      </p:sp>
      <p:sp>
        <p:nvSpPr>
          <p:cNvPr id="5" name="object 18">
            <a:extLst>
              <a:ext uri="{FF2B5EF4-FFF2-40B4-BE49-F238E27FC236}">
                <a16:creationId xmlns:a16="http://schemas.microsoft.com/office/drawing/2014/main" id="{CC23D92B-EF31-A257-18BA-31DD9DFE68CB}"/>
              </a:ext>
            </a:extLst>
          </p:cNvPr>
          <p:cNvSpPr/>
          <p:nvPr/>
        </p:nvSpPr>
        <p:spPr>
          <a:xfrm>
            <a:off x="12455253" y="645425"/>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7" name="object 19">
            <a:extLst>
              <a:ext uri="{FF2B5EF4-FFF2-40B4-BE49-F238E27FC236}">
                <a16:creationId xmlns:a16="http://schemas.microsoft.com/office/drawing/2014/main" id="{F59DBE73-644B-373D-273E-C8609C7F3738}"/>
              </a:ext>
            </a:extLst>
          </p:cNvPr>
          <p:cNvSpPr/>
          <p:nvPr/>
        </p:nvSpPr>
        <p:spPr>
          <a:xfrm>
            <a:off x="12455253" y="129085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9E122C"/>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8" name="object 20">
            <a:extLst>
              <a:ext uri="{FF2B5EF4-FFF2-40B4-BE49-F238E27FC236}">
                <a16:creationId xmlns:a16="http://schemas.microsoft.com/office/drawing/2014/main" id="{957FC8E1-6078-ADA3-1D9F-B546AD616254}"/>
              </a:ext>
            </a:extLst>
          </p:cNvPr>
          <p:cNvSpPr/>
          <p:nvPr/>
        </p:nvSpPr>
        <p:spPr>
          <a:xfrm>
            <a:off x="12455253" y="193627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019E6D"/>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9" name="object 19">
            <a:extLst>
              <a:ext uri="{FF2B5EF4-FFF2-40B4-BE49-F238E27FC236}">
                <a16:creationId xmlns:a16="http://schemas.microsoft.com/office/drawing/2014/main" id="{C62BB38D-8569-A243-287E-07804F5BE58D}"/>
              </a:ext>
            </a:extLst>
          </p:cNvPr>
          <p:cNvSpPr/>
          <p:nvPr/>
        </p:nvSpPr>
        <p:spPr>
          <a:xfrm>
            <a:off x="12455253" y="258170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20" name="object 20">
            <a:extLst>
              <a:ext uri="{FF2B5EF4-FFF2-40B4-BE49-F238E27FC236}">
                <a16:creationId xmlns:a16="http://schemas.microsoft.com/office/drawing/2014/main" id="{2BBBDDAA-0411-A24E-6A85-D5985EE4EDE2}"/>
              </a:ext>
            </a:extLst>
          </p:cNvPr>
          <p:cNvSpPr/>
          <p:nvPr/>
        </p:nvSpPr>
        <p:spPr>
          <a:xfrm>
            <a:off x="12455253" y="322712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21" name="object 20">
            <a:extLst>
              <a:ext uri="{FF2B5EF4-FFF2-40B4-BE49-F238E27FC236}">
                <a16:creationId xmlns:a16="http://schemas.microsoft.com/office/drawing/2014/main" id="{D28FB874-A435-109E-7BC0-7C834E886292}"/>
              </a:ext>
            </a:extLst>
          </p:cNvPr>
          <p:cNvSpPr/>
          <p:nvPr/>
        </p:nvSpPr>
        <p:spPr>
          <a:xfrm>
            <a:off x="12455253" y="3872549"/>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chemeClr val="accent5">
              <a:lumMod val="75000"/>
            </a:schemeClr>
          </a:solidFill>
          <a:ln>
            <a:solidFill>
              <a:srgbClr val="9E122C"/>
            </a:solidFill>
          </a:ln>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22" name="object 17">
            <a:extLst>
              <a:ext uri="{FF2B5EF4-FFF2-40B4-BE49-F238E27FC236}">
                <a16:creationId xmlns:a16="http://schemas.microsoft.com/office/drawing/2014/main" id="{E8B7EF34-1DA5-19E2-E3EF-C310FD233D88}"/>
              </a:ext>
            </a:extLst>
          </p:cNvPr>
          <p:cNvSpPr/>
          <p:nvPr/>
        </p:nvSpPr>
        <p:spPr>
          <a:xfrm>
            <a:off x="1330309"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latin typeface="Avenir Next" panose="020B0503020202020204" pitchFamily="34" charset="0"/>
            </a:endParaRPr>
          </a:p>
        </p:txBody>
      </p:sp>
      <p:sp>
        <p:nvSpPr>
          <p:cNvPr id="26" name="object 17">
            <a:extLst>
              <a:ext uri="{FF2B5EF4-FFF2-40B4-BE49-F238E27FC236}">
                <a16:creationId xmlns:a16="http://schemas.microsoft.com/office/drawing/2014/main" id="{421D3A0B-ADB6-83C8-871D-0EA4E15068E4}"/>
              </a:ext>
            </a:extLst>
          </p:cNvPr>
          <p:cNvSpPr/>
          <p:nvPr/>
        </p:nvSpPr>
        <p:spPr>
          <a:xfrm>
            <a:off x="2711261"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27" name="object 17">
            <a:extLst>
              <a:ext uri="{FF2B5EF4-FFF2-40B4-BE49-F238E27FC236}">
                <a16:creationId xmlns:a16="http://schemas.microsoft.com/office/drawing/2014/main" id="{489405ED-AAFB-3775-6018-03F82569EF88}"/>
              </a:ext>
            </a:extLst>
          </p:cNvPr>
          <p:cNvSpPr/>
          <p:nvPr/>
        </p:nvSpPr>
        <p:spPr>
          <a:xfrm>
            <a:off x="4092212"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28" name="object 17">
            <a:extLst>
              <a:ext uri="{FF2B5EF4-FFF2-40B4-BE49-F238E27FC236}">
                <a16:creationId xmlns:a16="http://schemas.microsoft.com/office/drawing/2014/main" id="{4DAFEC0C-7535-DC55-2E62-822466BDB117}"/>
              </a:ext>
            </a:extLst>
          </p:cNvPr>
          <p:cNvSpPr/>
          <p:nvPr/>
        </p:nvSpPr>
        <p:spPr>
          <a:xfrm>
            <a:off x="5479100"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0" name="object 17">
            <a:extLst>
              <a:ext uri="{FF2B5EF4-FFF2-40B4-BE49-F238E27FC236}">
                <a16:creationId xmlns:a16="http://schemas.microsoft.com/office/drawing/2014/main" id="{6B9C8D16-4794-DBD7-993B-18B0ABC26562}"/>
              </a:ext>
            </a:extLst>
          </p:cNvPr>
          <p:cNvSpPr/>
          <p:nvPr/>
        </p:nvSpPr>
        <p:spPr>
          <a:xfrm>
            <a:off x="8252876"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1" name="object 17">
            <a:extLst>
              <a:ext uri="{FF2B5EF4-FFF2-40B4-BE49-F238E27FC236}">
                <a16:creationId xmlns:a16="http://schemas.microsoft.com/office/drawing/2014/main" id="{53B995D9-D66D-EA92-A2AC-2AF90E9D0D05}"/>
              </a:ext>
            </a:extLst>
          </p:cNvPr>
          <p:cNvSpPr/>
          <p:nvPr/>
        </p:nvSpPr>
        <p:spPr>
          <a:xfrm>
            <a:off x="9639765"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 name="object 17">
            <a:extLst>
              <a:ext uri="{FF2B5EF4-FFF2-40B4-BE49-F238E27FC236}">
                <a16:creationId xmlns:a16="http://schemas.microsoft.com/office/drawing/2014/main" id="{DAA7376E-75C3-4B86-EF34-46A004E272F4}"/>
              </a:ext>
            </a:extLst>
          </p:cNvPr>
          <p:cNvSpPr/>
          <p:nvPr/>
        </p:nvSpPr>
        <p:spPr>
          <a:xfrm>
            <a:off x="5486171" y="-1"/>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019E6D"/>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6" name="object 17">
            <a:extLst>
              <a:ext uri="{FF2B5EF4-FFF2-40B4-BE49-F238E27FC236}">
                <a16:creationId xmlns:a16="http://schemas.microsoft.com/office/drawing/2014/main" id="{25D0C268-CFCC-F5A1-A229-71E9BF1847B9}"/>
              </a:ext>
            </a:extLst>
          </p:cNvPr>
          <p:cNvSpPr/>
          <p:nvPr/>
        </p:nvSpPr>
        <p:spPr>
          <a:xfrm>
            <a:off x="6873059" y="-2"/>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11" name="AutoShape 45">
            <a:extLst>
              <a:ext uri="{FF2B5EF4-FFF2-40B4-BE49-F238E27FC236}">
                <a16:creationId xmlns:a16="http://schemas.microsoft.com/office/drawing/2014/main" id="{077E5D67-841F-BE0F-8952-12094C1B135A}"/>
              </a:ext>
            </a:extLst>
          </p:cNvPr>
          <p:cNvSpPr>
            <a:spLocks noChangeArrowheads="1"/>
          </p:cNvSpPr>
          <p:nvPr/>
        </p:nvSpPr>
        <p:spPr bwMode="gray">
          <a:xfrm>
            <a:off x="1904586" y="6160096"/>
            <a:ext cx="8687628" cy="772340"/>
          </a:xfrm>
          <a:prstGeom prst="rect">
            <a:avLst/>
          </a:prstGeom>
          <a:noFill/>
          <a:ln w="3175" algn="ctr">
            <a:noFill/>
            <a:prstDash val="solid"/>
            <a:miter lim="800000"/>
            <a:headEnd/>
            <a:tailEnd/>
          </a:ln>
          <a:effectLst/>
        </p:spPr>
        <p:txBody>
          <a:bodyPr lIns="36000" tIns="72000" rIns="36000" bIns="36000" anchor="ctr" anchorCtr="0"/>
          <a:lstStyle/>
          <a:p>
            <a:pPr algn="ctr" fontAlgn="base">
              <a:lnSpc>
                <a:spcPct val="90000"/>
              </a:lnSpc>
              <a:spcBef>
                <a:spcPts val="600"/>
              </a:spcBef>
              <a:spcAft>
                <a:spcPct val="0"/>
              </a:spcAft>
              <a:defRPr/>
            </a:pPr>
            <a:endParaRPr lang="it-IT" sz="1050" i="1" dirty="0">
              <a:solidFill>
                <a:srgbClr val="FF0000"/>
              </a:solidFill>
              <a:latin typeface="Avenir Next" panose="020B0503020202020204" pitchFamily="34" charset="0"/>
              <a:ea typeface="UD Digi Kyokasho NP-B" panose="02020700000000000000" pitchFamily="18" charset="-128"/>
              <a:cs typeface="Arial" panose="020B0604020202020204" pitchFamily="34" charset="0"/>
            </a:endParaRPr>
          </a:p>
        </p:txBody>
      </p:sp>
      <p:pic>
        <p:nvPicPr>
          <p:cNvPr id="10" name="Immagine 9" descr="Immagine che contiene Carattere, testo, logo, simbolo&#10;&#10;Descrizione generata automaticamente">
            <a:extLst>
              <a:ext uri="{FF2B5EF4-FFF2-40B4-BE49-F238E27FC236}">
                <a16:creationId xmlns:a16="http://schemas.microsoft.com/office/drawing/2014/main" id="{872D3F28-815B-0717-2936-100220E8FEDB}"/>
              </a:ext>
            </a:extLst>
          </p:cNvPr>
          <p:cNvPicPr>
            <a:picLocks noChangeAspect="1"/>
          </p:cNvPicPr>
          <p:nvPr/>
        </p:nvPicPr>
        <p:blipFill rotWithShape="1">
          <a:blip r:embed="rId3">
            <a:extLst>
              <a:ext uri="{28A0092B-C50C-407E-A947-70E740481C1C}">
                <a14:useLocalDpi xmlns:a14="http://schemas.microsoft.com/office/drawing/2010/main" val="0"/>
              </a:ext>
            </a:extLst>
          </a:blip>
          <a:srcRect l="6459" t="9813" r="5897" b="7500"/>
          <a:stretch/>
        </p:blipFill>
        <p:spPr>
          <a:xfrm>
            <a:off x="10197550" y="5981131"/>
            <a:ext cx="1740450" cy="754949"/>
          </a:xfrm>
          <a:prstGeom prst="rect">
            <a:avLst/>
          </a:prstGeom>
        </p:spPr>
      </p:pic>
      <p:sp>
        <p:nvSpPr>
          <p:cNvPr id="2" name="Subtitle 3">
            <a:extLst>
              <a:ext uri="{FF2B5EF4-FFF2-40B4-BE49-F238E27FC236}">
                <a16:creationId xmlns:a16="http://schemas.microsoft.com/office/drawing/2014/main" id="{E38324BF-2560-440E-333D-EC0A02E0AB25}"/>
              </a:ext>
            </a:extLst>
          </p:cNvPr>
          <p:cNvSpPr txBox="1">
            <a:spLocks/>
          </p:cNvSpPr>
          <p:nvPr/>
        </p:nvSpPr>
        <p:spPr bwMode="gray">
          <a:xfrm>
            <a:off x="361949" y="443666"/>
            <a:ext cx="11412955" cy="360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marL="0" marR="0" lvl="0" indent="0" algn="l"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r>
              <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rPr>
              <a:t>ASSIOMI DI HILBERT</a:t>
            </a:r>
          </a:p>
        </p:txBody>
      </p:sp>
      <p:sp>
        <p:nvSpPr>
          <p:cNvPr id="16" name="Segnaposto contenuto 1">
            <a:extLst>
              <a:ext uri="{FF2B5EF4-FFF2-40B4-BE49-F238E27FC236}">
                <a16:creationId xmlns:a16="http://schemas.microsoft.com/office/drawing/2014/main" id="{8E86F329-8DDA-2DD8-5F78-5545955198BD}"/>
              </a:ext>
            </a:extLst>
          </p:cNvPr>
          <p:cNvSpPr txBox="1">
            <a:spLocks/>
          </p:cNvSpPr>
          <p:nvPr/>
        </p:nvSpPr>
        <p:spPr>
          <a:xfrm>
            <a:off x="1941272" y="1324216"/>
            <a:ext cx="8323726"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it-IT" sz="1800" dirty="0">
              <a:cs typeface="Arial" panose="020B0604020202020204" pitchFamily="34" charset="0"/>
            </a:endParaRPr>
          </a:p>
          <a:p>
            <a:r>
              <a:rPr lang="it-IT" sz="1800" dirty="0">
                <a:cs typeface="Arial" panose="020B0604020202020204" pitchFamily="34" charset="0"/>
              </a:rPr>
              <a:t>Ad eccezione di quello delle parallele, il disco di Poincaré soddisfa tutti gli altri assiomi di Hilbert:</a:t>
            </a:r>
          </a:p>
          <a:p>
            <a:endParaRPr lang="it-IT" sz="1800" dirty="0">
              <a:cs typeface="Arial" panose="020B0604020202020204" pitchFamily="34" charset="0"/>
            </a:endParaRPr>
          </a:p>
          <a:p>
            <a:pPr marL="1028700" lvl="1">
              <a:buClr>
                <a:srgbClr val="728FA5"/>
              </a:buClr>
              <a:buSzPct val="80000"/>
              <a:buFont typeface="Wingdings" pitchFamily="2" charset="2"/>
              <a:buChar char="q"/>
            </a:pPr>
            <a:r>
              <a:rPr lang="it-IT" sz="1800" b="1" dirty="0">
                <a:cs typeface="Arial" panose="020B0604020202020204" pitchFamily="34" charset="0"/>
              </a:rPr>
              <a:t>Assiomi di incidenza</a:t>
            </a:r>
          </a:p>
          <a:p>
            <a:pPr marL="1028700" lvl="1">
              <a:buClr>
                <a:srgbClr val="728FA5"/>
              </a:buClr>
              <a:buSzPct val="80000"/>
              <a:buFont typeface="Wingdings" pitchFamily="2" charset="2"/>
              <a:buChar char="q"/>
            </a:pPr>
            <a:r>
              <a:rPr lang="it-IT" sz="1800" b="1" dirty="0">
                <a:cs typeface="Arial" panose="020B0604020202020204" pitchFamily="34" charset="0"/>
              </a:rPr>
              <a:t>Assiomi di ordinamento</a:t>
            </a:r>
          </a:p>
          <a:p>
            <a:pPr marL="1028700" lvl="1">
              <a:buClr>
                <a:srgbClr val="728FA5"/>
              </a:buClr>
              <a:buSzPct val="80000"/>
              <a:buFont typeface="Wingdings" pitchFamily="2" charset="2"/>
              <a:buChar char="q"/>
            </a:pPr>
            <a:r>
              <a:rPr lang="it-IT" sz="1800" b="1" dirty="0">
                <a:cs typeface="Arial" panose="020B0604020202020204" pitchFamily="34" charset="0"/>
              </a:rPr>
              <a:t>Assiomi di congruenza</a:t>
            </a:r>
          </a:p>
          <a:p>
            <a:endParaRPr lang="it-IT" sz="1800" dirty="0">
              <a:cs typeface="Arial" panose="020B0604020202020204" pitchFamily="34" charset="0"/>
            </a:endParaRPr>
          </a:p>
          <a:p>
            <a:r>
              <a:rPr lang="it-IT" sz="1800" dirty="0">
                <a:cs typeface="Arial" panose="020B0604020202020204" pitchFamily="34" charset="0"/>
              </a:rPr>
              <a:t>Ma come si definisce la nozione di </a:t>
            </a:r>
            <a:r>
              <a:rPr lang="it-IT" sz="1800" b="1" dirty="0">
                <a:solidFill>
                  <a:srgbClr val="0070C0"/>
                </a:solidFill>
                <a:cs typeface="Arial" panose="020B0604020202020204" pitchFamily="34" charset="0"/>
              </a:rPr>
              <a:t>congruenza nel disco di Poincaré</a:t>
            </a:r>
            <a:r>
              <a:rPr lang="it-IT" sz="1800" dirty="0">
                <a:cs typeface="Arial" panose="020B0604020202020204" pitchFamily="34" charset="0"/>
              </a:rPr>
              <a:t>?</a:t>
            </a:r>
          </a:p>
          <a:p>
            <a:endParaRPr lang="it-IT" sz="1800" dirty="0">
              <a:cs typeface="Arial" panose="020B0604020202020204" pitchFamily="34" charset="0"/>
            </a:endParaRPr>
          </a:p>
          <a:p>
            <a:r>
              <a:rPr lang="it-IT" sz="1800" dirty="0">
                <a:cs typeface="Arial" panose="020B0604020202020204" pitchFamily="34" charset="0"/>
              </a:rPr>
              <a:t>Due segmenti, o più in generale due figure, si dicono congruenti se esiste un’isometria, ossia un movimento rigido che porti l’una nell’altra facendole corrispondere punto per punto. </a:t>
            </a:r>
          </a:p>
          <a:p>
            <a:endParaRPr lang="it-IT" sz="1800" dirty="0">
              <a:cs typeface="Arial" panose="020B0604020202020204" pitchFamily="34" charset="0"/>
            </a:endParaRPr>
          </a:p>
          <a:p>
            <a:endParaRPr lang="it-IT" dirty="0"/>
          </a:p>
        </p:txBody>
      </p:sp>
    </p:spTree>
    <p:extLst>
      <p:ext uri="{BB962C8B-B14F-4D97-AF65-F5344CB8AC3E}">
        <p14:creationId xmlns:p14="http://schemas.microsoft.com/office/powerpoint/2010/main" val="33031574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CDEEA-E2C3-D9F6-84D2-D236737E751D}"/>
            </a:ext>
          </a:extLst>
        </p:cNvPr>
        <p:cNvGrpSpPr/>
        <p:nvPr/>
      </p:nvGrpSpPr>
      <p:grpSpPr>
        <a:xfrm>
          <a:off x="0" y="0"/>
          <a:ext cx="0" cy="0"/>
          <a:chOff x="0" y="0"/>
          <a:chExt cx="0" cy="0"/>
        </a:xfrm>
      </p:grpSpPr>
      <p:cxnSp>
        <p:nvCxnSpPr>
          <p:cNvPr id="5" name="Connettore diritto 35">
            <a:extLst>
              <a:ext uri="{FF2B5EF4-FFF2-40B4-BE49-F238E27FC236}">
                <a16:creationId xmlns:a16="http://schemas.microsoft.com/office/drawing/2014/main" id="{A7B9973D-17AE-D9E0-8CB5-1B682C58D993}"/>
              </a:ext>
            </a:extLst>
          </p:cNvPr>
          <p:cNvCxnSpPr>
            <a:cxnSpLocks/>
          </p:cNvCxnSpPr>
          <p:nvPr/>
        </p:nvCxnSpPr>
        <p:spPr>
          <a:xfrm>
            <a:off x="508055" y="4457125"/>
            <a:ext cx="11412955" cy="0"/>
          </a:xfrm>
          <a:prstGeom prst="line">
            <a:avLst/>
          </a:prstGeom>
          <a:ln w="53975">
            <a:solidFill>
              <a:srgbClr val="5AB1C9"/>
            </a:solidFill>
          </a:ln>
        </p:spPr>
        <p:style>
          <a:lnRef idx="2">
            <a:schemeClr val="accent1"/>
          </a:lnRef>
          <a:fillRef idx="0">
            <a:schemeClr val="accent1"/>
          </a:fillRef>
          <a:effectRef idx="1">
            <a:schemeClr val="accent1"/>
          </a:effectRef>
          <a:fontRef idx="minor">
            <a:schemeClr val="tx1"/>
          </a:fontRef>
        </p:style>
      </p:cxnSp>
      <p:sp>
        <p:nvSpPr>
          <p:cNvPr id="3" name="Titolo 1">
            <a:extLst>
              <a:ext uri="{FF2B5EF4-FFF2-40B4-BE49-F238E27FC236}">
                <a16:creationId xmlns:a16="http://schemas.microsoft.com/office/drawing/2014/main" id="{E9A25844-0B02-1E83-7AFB-7AA7B929A482}"/>
              </a:ext>
            </a:extLst>
          </p:cNvPr>
          <p:cNvSpPr txBox="1">
            <a:spLocks/>
          </p:cNvSpPr>
          <p:nvPr/>
        </p:nvSpPr>
        <p:spPr>
          <a:xfrm>
            <a:off x="673922" y="1252991"/>
            <a:ext cx="10672102" cy="320413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CAPITOLO QUINTO</a:t>
            </a:r>
            <a:br>
              <a:rPr lang="en-US" b="1" dirty="0"/>
            </a:br>
            <a:r>
              <a:rPr lang="it-IT" sz="4400" b="1" dirty="0">
                <a:solidFill>
                  <a:schemeClr val="tx1"/>
                </a:solidFill>
                <a:ea typeface="Verdana" panose="020B0604030504040204" pitchFamily="34" charset="0"/>
                <a:cs typeface="Arial" panose="020B0604020202020204" pitchFamily="34" charset="0"/>
              </a:rPr>
              <a:t>CONGRUENZA E ISOMETRIA IPERBOLICHE</a:t>
            </a:r>
          </a:p>
        </p:txBody>
      </p:sp>
    </p:spTree>
    <p:extLst>
      <p:ext uri="{BB962C8B-B14F-4D97-AF65-F5344CB8AC3E}">
        <p14:creationId xmlns:p14="http://schemas.microsoft.com/office/powerpoint/2010/main" val="22627953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Connettore diritto 35">
            <a:extLst>
              <a:ext uri="{FF2B5EF4-FFF2-40B4-BE49-F238E27FC236}">
                <a16:creationId xmlns:a16="http://schemas.microsoft.com/office/drawing/2014/main" id="{75810DA0-E52F-1C2F-EC21-119F7D9433EA}"/>
              </a:ext>
            </a:extLst>
          </p:cNvPr>
          <p:cNvCxnSpPr>
            <a:cxnSpLocks/>
          </p:cNvCxnSpPr>
          <p:nvPr/>
        </p:nvCxnSpPr>
        <p:spPr>
          <a:xfrm>
            <a:off x="361950" y="962017"/>
            <a:ext cx="11412955" cy="0"/>
          </a:xfrm>
          <a:prstGeom prst="line">
            <a:avLst/>
          </a:prstGeom>
          <a:ln w="53975">
            <a:solidFill>
              <a:srgbClr val="5AB1C9"/>
            </a:solidFill>
          </a:ln>
        </p:spPr>
        <p:style>
          <a:lnRef idx="2">
            <a:schemeClr val="accent1"/>
          </a:lnRef>
          <a:fillRef idx="0">
            <a:schemeClr val="accent1"/>
          </a:fillRef>
          <a:effectRef idx="1">
            <a:schemeClr val="accent1"/>
          </a:effectRef>
          <a:fontRef idx="minor">
            <a:schemeClr val="tx1"/>
          </a:fontRef>
        </p:style>
      </p:cxnSp>
      <p:sp>
        <p:nvSpPr>
          <p:cNvPr id="26" name="object 17">
            <a:extLst>
              <a:ext uri="{FF2B5EF4-FFF2-40B4-BE49-F238E27FC236}">
                <a16:creationId xmlns:a16="http://schemas.microsoft.com/office/drawing/2014/main" id="{3A1B1A1A-756E-4A0F-4B68-7C3D0E9BEAED}"/>
              </a:ext>
            </a:extLst>
          </p:cNvPr>
          <p:cNvSpPr/>
          <p:nvPr/>
        </p:nvSpPr>
        <p:spPr>
          <a:xfrm>
            <a:off x="1330309"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latin typeface="Avenir Next" panose="020B0503020202020204" pitchFamily="34" charset="0"/>
            </a:endParaRPr>
          </a:p>
        </p:txBody>
      </p:sp>
      <p:sp>
        <p:nvSpPr>
          <p:cNvPr id="27" name="object 17">
            <a:extLst>
              <a:ext uri="{FF2B5EF4-FFF2-40B4-BE49-F238E27FC236}">
                <a16:creationId xmlns:a16="http://schemas.microsoft.com/office/drawing/2014/main" id="{28C0FD3E-8CE9-A116-0D54-E87A876866B5}"/>
              </a:ext>
            </a:extLst>
          </p:cNvPr>
          <p:cNvSpPr/>
          <p:nvPr/>
        </p:nvSpPr>
        <p:spPr>
          <a:xfrm>
            <a:off x="2711261"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28" name="object 17">
            <a:extLst>
              <a:ext uri="{FF2B5EF4-FFF2-40B4-BE49-F238E27FC236}">
                <a16:creationId xmlns:a16="http://schemas.microsoft.com/office/drawing/2014/main" id="{EDE02A27-4BFC-32E5-CCDB-47DE8CBCF2E4}"/>
              </a:ext>
            </a:extLst>
          </p:cNvPr>
          <p:cNvSpPr/>
          <p:nvPr/>
        </p:nvSpPr>
        <p:spPr>
          <a:xfrm>
            <a:off x="4092212"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0" name="object 17">
            <a:extLst>
              <a:ext uri="{FF2B5EF4-FFF2-40B4-BE49-F238E27FC236}">
                <a16:creationId xmlns:a16="http://schemas.microsoft.com/office/drawing/2014/main" id="{DF5C94D1-AE51-B87D-F606-D704F0240741}"/>
              </a:ext>
            </a:extLst>
          </p:cNvPr>
          <p:cNvSpPr/>
          <p:nvPr/>
        </p:nvSpPr>
        <p:spPr>
          <a:xfrm>
            <a:off x="6865987"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1" name="object 17">
            <a:extLst>
              <a:ext uri="{FF2B5EF4-FFF2-40B4-BE49-F238E27FC236}">
                <a16:creationId xmlns:a16="http://schemas.microsoft.com/office/drawing/2014/main" id="{EAC7C983-61A4-ADDF-C2BF-AA032276B1D8}"/>
              </a:ext>
            </a:extLst>
          </p:cNvPr>
          <p:cNvSpPr/>
          <p:nvPr/>
        </p:nvSpPr>
        <p:spPr>
          <a:xfrm>
            <a:off x="8252876"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2" name="object 17">
            <a:extLst>
              <a:ext uri="{FF2B5EF4-FFF2-40B4-BE49-F238E27FC236}">
                <a16:creationId xmlns:a16="http://schemas.microsoft.com/office/drawing/2014/main" id="{BB34F172-0916-45B6-9749-9C7FB0DFECE2}"/>
              </a:ext>
            </a:extLst>
          </p:cNvPr>
          <p:cNvSpPr/>
          <p:nvPr/>
        </p:nvSpPr>
        <p:spPr>
          <a:xfrm>
            <a:off x="9639765"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3" name="object 17">
            <a:extLst>
              <a:ext uri="{FF2B5EF4-FFF2-40B4-BE49-F238E27FC236}">
                <a16:creationId xmlns:a16="http://schemas.microsoft.com/office/drawing/2014/main" id="{F4B78069-C610-7BA8-F4CF-EFB924D4D321}"/>
              </a:ext>
            </a:extLst>
          </p:cNvPr>
          <p:cNvSpPr/>
          <p:nvPr/>
        </p:nvSpPr>
        <p:spPr>
          <a:xfrm>
            <a:off x="12455253" y="0"/>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endParaRPr>
          </a:p>
        </p:txBody>
      </p:sp>
      <p:sp>
        <p:nvSpPr>
          <p:cNvPr id="35" name="object 18">
            <a:extLst>
              <a:ext uri="{FF2B5EF4-FFF2-40B4-BE49-F238E27FC236}">
                <a16:creationId xmlns:a16="http://schemas.microsoft.com/office/drawing/2014/main" id="{BFD78D3B-EE38-5E2E-DFC1-2476D4C33EDC}"/>
              </a:ext>
            </a:extLst>
          </p:cNvPr>
          <p:cNvSpPr/>
          <p:nvPr/>
        </p:nvSpPr>
        <p:spPr>
          <a:xfrm>
            <a:off x="12455253" y="645425"/>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7" name="object 19">
            <a:extLst>
              <a:ext uri="{FF2B5EF4-FFF2-40B4-BE49-F238E27FC236}">
                <a16:creationId xmlns:a16="http://schemas.microsoft.com/office/drawing/2014/main" id="{43ADCA6E-CCD3-21D9-908D-46260C79A8CE}"/>
              </a:ext>
            </a:extLst>
          </p:cNvPr>
          <p:cNvSpPr/>
          <p:nvPr/>
        </p:nvSpPr>
        <p:spPr>
          <a:xfrm>
            <a:off x="12455253" y="129085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9E122C"/>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8" name="object 20">
            <a:extLst>
              <a:ext uri="{FF2B5EF4-FFF2-40B4-BE49-F238E27FC236}">
                <a16:creationId xmlns:a16="http://schemas.microsoft.com/office/drawing/2014/main" id="{B33FA088-795D-7FF8-1446-56A6D9AD439A}"/>
              </a:ext>
            </a:extLst>
          </p:cNvPr>
          <p:cNvSpPr/>
          <p:nvPr/>
        </p:nvSpPr>
        <p:spPr>
          <a:xfrm>
            <a:off x="12455253" y="193627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019E6D"/>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9" name="object 19">
            <a:extLst>
              <a:ext uri="{FF2B5EF4-FFF2-40B4-BE49-F238E27FC236}">
                <a16:creationId xmlns:a16="http://schemas.microsoft.com/office/drawing/2014/main" id="{ECC8F59F-DE12-AE1E-FCD4-9FF1089423ED}"/>
              </a:ext>
            </a:extLst>
          </p:cNvPr>
          <p:cNvSpPr/>
          <p:nvPr/>
        </p:nvSpPr>
        <p:spPr>
          <a:xfrm>
            <a:off x="12455253" y="258170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0" name="object 20">
            <a:extLst>
              <a:ext uri="{FF2B5EF4-FFF2-40B4-BE49-F238E27FC236}">
                <a16:creationId xmlns:a16="http://schemas.microsoft.com/office/drawing/2014/main" id="{B9C09F2A-97B8-6865-2833-4203885DB7BA}"/>
              </a:ext>
            </a:extLst>
          </p:cNvPr>
          <p:cNvSpPr/>
          <p:nvPr/>
        </p:nvSpPr>
        <p:spPr>
          <a:xfrm>
            <a:off x="12455253" y="322712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1" name="object 20">
            <a:extLst>
              <a:ext uri="{FF2B5EF4-FFF2-40B4-BE49-F238E27FC236}">
                <a16:creationId xmlns:a16="http://schemas.microsoft.com/office/drawing/2014/main" id="{0C9A3CDE-73E1-D781-D42A-324BBBC6E2BF}"/>
              </a:ext>
            </a:extLst>
          </p:cNvPr>
          <p:cNvSpPr/>
          <p:nvPr/>
        </p:nvSpPr>
        <p:spPr>
          <a:xfrm>
            <a:off x="12455253" y="3872549"/>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chemeClr val="accent5">
              <a:lumMod val="75000"/>
            </a:schemeClr>
          </a:solidFill>
          <a:ln>
            <a:solidFill>
              <a:srgbClr val="9E122C"/>
            </a:solidFill>
          </a:ln>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2" name="object 17">
            <a:extLst>
              <a:ext uri="{FF2B5EF4-FFF2-40B4-BE49-F238E27FC236}">
                <a16:creationId xmlns:a16="http://schemas.microsoft.com/office/drawing/2014/main" id="{06EBC7BB-590C-B01B-6D9B-F9C656BC1C27}"/>
              </a:ext>
            </a:extLst>
          </p:cNvPr>
          <p:cNvSpPr/>
          <p:nvPr/>
        </p:nvSpPr>
        <p:spPr>
          <a:xfrm>
            <a:off x="6865986" y="-1"/>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3" name="object 17">
            <a:extLst>
              <a:ext uri="{FF2B5EF4-FFF2-40B4-BE49-F238E27FC236}">
                <a16:creationId xmlns:a16="http://schemas.microsoft.com/office/drawing/2014/main" id="{D19F4331-5FEF-877D-E316-0939B626BB26}"/>
              </a:ext>
            </a:extLst>
          </p:cNvPr>
          <p:cNvSpPr/>
          <p:nvPr/>
        </p:nvSpPr>
        <p:spPr>
          <a:xfrm>
            <a:off x="5485036" y="-4161"/>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pic>
        <p:nvPicPr>
          <p:cNvPr id="4" name="Immagine 3" descr="Immagine che contiene Carattere, testo, logo, simbolo&#10;&#10;Descrizione generata automaticamente">
            <a:extLst>
              <a:ext uri="{FF2B5EF4-FFF2-40B4-BE49-F238E27FC236}">
                <a16:creationId xmlns:a16="http://schemas.microsoft.com/office/drawing/2014/main" id="{3222FE02-52BA-BB61-AD80-6959FB7452B1}"/>
              </a:ext>
            </a:extLst>
          </p:cNvPr>
          <p:cNvPicPr>
            <a:picLocks noChangeAspect="1"/>
          </p:cNvPicPr>
          <p:nvPr/>
        </p:nvPicPr>
        <p:blipFill rotWithShape="1">
          <a:blip r:embed="rId3">
            <a:extLst>
              <a:ext uri="{28A0092B-C50C-407E-A947-70E740481C1C}">
                <a14:useLocalDpi xmlns:a14="http://schemas.microsoft.com/office/drawing/2010/main" val="0"/>
              </a:ext>
            </a:extLst>
          </a:blip>
          <a:srcRect l="6459" t="9813" r="5897" b="7500"/>
          <a:stretch/>
        </p:blipFill>
        <p:spPr>
          <a:xfrm>
            <a:off x="10197550" y="5981131"/>
            <a:ext cx="1740450" cy="754949"/>
          </a:xfrm>
          <a:prstGeom prst="rect">
            <a:avLst/>
          </a:prstGeom>
        </p:spPr>
      </p:pic>
      <p:sp>
        <p:nvSpPr>
          <p:cNvPr id="7" name="Subtitle 3">
            <a:extLst>
              <a:ext uri="{FF2B5EF4-FFF2-40B4-BE49-F238E27FC236}">
                <a16:creationId xmlns:a16="http://schemas.microsoft.com/office/drawing/2014/main" id="{55471485-320D-D14B-26C8-6F801B867336}"/>
              </a:ext>
            </a:extLst>
          </p:cNvPr>
          <p:cNvSpPr txBox="1">
            <a:spLocks/>
          </p:cNvSpPr>
          <p:nvPr/>
        </p:nvSpPr>
        <p:spPr bwMode="gray">
          <a:xfrm>
            <a:off x="361949" y="443666"/>
            <a:ext cx="11412955" cy="296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marL="0" marR="0" lvl="0" indent="0" algn="l"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r>
              <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rPr>
              <a:t>CONGRUENZA e ISOMETRIA: </a:t>
            </a:r>
            <a:r>
              <a:rPr lang="en-US" altLang="it-IT" dirty="0">
                <a:solidFill>
                  <a:schemeClr val="tx1"/>
                </a:solidFill>
                <a:latin typeface="Avenir Next" panose="020B0503020202020204" pitchFamily="34" charset="0"/>
                <a:ea typeface="Verdana" panose="020B0604030504040204" pitchFamily="34" charset="0"/>
                <a:cs typeface="Arial" panose="020B0604020202020204" pitchFamily="34" charset="0"/>
              </a:rPr>
              <a:t>MOVIMENTI RIGIDI DEL PIANO EUCLIDEO</a:t>
            </a:r>
            <a:endPar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endParaRPr>
          </a:p>
        </p:txBody>
      </p:sp>
      <p:pic>
        <p:nvPicPr>
          <p:cNvPr id="8" name="Picture 1" descr="page18image100549440">
            <a:extLst>
              <a:ext uri="{FF2B5EF4-FFF2-40B4-BE49-F238E27FC236}">
                <a16:creationId xmlns:a16="http://schemas.microsoft.com/office/drawing/2014/main" id="{471A7920-0698-2478-3B11-8A8985B9D0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5875" y="4155987"/>
            <a:ext cx="5753100" cy="1752600"/>
          </a:xfrm>
          <a:prstGeom prst="rect">
            <a:avLst/>
          </a:prstGeom>
          <a:noFill/>
          <a:extLst>
            <a:ext uri="{909E8E84-426E-40DD-AFC4-6F175D3DCCD1}">
              <a14:hiddenFill xmlns:a14="http://schemas.microsoft.com/office/drawing/2010/main">
                <a:solidFill>
                  <a:srgbClr val="FFFFFF"/>
                </a:solidFill>
              </a14:hiddenFill>
            </a:ext>
          </a:extLst>
        </p:spPr>
      </p:pic>
      <p:sp>
        <p:nvSpPr>
          <p:cNvPr id="9" name="Segnaposto contenuto 1">
            <a:extLst>
              <a:ext uri="{FF2B5EF4-FFF2-40B4-BE49-F238E27FC236}">
                <a16:creationId xmlns:a16="http://schemas.microsoft.com/office/drawing/2014/main" id="{548EF288-45DE-86E6-41A2-F72062105FE9}"/>
              </a:ext>
            </a:extLst>
          </p:cNvPr>
          <p:cNvSpPr txBox="1">
            <a:spLocks/>
          </p:cNvSpPr>
          <p:nvPr/>
        </p:nvSpPr>
        <p:spPr>
          <a:xfrm>
            <a:off x="2118965" y="1290850"/>
            <a:ext cx="7954068" cy="2314769"/>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Wingdings" charset="2"/>
              <a:buNone/>
              <a:defRPr sz="2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2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2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2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it-IT" sz="1800" dirty="0">
                <a:latin typeface="+mn-lt"/>
                <a:cs typeface="Arial" panose="020B0604020202020204" pitchFamily="34" charset="0"/>
              </a:rPr>
              <a:t>Ogni movimento rigido del piano euclideo è la combinazione di numero finito di riflessioni (al più tre). </a:t>
            </a:r>
          </a:p>
          <a:p>
            <a:endParaRPr lang="it-IT" sz="1800" dirty="0">
              <a:latin typeface="+mn-lt"/>
              <a:cs typeface="Arial" panose="020B0604020202020204" pitchFamily="34" charset="0"/>
            </a:endParaRPr>
          </a:p>
          <a:p>
            <a:pPr marL="1028700" lvl="1">
              <a:buClr>
                <a:srgbClr val="728FA5"/>
              </a:buClr>
              <a:buSzPct val="80000"/>
              <a:buFont typeface="Wingdings" pitchFamily="2" charset="2"/>
              <a:buChar char="q"/>
            </a:pPr>
            <a:r>
              <a:rPr lang="it-IT" sz="1800" b="1" dirty="0">
                <a:latin typeface="+mn-lt"/>
                <a:cs typeface="Arial" panose="020B0604020202020204" pitchFamily="34" charset="0"/>
              </a:rPr>
              <a:t>Riflessioni (o simmetria assiale)</a:t>
            </a:r>
          </a:p>
          <a:p>
            <a:pPr marL="1028700" lvl="1">
              <a:buClr>
                <a:srgbClr val="728FA5"/>
              </a:buClr>
              <a:buSzPct val="80000"/>
              <a:buFont typeface="Wingdings" pitchFamily="2" charset="2"/>
              <a:buChar char="q"/>
            </a:pPr>
            <a:r>
              <a:rPr lang="it-IT" sz="1800" b="1" dirty="0">
                <a:latin typeface="+mn-lt"/>
                <a:cs typeface="Arial" panose="020B0604020202020204" pitchFamily="34" charset="0"/>
              </a:rPr>
              <a:t>Rotazioni :</a:t>
            </a:r>
            <a:r>
              <a:rPr lang="it-IT" sz="1800" dirty="0">
                <a:latin typeface="+mn-lt"/>
                <a:cs typeface="Arial" panose="020B0604020202020204" pitchFamily="34" charset="0"/>
              </a:rPr>
              <a:t> composizione di due riflessioni con assi paralleli.</a:t>
            </a:r>
            <a:endParaRPr lang="it-IT" sz="1800" b="1" dirty="0">
              <a:latin typeface="+mn-lt"/>
              <a:cs typeface="Arial" panose="020B0604020202020204" pitchFamily="34" charset="0"/>
            </a:endParaRPr>
          </a:p>
          <a:p>
            <a:pPr marL="1028700" lvl="1">
              <a:buClr>
                <a:srgbClr val="728FA5"/>
              </a:buClr>
              <a:buSzPct val="80000"/>
              <a:buFont typeface="Wingdings" pitchFamily="2" charset="2"/>
              <a:buChar char="q"/>
            </a:pPr>
            <a:r>
              <a:rPr lang="it-IT" sz="1800" b="1" dirty="0">
                <a:latin typeface="+mn-lt"/>
                <a:cs typeface="Arial" panose="020B0604020202020204" pitchFamily="34" charset="0"/>
              </a:rPr>
              <a:t>Traslazioni : </a:t>
            </a:r>
            <a:r>
              <a:rPr lang="it-IT" sz="1800" dirty="0">
                <a:latin typeface="+mn-lt"/>
                <a:cs typeface="Arial" panose="020B0604020202020204" pitchFamily="34" charset="0"/>
              </a:rPr>
              <a:t>composizione di due riflessioni con assi incidenti.</a:t>
            </a:r>
            <a:endParaRPr lang="it-IT" sz="1800" b="1" dirty="0">
              <a:latin typeface="+mn-lt"/>
              <a:cs typeface="Arial" panose="020B0604020202020204" pitchFamily="34" charset="0"/>
            </a:endParaRPr>
          </a:p>
          <a:p>
            <a:pPr marL="1028700" lvl="1">
              <a:buClr>
                <a:srgbClr val="728FA5"/>
              </a:buClr>
              <a:buSzPct val="80000"/>
              <a:buFont typeface="Wingdings" pitchFamily="2" charset="2"/>
              <a:buChar char="q"/>
            </a:pPr>
            <a:r>
              <a:rPr lang="it-IT" sz="1800" b="1" dirty="0">
                <a:latin typeface="+mn-lt"/>
                <a:cs typeface="Arial" panose="020B0604020202020204" pitchFamily="34" charset="0"/>
              </a:rPr>
              <a:t>Glisso-riflessioni (o antitraslazioni) : </a:t>
            </a:r>
            <a:r>
              <a:rPr lang="it-IT" sz="1800" dirty="0">
                <a:latin typeface="+mn-lt"/>
                <a:cs typeface="Arial" panose="020B0604020202020204" pitchFamily="34" charset="0"/>
              </a:rPr>
              <a:t>composizione di una riflessione e di una traslazione lungo una retta parallela all’asse della riflessione.</a:t>
            </a:r>
            <a:endParaRPr lang="it-IT" sz="1800" b="1" dirty="0">
              <a:latin typeface="+mn-lt"/>
              <a:cs typeface="Arial" panose="020B0604020202020204" pitchFamily="34" charset="0"/>
            </a:endParaRPr>
          </a:p>
          <a:p>
            <a:endParaRPr lang="it-IT" sz="1800" dirty="0">
              <a:latin typeface="+mn-lt"/>
            </a:endParaRPr>
          </a:p>
          <a:p>
            <a:endParaRPr lang="it-IT" sz="1800" dirty="0">
              <a:latin typeface="+mn-lt"/>
            </a:endParaRPr>
          </a:p>
        </p:txBody>
      </p:sp>
      <p:sp>
        <p:nvSpPr>
          <p:cNvPr id="10" name="CasellaDiTesto 9">
            <a:extLst>
              <a:ext uri="{FF2B5EF4-FFF2-40B4-BE49-F238E27FC236}">
                <a16:creationId xmlns:a16="http://schemas.microsoft.com/office/drawing/2014/main" id="{453972AA-74B2-FE20-3D90-1C0AD1E8D719}"/>
              </a:ext>
            </a:extLst>
          </p:cNvPr>
          <p:cNvSpPr txBox="1"/>
          <p:nvPr/>
        </p:nvSpPr>
        <p:spPr>
          <a:xfrm>
            <a:off x="4845751" y="5895983"/>
            <a:ext cx="3407125" cy="276999"/>
          </a:xfrm>
          <a:prstGeom prst="rect">
            <a:avLst/>
          </a:prstGeom>
          <a:noFill/>
        </p:spPr>
        <p:txBody>
          <a:bodyPr wrap="square" rtlCol="0">
            <a:spAutoFit/>
          </a:bodyPr>
          <a:lstStyle/>
          <a:p>
            <a:r>
              <a:rPr lang="it-IT" sz="1200" b="1" dirty="0">
                <a:cs typeface="Arial" panose="020B0604020202020204" pitchFamily="34" charset="0"/>
              </a:rPr>
              <a:t>Figura 21: </a:t>
            </a:r>
            <a:r>
              <a:rPr lang="it-IT" sz="1200" b="0" i="0" dirty="0">
                <a:effectLst/>
              </a:rPr>
              <a:t>Movimenti rigidi del piano euclideo</a:t>
            </a:r>
            <a:r>
              <a:rPr lang="it-IT" sz="1200" dirty="0">
                <a:cs typeface="Arial" panose="020B0604020202020204" pitchFamily="34" charset="0"/>
              </a:rPr>
              <a:t>.</a:t>
            </a:r>
            <a:endParaRPr lang="it-IT" sz="1200" b="1" dirty="0">
              <a:cs typeface="Arial" panose="020B0604020202020204" pitchFamily="34" charset="0"/>
            </a:endParaRPr>
          </a:p>
        </p:txBody>
      </p:sp>
    </p:spTree>
    <p:extLst>
      <p:ext uri="{BB962C8B-B14F-4D97-AF65-F5344CB8AC3E}">
        <p14:creationId xmlns:p14="http://schemas.microsoft.com/office/powerpoint/2010/main" val="3833068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Connettore diritto 35">
            <a:extLst>
              <a:ext uri="{FF2B5EF4-FFF2-40B4-BE49-F238E27FC236}">
                <a16:creationId xmlns:a16="http://schemas.microsoft.com/office/drawing/2014/main" id="{75810DA0-E52F-1C2F-EC21-119F7D9433EA}"/>
              </a:ext>
            </a:extLst>
          </p:cNvPr>
          <p:cNvCxnSpPr>
            <a:cxnSpLocks/>
          </p:cNvCxnSpPr>
          <p:nvPr/>
        </p:nvCxnSpPr>
        <p:spPr>
          <a:xfrm>
            <a:off x="361950" y="962017"/>
            <a:ext cx="11412955" cy="0"/>
          </a:xfrm>
          <a:prstGeom prst="line">
            <a:avLst/>
          </a:prstGeom>
          <a:ln w="53975">
            <a:solidFill>
              <a:srgbClr val="5AB1C9"/>
            </a:solidFill>
          </a:ln>
        </p:spPr>
        <p:style>
          <a:lnRef idx="2">
            <a:schemeClr val="accent1"/>
          </a:lnRef>
          <a:fillRef idx="0">
            <a:schemeClr val="accent1"/>
          </a:fillRef>
          <a:effectRef idx="1">
            <a:schemeClr val="accent1"/>
          </a:effectRef>
          <a:fontRef idx="minor">
            <a:schemeClr val="tx1"/>
          </a:fontRef>
        </p:style>
      </p:cxnSp>
      <p:sp>
        <p:nvSpPr>
          <p:cNvPr id="26" name="object 17">
            <a:extLst>
              <a:ext uri="{FF2B5EF4-FFF2-40B4-BE49-F238E27FC236}">
                <a16:creationId xmlns:a16="http://schemas.microsoft.com/office/drawing/2014/main" id="{3A1B1A1A-756E-4A0F-4B68-7C3D0E9BEAED}"/>
              </a:ext>
            </a:extLst>
          </p:cNvPr>
          <p:cNvSpPr/>
          <p:nvPr/>
        </p:nvSpPr>
        <p:spPr>
          <a:xfrm>
            <a:off x="1330309"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latin typeface="Avenir Next" panose="020B0503020202020204" pitchFamily="34" charset="0"/>
            </a:endParaRPr>
          </a:p>
        </p:txBody>
      </p:sp>
      <p:sp>
        <p:nvSpPr>
          <p:cNvPr id="27" name="object 17">
            <a:extLst>
              <a:ext uri="{FF2B5EF4-FFF2-40B4-BE49-F238E27FC236}">
                <a16:creationId xmlns:a16="http://schemas.microsoft.com/office/drawing/2014/main" id="{28C0FD3E-8CE9-A116-0D54-E87A876866B5}"/>
              </a:ext>
            </a:extLst>
          </p:cNvPr>
          <p:cNvSpPr/>
          <p:nvPr/>
        </p:nvSpPr>
        <p:spPr>
          <a:xfrm>
            <a:off x="2711261"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28" name="object 17">
            <a:extLst>
              <a:ext uri="{FF2B5EF4-FFF2-40B4-BE49-F238E27FC236}">
                <a16:creationId xmlns:a16="http://schemas.microsoft.com/office/drawing/2014/main" id="{EDE02A27-4BFC-32E5-CCDB-47DE8CBCF2E4}"/>
              </a:ext>
            </a:extLst>
          </p:cNvPr>
          <p:cNvSpPr/>
          <p:nvPr/>
        </p:nvSpPr>
        <p:spPr>
          <a:xfrm>
            <a:off x="4092212"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0" name="object 17">
            <a:extLst>
              <a:ext uri="{FF2B5EF4-FFF2-40B4-BE49-F238E27FC236}">
                <a16:creationId xmlns:a16="http://schemas.microsoft.com/office/drawing/2014/main" id="{DF5C94D1-AE51-B87D-F606-D704F0240741}"/>
              </a:ext>
            </a:extLst>
          </p:cNvPr>
          <p:cNvSpPr/>
          <p:nvPr/>
        </p:nvSpPr>
        <p:spPr>
          <a:xfrm>
            <a:off x="6865987"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1" name="object 17">
            <a:extLst>
              <a:ext uri="{FF2B5EF4-FFF2-40B4-BE49-F238E27FC236}">
                <a16:creationId xmlns:a16="http://schemas.microsoft.com/office/drawing/2014/main" id="{EAC7C983-61A4-ADDF-C2BF-AA032276B1D8}"/>
              </a:ext>
            </a:extLst>
          </p:cNvPr>
          <p:cNvSpPr/>
          <p:nvPr/>
        </p:nvSpPr>
        <p:spPr>
          <a:xfrm>
            <a:off x="8252876"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2" name="object 17">
            <a:extLst>
              <a:ext uri="{FF2B5EF4-FFF2-40B4-BE49-F238E27FC236}">
                <a16:creationId xmlns:a16="http://schemas.microsoft.com/office/drawing/2014/main" id="{BB34F172-0916-45B6-9749-9C7FB0DFECE2}"/>
              </a:ext>
            </a:extLst>
          </p:cNvPr>
          <p:cNvSpPr/>
          <p:nvPr/>
        </p:nvSpPr>
        <p:spPr>
          <a:xfrm>
            <a:off x="9639765"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3" name="object 17">
            <a:extLst>
              <a:ext uri="{FF2B5EF4-FFF2-40B4-BE49-F238E27FC236}">
                <a16:creationId xmlns:a16="http://schemas.microsoft.com/office/drawing/2014/main" id="{F4B78069-C610-7BA8-F4CF-EFB924D4D321}"/>
              </a:ext>
            </a:extLst>
          </p:cNvPr>
          <p:cNvSpPr/>
          <p:nvPr/>
        </p:nvSpPr>
        <p:spPr>
          <a:xfrm>
            <a:off x="12455253" y="0"/>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endParaRPr>
          </a:p>
        </p:txBody>
      </p:sp>
      <p:sp>
        <p:nvSpPr>
          <p:cNvPr id="35" name="object 18">
            <a:extLst>
              <a:ext uri="{FF2B5EF4-FFF2-40B4-BE49-F238E27FC236}">
                <a16:creationId xmlns:a16="http://schemas.microsoft.com/office/drawing/2014/main" id="{BFD78D3B-EE38-5E2E-DFC1-2476D4C33EDC}"/>
              </a:ext>
            </a:extLst>
          </p:cNvPr>
          <p:cNvSpPr/>
          <p:nvPr/>
        </p:nvSpPr>
        <p:spPr>
          <a:xfrm>
            <a:off x="12455253" y="645425"/>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7" name="object 19">
            <a:extLst>
              <a:ext uri="{FF2B5EF4-FFF2-40B4-BE49-F238E27FC236}">
                <a16:creationId xmlns:a16="http://schemas.microsoft.com/office/drawing/2014/main" id="{43ADCA6E-CCD3-21D9-908D-46260C79A8CE}"/>
              </a:ext>
            </a:extLst>
          </p:cNvPr>
          <p:cNvSpPr/>
          <p:nvPr/>
        </p:nvSpPr>
        <p:spPr>
          <a:xfrm>
            <a:off x="12455253" y="129085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9E122C"/>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8" name="object 20">
            <a:extLst>
              <a:ext uri="{FF2B5EF4-FFF2-40B4-BE49-F238E27FC236}">
                <a16:creationId xmlns:a16="http://schemas.microsoft.com/office/drawing/2014/main" id="{B33FA088-795D-7FF8-1446-56A6D9AD439A}"/>
              </a:ext>
            </a:extLst>
          </p:cNvPr>
          <p:cNvSpPr/>
          <p:nvPr/>
        </p:nvSpPr>
        <p:spPr>
          <a:xfrm>
            <a:off x="12455253" y="193627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019E6D"/>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9" name="object 19">
            <a:extLst>
              <a:ext uri="{FF2B5EF4-FFF2-40B4-BE49-F238E27FC236}">
                <a16:creationId xmlns:a16="http://schemas.microsoft.com/office/drawing/2014/main" id="{ECC8F59F-DE12-AE1E-FCD4-9FF1089423ED}"/>
              </a:ext>
            </a:extLst>
          </p:cNvPr>
          <p:cNvSpPr/>
          <p:nvPr/>
        </p:nvSpPr>
        <p:spPr>
          <a:xfrm>
            <a:off x="12455253" y="258170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0" name="object 20">
            <a:extLst>
              <a:ext uri="{FF2B5EF4-FFF2-40B4-BE49-F238E27FC236}">
                <a16:creationId xmlns:a16="http://schemas.microsoft.com/office/drawing/2014/main" id="{B9C09F2A-97B8-6865-2833-4203885DB7BA}"/>
              </a:ext>
            </a:extLst>
          </p:cNvPr>
          <p:cNvSpPr/>
          <p:nvPr/>
        </p:nvSpPr>
        <p:spPr>
          <a:xfrm>
            <a:off x="12455253" y="322712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1" name="object 20">
            <a:extLst>
              <a:ext uri="{FF2B5EF4-FFF2-40B4-BE49-F238E27FC236}">
                <a16:creationId xmlns:a16="http://schemas.microsoft.com/office/drawing/2014/main" id="{0C9A3CDE-73E1-D781-D42A-324BBBC6E2BF}"/>
              </a:ext>
            </a:extLst>
          </p:cNvPr>
          <p:cNvSpPr/>
          <p:nvPr/>
        </p:nvSpPr>
        <p:spPr>
          <a:xfrm>
            <a:off x="12455253" y="3872549"/>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chemeClr val="accent5">
              <a:lumMod val="75000"/>
            </a:schemeClr>
          </a:solidFill>
          <a:ln>
            <a:solidFill>
              <a:srgbClr val="9E122C"/>
            </a:solidFill>
          </a:ln>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2" name="object 17">
            <a:extLst>
              <a:ext uri="{FF2B5EF4-FFF2-40B4-BE49-F238E27FC236}">
                <a16:creationId xmlns:a16="http://schemas.microsoft.com/office/drawing/2014/main" id="{06EBC7BB-590C-B01B-6D9B-F9C656BC1C27}"/>
              </a:ext>
            </a:extLst>
          </p:cNvPr>
          <p:cNvSpPr/>
          <p:nvPr/>
        </p:nvSpPr>
        <p:spPr>
          <a:xfrm>
            <a:off x="6865986" y="-1"/>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3" name="object 17">
            <a:extLst>
              <a:ext uri="{FF2B5EF4-FFF2-40B4-BE49-F238E27FC236}">
                <a16:creationId xmlns:a16="http://schemas.microsoft.com/office/drawing/2014/main" id="{D19F4331-5FEF-877D-E316-0939B626BB26}"/>
              </a:ext>
            </a:extLst>
          </p:cNvPr>
          <p:cNvSpPr/>
          <p:nvPr/>
        </p:nvSpPr>
        <p:spPr>
          <a:xfrm>
            <a:off x="5485036" y="-4161"/>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pic>
        <p:nvPicPr>
          <p:cNvPr id="4" name="Immagine 3" descr="Immagine che contiene Carattere, testo, logo, simbolo&#10;&#10;Descrizione generata automaticamente">
            <a:extLst>
              <a:ext uri="{FF2B5EF4-FFF2-40B4-BE49-F238E27FC236}">
                <a16:creationId xmlns:a16="http://schemas.microsoft.com/office/drawing/2014/main" id="{3222FE02-52BA-BB61-AD80-6959FB7452B1}"/>
              </a:ext>
            </a:extLst>
          </p:cNvPr>
          <p:cNvPicPr>
            <a:picLocks noChangeAspect="1"/>
          </p:cNvPicPr>
          <p:nvPr/>
        </p:nvPicPr>
        <p:blipFill rotWithShape="1">
          <a:blip r:embed="rId3">
            <a:extLst>
              <a:ext uri="{28A0092B-C50C-407E-A947-70E740481C1C}">
                <a14:useLocalDpi xmlns:a14="http://schemas.microsoft.com/office/drawing/2010/main" val="0"/>
              </a:ext>
            </a:extLst>
          </a:blip>
          <a:srcRect l="6459" t="9813" r="5897" b="7500"/>
          <a:stretch/>
        </p:blipFill>
        <p:spPr>
          <a:xfrm>
            <a:off x="10197550" y="5981131"/>
            <a:ext cx="1740450" cy="754949"/>
          </a:xfrm>
          <a:prstGeom prst="rect">
            <a:avLst/>
          </a:prstGeom>
        </p:spPr>
      </p:pic>
      <p:sp>
        <p:nvSpPr>
          <p:cNvPr id="5" name="Subtitle 3">
            <a:extLst>
              <a:ext uri="{FF2B5EF4-FFF2-40B4-BE49-F238E27FC236}">
                <a16:creationId xmlns:a16="http://schemas.microsoft.com/office/drawing/2014/main" id="{8F25167F-D41B-5BA6-1D3C-99FB69D4BBAA}"/>
              </a:ext>
            </a:extLst>
          </p:cNvPr>
          <p:cNvSpPr txBox="1">
            <a:spLocks/>
          </p:cNvSpPr>
          <p:nvPr/>
        </p:nvSpPr>
        <p:spPr bwMode="gray">
          <a:xfrm>
            <a:off x="361949" y="443666"/>
            <a:ext cx="11412955" cy="360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marL="0" marR="0" lvl="0" indent="0" algn="l"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r>
              <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rPr>
              <a:t>CONGRUENZA e ISOMETRIA: </a:t>
            </a:r>
            <a:r>
              <a:rPr lang="en-US" altLang="it-IT" dirty="0">
                <a:solidFill>
                  <a:schemeClr val="tx1"/>
                </a:solidFill>
                <a:latin typeface="Avenir Next" panose="020B0503020202020204" pitchFamily="34" charset="0"/>
                <a:ea typeface="Verdana" panose="020B0604030504040204" pitchFamily="34" charset="0"/>
                <a:cs typeface="Arial" panose="020B0604020202020204" pitchFamily="34" charset="0"/>
              </a:rPr>
              <a:t>MOVIMENTI RIGIDI DEL PIANO IPERBOLICO</a:t>
            </a:r>
            <a:endPar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endParaRPr>
          </a:p>
        </p:txBody>
      </p:sp>
      <p:sp>
        <p:nvSpPr>
          <p:cNvPr id="6" name="Segnaposto contenuto 1">
            <a:extLst>
              <a:ext uri="{FF2B5EF4-FFF2-40B4-BE49-F238E27FC236}">
                <a16:creationId xmlns:a16="http://schemas.microsoft.com/office/drawing/2014/main" id="{9C025CD1-C6E3-A425-A99E-B530FE3329F3}"/>
              </a:ext>
            </a:extLst>
          </p:cNvPr>
          <p:cNvSpPr txBox="1">
            <a:spLocks/>
          </p:cNvSpPr>
          <p:nvPr/>
        </p:nvSpPr>
        <p:spPr>
          <a:xfrm>
            <a:off x="2269364" y="2341536"/>
            <a:ext cx="8581043" cy="840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800" dirty="0">
                <a:cs typeface="Arial" panose="020B0604020202020204" pitchFamily="34" charset="0"/>
              </a:rPr>
              <a:t>In analogia con il caso euclideo, anche per il disco di Poincaré ogni movimento rigido, o isometria iperbolica, è la composizione di numero finito di riflessioni iperboliche (al più tre). </a:t>
            </a:r>
          </a:p>
          <a:p>
            <a:endParaRPr lang="it-IT" sz="1800" dirty="0">
              <a:cs typeface="Arial" panose="020B0604020202020204" pitchFamily="34" charset="0"/>
            </a:endParaRPr>
          </a:p>
          <a:p>
            <a:endParaRPr lang="it-IT" sz="1800" dirty="0">
              <a:cs typeface="Arial" panose="020B0604020202020204" pitchFamily="34" charset="0"/>
            </a:endParaRPr>
          </a:p>
        </p:txBody>
      </p:sp>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79E7CCCC-31EF-2E2F-6DD5-57DD61A438EB}"/>
                  </a:ext>
                </a:extLst>
              </p:cNvPr>
              <p:cNvSpPr txBox="1"/>
              <p:nvPr/>
            </p:nvSpPr>
            <p:spPr>
              <a:xfrm>
                <a:off x="3078727" y="3915555"/>
                <a:ext cx="6962319" cy="1754326"/>
              </a:xfrm>
              <a:prstGeom prst="rect">
                <a:avLst/>
              </a:prstGeom>
              <a:noFill/>
            </p:spPr>
            <p:txBody>
              <a:bodyPr wrap="square">
                <a:spAutoFit/>
              </a:bodyPr>
              <a:lstStyle/>
              <a:p>
                <a:r>
                  <a:rPr lang="it-IT" b="1" dirty="0">
                    <a:solidFill>
                      <a:srgbClr val="0070C0"/>
                    </a:solidFill>
                    <a:effectLst/>
                    <a:cs typeface="Arial" panose="020B0604020202020204" pitchFamily="34" charset="0"/>
                  </a:rPr>
                  <a:t>Ma a cosa corrisponde una P-riflessione nel disco di Poincaré? </a:t>
                </a:r>
              </a:p>
              <a:p>
                <a:endParaRPr lang="it-IT" dirty="0">
                  <a:effectLst/>
                  <a:cs typeface="Arial" panose="020B0604020202020204" pitchFamily="34" charset="0"/>
                </a:endParaRPr>
              </a:p>
              <a:p>
                <a:r>
                  <a:rPr lang="it-IT" dirty="0">
                    <a:cs typeface="Arial" panose="020B0604020202020204" pitchFamily="34" charset="0"/>
                  </a:rPr>
                  <a:t>La riflessione iperbolica rispetto a una retta iperbolica </a:t>
                </a:r>
                <a14:m>
                  <m:oMath xmlns:m="http://schemas.openxmlformats.org/officeDocument/2006/math">
                    <m:r>
                      <a:rPr lang="it-IT" i="1" smtClean="0">
                        <a:latin typeface="Cambria Math" panose="02040503050406030204" pitchFamily="18" charset="0"/>
                        <a:ea typeface="Cambria Math" panose="02040503050406030204" pitchFamily="18" charset="0"/>
                        <a:cs typeface="Arial" panose="020B0604020202020204" pitchFamily="34" charset="0"/>
                      </a:rPr>
                      <m:t>ℓ</m:t>
                    </m:r>
                  </m:oMath>
                </a14:m>
                <a:r>
                  <a:rPr lang="it-IT" dirty="0">
                    <a:cs typeface="Arial" panose="020B0604020202020204" pitchFamily="34" charset="0"/>
                  </a:rPr>
                  <a:t> è una particolare inversione circolare, ristretta al disco di Poincaré, in quanto per definizione le rette iperboliche sono archi di circonferenze interni al disco. </a:t>
                </a:r>
              </a:p>
            </p:txBody>
          </p:sp>
        </mc:Choice>
        <mc:Fallback xmlns="">
          <p:sp>
            <p:nvSpPr>
              <p:cNvPr id="11" name="CasellaDiTesto 10">
                <a:extLst>
                  <a:ext uri="{FF2B5EF4-FFF2-40B4-BE49-F238E27FC236}">
                    <a16:creationId xmlns:a16="http://schemas.microsoft.com/office/drawing/2014/main" id="{79E7CCCC-31EF-2E2F-6DD5-57DD61A438EB}"/>
                  </a:ext>
                </a:extLst>
              </p:cNvPr>
              <p:cNvSpPr txBox="1">
                <a:spLocks noRot="1" noChangeAspect="1" noMove="1" noResize="1" noEditPoints="1" noAdjustHandles="1" noChangeArrowheads="1" noChangeShapeType="1" noTextEdit="1"/>
              </p:cNvSpPr>
              <p:nvPr/>
            </p:nvSpPr>
            <p:spPr>
              <a:xfrm>
                <a:off x="3078727" y="3915555"/>
                <a:ext cx="6962319" cy="1754326"/>
              </a:xfrm>
              <a:prstGeom prst="rect">
                <a:avLst/>
              </a:prstGeom>
              <a:blipFill>
                <a:blip r:embed="rId4"/>
                <a:stretch>
                  <a:fillRect l="-729" t="-1439" b="-5036"/>
                </a:stretch>
              </a:blipFill>
            </p:spPr>
            <p:txBody>
              <a:bodyPr/>
              <a:lstStyle/>
              <a:p>
                <a:r>
                  <a:rPr lang="it-IT">
                    <a:noFill/>
                  </a:rPr>
                  <a:t> </a:t>
                </a:r>
              </a:p>
            </p:txBody>
          </p:sp>
        </mc:Fallback>
      </mc:AlternateContent>
    </p:spTree>
    <p:extLst>
      <p:ext uri="{BB962C8B-B14F-4D97-AF65-F5344CB8AC3E}">
        <p14:creationId xmlns:p14="http://schemas.microsoft.com/office/powerpoint/2010/main" val="5209989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bject 17">
            <a:extLst>
              <a:ext uri="{FF2B5EF4-FFF2-40B4-BE49-F238E27FC236}">
                <a16:creationId xmlns:a16="http://schemas.microsoft.com/office/drawing/2014/main" id="{3A1B1A1A-756E-4A0F-4B68-7C3D0E9BEAED}"/>
              </a:ext>
            </a:extLst>
          </p:cNvPr>
          <p:cNvSpPr/>
          <p:nvPr/>
        </p:nvSpPr>
        <p:spPr>
          <a:xfrm>
            <a:off x="1330309"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latin typeface="Avenir Next" panose="020B0503020202020204" pitchFamily="34" charset="0"/>
            </a:endParaRPr>
          </a:p>
        </p:txBody>
      </p:sp>
      <p:sp>
        <p:nvSpPr>
          <p:cNvPr id="27" name="object 17">
            <a:extLst>
              <a:ext uri="{FF2B5EF4-FFF2-40B4-BE49-F238E27FC236}">
                <a16:creationId xmlns:a16="http://schemas.microsoft.com/office/drawing/2014/main" id="{28C0FD3E-8CE9-A116-0D54-E87A876866B5}"/>
              </a:ext>
            </a:extLst>
          </p:cNvPr>
          <p:cNvSpPr/>
          <p:nvPr/>
        </p:nvSpPr>
        <p:spPr>
          <a:xfrm>
            <a:off x="2711261"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28" name="object 17">
            <a:extLst>
              <a:ext uri="{FF2B5EF4-FFF2-40B4-BE49-F238E27FC236}">
                <a16:creationId xmlns:a16="http://schemas.microsoft.com/office/drawing/2014/main" id="{EDE02A27-4BFC-32E5-CCDB-47DE8CBCF2E4}"/>
              </a:ext>
            </a:extLst>
          </p:cNvPr>
          <p:cNvSpPr/>
          <p:nvPr/>
        </p:nvSpPr>
        <p:spPr>
          <a:xfrm>
            <a:off x="4092212"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0" name="object 17">
            <a:extLst>
              <a:ext uri="{FF2B5EF4-FFF2-40B4-BE49-F238E27FC236}">
                <a16:creationId xmlns:a16="http://schemas.microsoft.com/office/drawing/2014/main" id="{DF5C94D1-AE51-B87D-F606-D704F0240741}"/>
              </a:ext>
            </a:extLst>
          </p:cNvPr>
          <p:cNvSpPr/>
          <p:nvPr/>
        </p:nvSpPr>
        <p:spPr>
          <a:xfrm>
            <a:off x="6865987"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1" name="object 17">
            <a:extLst>
              <a:ext uri="{FF2B5EF4-FFF2-40B4-BE49-F238E27FC236}">
                <a16:creationId xmlns:a16="http://schemas.microsoft.com/office/drawing/2014/main" id="{EAC7C983-61A4-ADDF-C2BF-AA032276B1D8}"/>
              </a:ext>
            </a:extLst>
          </p:cNvPr>
          <p:cNvSpPr/>
          <p:nvPr/>
        </p:nvSpPr>
        <p:spPr>
          <a:xfrm>
            <a:off x="8252876"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2" name="object 17">
            <a:extLst>
              <a:ext uri="{FF2B5EF4-FFF2-40B4-BE49-F238E27FC236}">
                <a16:creationId xmlns:a16="http://schemas.microsoft.com/office/drawing/2014/main" id="{BB34F172-0916-45B6-9749-9C7FB0DFECE2}"/>
              </a:ext>
            </a:extLst>
          </p:cNvPr>
          <p:cNvSpPr/>
          <p:nvPr/>
        </p:nvSpPr>
        <p:spPr>
          <a:xfrm>
            <a:off x="9639765"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3" name="object 17">
            <a:extLst>
              <a:ext uri="{FF2B5EF4-FFF2-40B4-BE49-F238E27FC236}">
                <a16:creationId xmlns:a16="http://schemas.microsoft.com/office/drawing/2014/main" id="{F4B78069-C610-7BA8-F4CF-EFB924D4D321}"/>
              </a:ext>
            </a:extLst>
          </p:cNvPr>
          <p:cNvSpPr/>
          <p:nvPr/>
        </p:nvSpPr>
        <p:spPr>
          <a:xfrm>
            <a:off x="12455253" y="0"/>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endParaRPr>
          </a:p>
        </p:txBody>
      </p:sp>
      <p:sp>
        <p:nvSpPr>
          <p:cNvPr id="35" name="object 18">
            <a:extLst>
              <a:ext uri="{FF2B5EF4-FFF2-40B4-BE49-F238E27FC236}">
                <a16:creationId xmlns:a16="http://schemas.microsoft.com/office/drawing/2014/main" id="{BFD78D3B-EE38-5E2E-DFC1-2476D4C33EDC}"/>
              </a:ext>
            </a:extLst>
          </p:cNvPr>
          <p:cNvSpPr/>
          <p:nvPr/>
        </p:nvSpPr>
        <p:spPr>
          <a:xfrm>
            <a:off x="12455253" y="645425"/>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7" name="object 19">
            <a:extLst>
              <a:ext uri="{FF2B5EF4-FFF2-40B4-BE49-F238E27FC236}">
                <a16:creationId xmlns:a16="http://schemas.microsoft.com/office/drawing/2014/main" id="{43ADCA6E-CCD3-21D9-908D-46260C79A8CE}"/>
              </a:ext>
            </a:extLst>
          </p:cNvPr>
          <p:cNvSpPr/>
          <p:nvPr/>
        </p:nvSpPr>
        <p:spPr>
          <a:xfrm>
            <a:off x="12455253" y="129085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9E122C"/>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8" name="object 20">
            <a:extLst>
              <a:ext uri="{FF2B5EF4-FFF2-40B4-BE49-F238E27FC236}">
                <a16:creationId xmlns:a16="http://schemas.microsoft.com/office/drawing/2014/main" id="{B33FA088-795D-7FF8-1446-56A6D9AD439A}"/>
              </a:ext>
            </a:extLst>
          </p:cNvPr>
          <p:cNvSpPr/>
          <p:nvPr/>
        </p:nvSpPr>
        <p:spPr>
          <a:xfrm>
            <a:off x="12455253" y="193627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019E6D"/>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9" name="object 19">
            <a:extLst>
              <a:ext uri="{FF2B5EF4-FFF2-40B4-BE49-F238E27FC236}">
                <a16:creationId xmlns:a16="http://schemas.microsoft.com/office/drawing/2014/main" id="{ECC8F59F-DE12-AE1E-FCD4-9FF1089423ED}"/>
              </a:ext>
            </a:extLst>
          </p:cNvPr>
          <p:cNvSpPr/>
          <p:nvPr/>
        </p:nvSpPr>
        <p:spPr>
          <a:xfrm>
            <a:off x="12455253" y="258170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0" name="object 20">
            <a:extLst>
              <a:ext uri="{FF2B5EF4-FFF2-40B4-BE49-F238E27FC236}">
                <a16:creationId xmlns:a16="http://schemas.microsoft.com/office/drawing/2014/main" id="{B9C09F2A-97B8-6865-2833-4203885DB7BA}"/>
              </a:ext>
            </a:extLst>
          </p:cNvPr>
          <p:cNvSpPr/>
          <p:nvPr/>
        </p:nvSpPr>
        <p:spPr>
          <a:xfrm>
            <a:off x="12455253" y="322712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1" name="object 20">
            <a:extLst>
              <a:ext uri="{FF2B5EF4-FFF2-40B4-BE49-F238E27FC236}">
                <a16:creationId xmlns:a16="http://schemas.microsoft.com/office/drawing/2014/main" id="{0C9A3CDE-73E1-D781-D42A-324BBBC6E2BF}"/>
              </a:ext>
            </a:extLst>
          </p:cNvPr>
          <p:cNvSpPr/>
          <p:nvPr/>
        </p:nvSpPr>
        <p:spPr>
          <a:xfrm>
            <a:off x="12455253" y="3872550"/>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chemeClr val="accent5">
              <a:lumMod val="75000"/>
            </a:schemeClr>
          </a:solidFill>
          <a:ln>
            <a:solidFill>
              <a:srgbClr val="9E122C"/>
            </a:solidFill>
          </a:ln>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3" name="object 17">
            <a:extLst>
              <a:ext uri="{FF2B5EF4-FFF2-40B4-BE49-F238E27FC236}">
                <a16:creationId xmlns:a16="http://schemas.microsoft.com/office/drawing/2014/main" id="{D19F4331-5FEF-877D-E316-0939B626BB26}"/>
              </a:ext>
            </a:extLst>
          </p:cNvPr>
          <p:cNvSpPr/>
          <p:nvPr/>
        </p:nvSpPr>
        <p:spPr>
          <a:xfrm>
            <a:off x="5485036" y="-4161"/>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8" name="Subtitle 3">
            <a:extLst>
              <a:ext uri="{FF2B5EF4-FFF2-40B4-BE49-F238E27FC236}">
                <a16:creationId xmlns:a16="http://schemas.microsoft.com/office/drawing/2014/main" id="{737E7B0B-3948-1520-848B-52C4867CB62C}"/>
              </a:ext>
            </a:extLst>
          </p:cNvPr>
          <p:cNvSpPr txBox="1">
            <a:spLocks/>
          </p:cNvSpPr>
          <p:nvPr/>
        </p:nvSpPr>
        <p:spPr bwMode="gray">
          <a:xfrm>
            <a:off x="361949" y="443666"/>
            <a:ext cx="11412955" cy="360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marL="0" marR="0" lvl="0" indent="0" algn="l"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r>
              <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rPr>
              <a:t>CONGRUENZA e ISOMETRIA: </a:t>
            </a:r>
            <a:r>
              <a:rPr lang="en-US" altLang="it-IT" dirty="0">
                <a:solidFill>
                  <a:schemeClr val="tx1"/>
                </a:solidFill>
                <a:latin typeface="Avenir Next" panose="020B0503020202020204" pitchFamily="34" charset="0"/>
                <a:ea typeface="Verdana" panose="020B0604030504040204" pitchFamily="34" charset="0"/>
                <a:cs typeface="Arial" panose="020B0604020202020204" pitchFamily="34" charset="0"/>
              </a:rPr>
              <a:t>RIFLESSIONI IPERBOLICHE</a:t>
            </a:r>
            <a:endPar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endParaRPr>
          </a:p>
        </p:txBody>
      </p:sp>
      <p:pic>
        <p:nvPicPr>
          <p:cNvPr id="5" name="Segnaposto contenuto 5" descr="Immagine che contiene cerchio, diagramma, design&#10;&#10;Descrizione generata automaticamente">
            <a:extLst>
              <a:ext uri="{FF2B5EF4-FFF2-40B4-BE49-F238E27FC236}">
                <a16:creationId xmlns:a16="http://schemas.microsoft.com/office/drawing/2014/main" id="{FA136A9C-5264-0E35-1DBD-D03CF78B965D}"/>
              </a:ext>
            </a:extLst>
          </p:cNvPr>
          <p:cNvPicPr>
            <a:picLocks noChangeAspect="1"/>
          </p:cNvPicPr>
          <p:nvPr/>
        </p:nvPicPr>
        <p:blipFill>
          <a:blip r:embed="rId3"/>
          <a:stretch>
            <a:fillRect/>
          </a:stretch>
        </p:blipFill>
        <p:spPr>
          <a:xfrm>
            <a:off x="451285" y="2061086"/>
            <a:ext cx="6683222" cy="3108113"/>
          </a:xfrm>
          <a:prstGeom prst="rect">
            <a:avLst/>
          </a:prstGeom>
        </p:spPr>
      </p:pic>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FA720B46-B520-4F34-9CCF-63D034D29855}"/>
                  </a:ext>
                </a:extLst>
              </p:cNvPr>
              <p:cNvSpPr txBox="1"/>
              <p:nvPr/>
            </p:nvSpPr>
            <p:spPr>
              <a:xfrm>
                <a:off x="1371649" y="5225734"/>
                <a:ext cx="5154799" cy="738664"/>
              </a:xfrm>
              <a:prstGeom prst="rect">
                <a:avLst/>
              </a:prstGeom>
              <a:noFill/>
            </p:spPr>
            <p:txBody>
              <a:bodyPr wrap="square">
                <a:spAutoFit/>
              </a:bodyPr>
              <a:lstStyle/>
              <a:p>
                <a:r>
                  <a:rPr lang="it-IT" sz="1400" b="1" dirty="0">
                    <a:effectLst/>
                    <a:cs typeface="Arial" panose="020B0604020202020204" pitchFamily="34" charset="0"/>
                  </a:rPr>
                  <a:t>Figura </a:t>
                </a:r>
                <a:r>
                  <a:rPr lang="it-IT" sz="1400" b="1" dirty="0">
                    <a:cs typeface="Arial" panose="020B0604020202020204" pitchFamily="34" charset="0"/>
                  </a:rPr>
                  <a:t>22</a:t>
                </a:r>
                <a:r>
                  <a:rPr lang="it-IT" sz="1400" dirty="0">
                    <a:effectLst/>
                    <a:cs typeface="Arial" panose="020B0604020202020204" pitchFamily="34" charset="0"/>
                  </a:rPr>
                  <a:t>: Riflessione con asse </a:t>
                </a:r>
                <a14:m>
                  <m:oMath xmlns:m="http://schemas.openxmlformats.org/officeDocument/2006/math">
                    <m:r>
                      <a:rPr lang="it-IT" sz="1400" i="1" smtClean="0">
                        <a:effectLst/>
                        <a:latin typeface="Cambria Math" panose="02040503050406030204" pitchFamily="18" charset="0"/>
                        <a:ea typeface="Cambria Math" panose="02040503050406030204" pitchFamily="18" charset="0"/>
                        <a:cs typeface="Arial" panose="020B0604020202020204" pitchFamily="34" charset="0"/>
                      </a:rPr>
                      <m:t>ℓ</m:t>
                    </m:r>
                  </m:oMath>
                </a14:m>
                <a:r>
                  <a:rPr lang="it-IT" sz="1400" dirty="0">
                    <a:effectLst/>
                    <a:cs typeface="Arial" panose="020B0604020202020204" pitchFamily="34" charset="0"/>
                  </a:rPr>
                  <a:t>: </a:t>
                </a:r>
                <a14:m>
                  <m:oMath xmlns:m="http://schemas.openxmlformats.org/officeDocument/2006/math">
                    <m:r>
                      <a:rPr lang="it-IT" sz="1400" i="1">
                        <a:latin typeface="Cambria Math" panose="02040503050406030204" pitchFamily="18" charset="0"/>
                        <a:ea typeface="Cambria Math" panose="02040503050406030204" pitchFamily="18" charset="0"/>
                        <a:cs typeface="Arial" panose="020B0604020202020204" pitchFamily="34" charset="0"/>
                      </a:rPr>
                      <m:t>ℓ</m:t>
                    </m:r>
                    <m:r>
                      <a:rPr lang="it-IT" sz="1400" i="1">
                        <a:latin typeface="Cambria Math" panose="02040503050406030204" pitchFamily="18" charset="0"/>
                        <a:ea typeface="Cambria Math" panose="02040503050406030204" pitchFamily="18" charset="0"/>
                        <a:cs typeface="Arial" panose="020B0604020202020204" pitchFamily="34" charset="0"/>
                      </a:rPr>
                      <m:t> </m:t>
                    </m:r>
                  </m:oMath>
                </a14:m>
                <a:r>
                  <a:rPr lang="it-IT" sz="1400" dirty="0">
                    <a:effectLst/>
                    <a:cs typeface="Arial" panose="020B0604020202020204" pitchFamily="34" charset="0"/>
                  </a:rPr>
                  <a:t>diametro, retta iperbolica</a:t>
                </a:r>
                <a:br>
                  <a:rPr lang="it-IT" sz="1400" dirty="0">
                    <a:effectLst/>
                    <a:cs typeface="Arial" panose="020B0604020202020204" pitchFamily="34" charset="0"/>
                  </a:rPr>
                </a:br>
                <a:r>
                  <a:rPr lang="it-IT" sz="1400" dirty="0">
                    <a:effectLst/>
                    <a:cs typeface="Arial" panose="020B0604020202020204" pitchFamily="34" charset="0"/>
                  </a:rPr>
                  <a:t> del I tipo. La riflessione è definita in modo analogo alla riflessione euclidea, ristretta però al disco di Poincaré. </a:t>
                </a:r>
                <a:endParaRPr lang="it-IT" sz="1400" dirty="0">
                  <a:cs typeface="Arial" panose="020B0604020202020204" pitchFamily="34" charset="0"/>
                </a:endParaRPr>
              </a:p>
            </p:txBody>
          </p:sp>
        </mc:Choice>
        <mc:Fallback xmlns="">
          <p:sp>
            <p:nvSpPr>
              <p:cNvPr id="9" name="CasellaDiTesto 8">
                <a:extLst>
                  <a:ext uri="{FF2B5EF4-FFF2-40B4-BE49-F238E27FC236}">
                    <a16:creationId xmlns:a16="http://schemas.microsoft.com/office/drawing/2014/main" id="{FA720B46-B520-4F34-9CCF-63D034D29855}"/>
                  </a:ext>
                </a:extLst>
              </p:cNvPr>
              <p:cNvSpPr txBox="1">
                <a:spLocks noRot="1" noChangeAspect="1" noMove="1" noResize="1" noEditPoints="1" noAdjustHandles="1" noChangeArrowheads="1" noChangeShapeType="1" noTextEdit="1"/>
              </p:cNvSpPr>
              <p:nvPr/>
            </p:nvSpPr>
            <p:spPr>
              <a:xfrm>
                <a:off x="1371649" y="5225734"/>
                <a:ext cx="5154799" cy="738664"/>
              </a:xfrm>
              <a:prstGeom prst="rect">
                <a:avLst/>
              </a:prstGeom>
              <a:blipFill>
                <a:blip r:embed="rId4"/>
                <a:stretch>
                  <a:fillRect l="-491" t="-1695" b="-8475"/>
                </a:stretch>
              </a:blipFill>
            </p:spPr>
            <p:txBody>
              <a:bodyPr/>
              <a:lstStyle/>
              <a:p>
                <a:r>
                  <a:rPr lang="it-IT">
                    <a:noFill/>
                  </a:rPr>
                  <a:t> </a:t>
                </a:r>
              </a:p>
            </p:txBody>
          </p:sp>
        </mc:Fallback>
      </mc:AlternateContent>
      <p:pic>
        <p:nvPicPr>
          <p:cNvPr id="10" name="Segnaposto contenuto 5" descr="Immagine che contiene diagramma, cerchio, disegno, design&#10;&#10;Descrizione generata automaticamente">
            <a:extLst>
              <a:ext uri="{FF2B5EF4-FFF2-40B4-BE49-F238E27FC236}">
                <a16:creationId xmlns:a16="http://schemas.microsoft.com/office/drawing/2014/main" id="{7D9EDC6E-2B0E-DF8E-8B2F-7E7D67E9C432}"/>
              </a:ext>
            </a:extLst>
          </p:cNvPr>
          <p:cNvPicPr>
            <a:picLocks noChangeAspect="1"/>
          </p:cNvPicPr>
          <p:nvPr/>
        </p:nvPicPr>
        <p:blipFill>
          <a:blip r:embed="rId5"/>
          <a:stretch>
            <a:fillRect/>
          </a:stretch>
        </p:blipFill>
        <p:spPr>
          <a:xfrm>
            <a:off x="7455777" y="1986244"/>
            <a:ext cx="3443224" cy="3206719"/>
          </a:xfrm>
          <a:prstGeom prst="rect">
            <a:avLst/>
          </a:prstGeom>
        </p:spPr>
      </p:pic>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12E3359C-CDAF-F75F-D390-2D6488D7A654}"/>
                  </a:ext>
                </a:extLst>
              </p:cNvPr>
              <p:cNvSpPr txBox="1"/>
              <p:nvPr/>
            </p:nvSpPr>
            <p:spPr>
              <a:xfrm>
                <a:off x="6871789" y="5234891"/>
                <a:ext cx="4673711" cy="954107"/>
              </a:xfrm>
              <a:prstGeom prst="rect">
                <a:avLst/>
              </a:prstGeom>
              <a:noFill/>
            </p:spPr>
            <p:txBody>
              <a:bodyPr wrap="square">
                <a:spAutoFit/>
              </a:bodyPr>
              <a:lstStyle/>
              <a:p>
                <a:r>
                  <a:rPr lang="it-IT" sz="1400" b="1" dirty="0">
                    <a:effectLst/>
                    <a:cs typeface="Arial" panose="020B0604020202020204" pitchFamily="34" charset="0"/>
                  </a:rPr>
                  <a:t>Figura </a:t>
                </a:r>
                <a:r>
                  <a:rPr lang="it-IT" sz="1400" b="1" dirty="0">
                    <a:cs typeface="Arial" panose="020B0604020202020204" pitchFamily="34" charset="0"/>
                  </a:rPr>
                  <a:t>23</a:t>
                </a:r>
                <a:r>
                  <a:rPr lang="it-IT" sz="1400" dirty="0">
                    <a:effectLst/>
                    <a:cs typeface="Arial" panose="020B0604020202020204" pitchFamily="34" charset="0"/>
                  </a:rPr>
                  <a:t>: </a:t>
                </a:r>
                <a:r>
                  <a:rPr lang="it-IT" sz="1400" dirty="0">
                    <a:cs typeface="Arial" panose="020B0604020202020204" pitchFamily="34" charset="0"/>
                  </a:rPr>
                  <a:t>R</a:t>
                </a:r>
                <a:r>
                  <a:rPr lang="it-IT" sz="1400" dirty="0">
                    <a:effectLst/>
                    <a:cs typeface="Arial" panose="020B0604020202020204" pitchFamily="34" charset="0"/>
                  </a:rPr>
                  <a:t>iflessione con asse </a:t>
                </a:r>
                <a14:m>
                  <m:oMath xmlns:m="http://schemas.openxmlformats.org/officeDocument/2006/math">
                    <m:r>
                      <a:rPr lang="it-IT" sz="1400" i="1" smtClean="0">
                        <a:effectLst/>
                        <a:latin typeface="Cambria Math" panose="02040503050406030204" pitchFamily="18" charset="0"/>
                        <a:ea typeface="Cambria Math" panose="02040503050406030204" pitchFamily="18" charset="0"/>
                        <a:cs typeface="Arial" panose="020B0604020202020204" pitchFamily="34" charset="0"/>
                      </a:rPr>
                      <m:t>ℓ</m:t>
                    </m:r>
                  </m:oMath>
                </a14:m>
                <a:r>
                  <a:rPr lang="it-IT" sz="1400" dirty="0">
                    <a:effectLst/>
                    <a:cs typeface="Arial" panose="020B0604020202020204" pitchFamily="34" charset="0"/>
                  </a:rPr>
                  <a:t> di due </a:t>
                </a:r>
                <a:r>
                  <a:rPr lang="it-IT" sz="1400" dirty="0">
                    <a:cs typeface="Arial" panose="020B0604020202020204" pitchFamily="34" charset="0"/>
                  </a:rPr>
                  <a:t>t</a:t>
                </a:r>
                <a:r>
                  <a:rPr lang="it-IT" sz="1400" dirty="0">
                    <a:effectLst/>
                    <a:cs typeface="Arial" panose="020B0604020202020204" pitchFamily="34" charset="0"/>
                  </a:rPr>
                  <a:t>riangoli iperbolici, con </a:t>
                </a:r>
                <a14:m>
                  <m:oMath xmlns:m="http://schemas.openxmlformats.org/officeDocument/2006/math">
                    <m:r>
                      <a:rPr lang="it-IT" sz="1400" i="1">
                        <a:latin typeface="Cambria Math" panose="02040503050406030204" pitchFamily="18" charset="0"/>
                        <a:ea typeface="Cambria Math" panose="02040503050406030204" pitchFamily="18" charset="0"/>
                        <a:cs typeface="Arial" panose="020B0604020202020204" pitchFamily="34" charset="0"/>
                      </a:rPr>
                      <m:t>ℓ</m:t>
                    </m:r>
                  </m:oMath>
                </a14:m>
                <a:r>
                  <a:rPr lang="it-IT" sz="1400" dirty="0">
                    <a:effectLst/>
                    <a:cs typeface="Arial" panose="020B0604020202020204" pitchFamily="34" charset="0"/>
                  </a:rPr>
                  <a:t> retta iperbolica del II tipo. La </a:t>
                </a:r>
                <a:r>
                  <a:rPr lang="it-IT" sz="1400" dirty="0">
                    <a:cs typeface="Arial" panose="020B0604020202020204" pitchFamily="34" charset="0"/>
                  </a:rPr>
                  <a:t>r</a:t>
                </a:r>
                <a:r>
                  <a:rPr lang="it-IT" sz="1400" dirty="0">
                    <a:effectLst/>
                    <a:cs typeface="Arial" panose="020B0604020202020204" pitchFamily="34" charset="0"/>
                  </a:rPr>
                  <a:t>iflessione trasforma l’una nell’altra le due regioni in cui </a:t>
                </a:r>
                <a14:m>
                  <m:oMath xmlns:m="http://schemas.openxmlformats.org/officeDocument/2006/math">
                    <m:r>
                      <a:rPr lang="it-IT" sz="1400" i="1">
                        <a:latin typeface="Cambria Math" panose="02040503050406030204" pitchFamily="18" charset="0"/>
                        <a:ea typeface="Cambria Math" panose="02040503050406030204" pitchFamily="18" charset="0"/>
                        <a:cs typeface="Arial" panose="020B0604020202020204" pitchFamily="34" charset="0"/>
                      </a:rPr>
                      <m:t>ℓ</m:t>
                    </m:r>
                  </m:oMath>
                </a14:m>
                <a:r>
                  <a:rPr lang="it-IT" sz="1400" dirty="0">
                    <a:effectLst/>
                    <a:cs typeface="Arial" panose="020B0604020202020204" pitchFamily="34" charset="0"/>
                  </a:rPr>
                  <a:t> divide il disco e </a:t>
                </a:r>
                <a:r>
                  <a:rPr lang="it-IT" sz="1400" dirty="0">
                    <a:cs typeface="Arial" panose="020B0604020202020204" pitchFamily="34" charset="0"/>
                  </a:rPr>
                  <a:t>t</a:t>
                </a:r>
                <a:r>
                  <a:rPr lang="it-IT" sz="1400" dirty="0">
                    <a:effectLst/>
                    <a:cs typeface="Arial" panose="020B0604020202020204" pitchFamily="34" charset="0"/>
                  </a:rPr>
                  <a:t>utti gli angoli dei</a:t>
                </a:r>
                <a:r>
                  <a:rPr lang="it-IT" sz="1400" dirty="0">
                    <a:cs typeface="Arial" panose="020B0604020202020204" pitchFamily="34" charset="0"/>
                  </a:rPr>
                  <a:t> t</a:t>
                </a:r>
                <a:r>
                  <a:rPr lang="it-IT" sz="1400" dirty="0">
                    <a:effectLst/>
                    <a:cs typeface="Arial" panose="020B0604020202020204" pitchFamily="34" charset="0"/>
                  </a:rPr>
                  <a:t>riangoli sono conservati. </a:t>
                </a:r>
              </a:p>
            </p:txBody>
          </p:sp>
        </mc:Choice>
        <mc:Fallback xmlns="">
          <p:sp>
            <p:nvSpPr>
              <p:cNvPr id="11" name="CasellaDiTesto 10">
                <a:extLst>
                  <a:ext uri="{FF2B5EF4-FFF2-40B4-BE49-F238E27FC236}">
                    <a16:creationId xmlns:a16="http://schemas.microsoft.com/office/drawing/2014/main" id="{12E3359C-CDAF-F75F-D390-2D6488D7A654}"/>
                  </a:ext>
                </a:extLst>
              </p:cNvPr>
              <p:cNvSpPr txBox="1">
                <a:spLocks noRot="1" noChangeAspect="1" noMove="1" noResize="1" noEditPoints="1" noAdjustHandles="1" noChangeArrowheads="1" noChangeShapeType="1" noTextEdit="1"/>
              </p:cNvSpPr>
              <p:nvPr/>
            </p:nvSpPr>
            <p:spPr>
              <a:xfrm>
                <a:off x="6871789" y="5234891"/>
                <a:ext cx="4673711" cy="954107"/>
              </a:xfrm>
              <a:prstGeom prst="rect">
                <a:avLst/>
              </a:prstGeom>
              <a:blipFill>
                <a:blip r:embed="rId6"/>
                <a:stretch>
                  <a:fillRect l="-270" t="-1316" r="-811" b="-5263"/>
                </a:stretch>
              </a:blipFill>
            </p:spPr>
            <p:txBody>
              <a:bodyPr/>
              <a:lstStyle/>
              <a:p>
                <a:r>
                  <a:rPr lang="it-IT">
                    <a:noFill/>
                  </a:rPr>
                  <a:t> </a:t>
                </a:r>
              </a:p>
            </p:txBody>
          </p:sp>
        </mc:Fallback>
      </mc:AlternateContent>
      <p:sp>
        <p:nvSpPr>
          <p:cNvPr id="14" name="Subtitle 3">
            <a:extLst>
              <a:ext uri="{FF2B5EF4-FFF2-40B4-BE49-F238E27FC236}">
                <a16:creationId xmlns:a16="http://schemas.microsoft.com/office/drawing/2014/main" id="{BE208CF5-FCE9-7B25-3228-34B8741B510A}"/>
              </a:ext>
            </a:extLst>
          </p:cNvPr>
          <p:cNvSpPr txBox="1">
            <a:spLocks/>
          </p:cNvSpPr>
          <p:nvPr/>
        </p:nvSpPr>
        <p:spPr bwMode="gray">
          <a:xfrm>
            <a:off x="1566203" y="1284434"/>
            <a:ext cx="4765690" cy="752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marL="0" marR="0" lvl="0" indent="0" algn="ctr"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r>
              <a:rPr lang="en-US" altLang="it-IT" sz="1400" dirty="0">
                <a:solidFill>
                  <a:schemeClr val="tx1"/>
                </a:solidFill>
                <a:latin typeface="Avenir Next" panose="020B0503020202020204" pitchFamily="34" charset="0"/>
                <a:ea typeface="Verdana" panose="020B0604030504040204" pitchFamily="34" charset="0"/>
                <a:cs typeface="Arial" panose="020B0604020202020204" pitchFamily="34" charset="0"/>
              </a:rPr>
              <a:t>RIFLESSIONI </a:t>
            </a:r>
            <a:br>
              <a:rPr lang="en-US" altLang="it-IT" sz="1400" dirty="0">
                <a:solidFill>
                  <a:schemeClr val="tx1"/>
                </a:solidFill>
                <a:latin typeface="Avenir Next" panose="020B0503020202020204" pitchFamily="34" charset="0"/>
                <a:ea typeface="Verdana" panose="020B0604030504040204" pitchFamily="34" charset="0"/>
                <a:cs typeface="Arial" panose="020B0604020202020204" pitchFamily="34" charset="0"/>
              </a:rPr>
            </a:br>
            <a:r>
              <a:rPr lang="en-US" altLang="it-IT" sz="1400" dirty="0">
                <a:solidFill>
                  <a:schemeClr val="tx1"/>
                </a:solidFill>
                <a:latin typeface="Avenir Next" panose="020B0503020202020204" pitchFamily="34" charset="0"/>
                <a:ea typeface="Verdana" panose="020B0604030504040204" pitchFamily="34" charset="0"/>
                <a:cs typeface="Arial" panose="020B0604020202020204" pitchFamily="34" charset="0"/>
              </a:rPr>
              <a:t>rispetto a una RETTA IPERBOLICA</a:t>
            </a:r>
            <a:br>
              <a:rPr lang="en-US" altLang="it-IT" sz="1400" dirty="0">
                <a:solidFill>
                  <a:schemeClr val="tx1"/>
                </a:solidFill>
                <a:latin typeface="Avenir Next" panose="020B0503020202020204" pitchFamily="34" charset="0"/>
                <a:ea typeface="Verdana" panose="020B0604030504040204" pitchFamily="34" charset="0"/>
                <a:cs typeface="Arial" panose="020B0604020202020204" pitchFamily="34" charset="0"/>
              </a:rPr>
            </a:br>
            <a:r>
              <a:rPr lang="en-US" altLang="it-IT" sz="1400" dirty="0">
                <a:solidFill>
                  <a:schemeClr val="tx1"/>
                </a:solidFill>
                <a:latin typeface="Avenir Next" panose="020B0503020202020204" pitchFamily="34" charset="0"/>
                <a:ea typeface="Verdana" panose="020B0604030504040204" pitchFamily="34" charset="0"/>
                <a:cs typeface="Arial" panose="020B0604020202020204" pitchFamily="34" charset="0"/>
              </a:rPr>
              <a:t>DEL I TIPO</a:t>
            </a:r>
            <a:endParaRPr lang="en-US" altLang="it-IT" sz="1600" dirty="0">
              <a:solidFill>
                <a:schemeClr val="tx1"/>
              </a:solidFill>
              <a:latin typeface="Avenir Next" panose="020B0503020202020204" pitchFamily="34" charset="0"/>
              <a:ea typeface="Verdana" panose="020B0604030504040204" pitchFamily="34" charset="0"/>
              <a:cs typeface="Arial" panose="020B0604020202020204" pitchFamily="34" charset="0"/>
            </a:endParaRPr>
          </a:p>
        </p:txBody>
      </p:sp>
      <p:sp>
        <p:nvSpPr>
          <p:cNvPr id="15" name="Subtitle 3">
            <a:extLst>
              <a:ext uri="{FF2B5EF4-FFF2-40B4-BE49-F238E27FC236}">
                <a16:creationId xmlns:a16="http://schemas.microsoft.com/office/drawing/2014/main" id="{CB9233AC-92F6-FD36-3DB6-69199DEBB08E}"/>
              </a:ext>
            </a:extLst>
          </p:cNvPr>
          <p:cNvSpPr txBox="1">
            <a:spLocks/>
          </p:cNvSpPr>
          <p:nvPr/>
        </p:nvSpPr>
        <p:spPr bwMode="gray">
          <a:xfrm>
            <a:off x="7388546" y="1308309"/>
            <a:ext cx="3640198" cy="752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marL="0" marR="0" lvl="0" indent="0" algn="ctr"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r>
              <a:rPr lang="en-US" altLang="it-IT" sz="1400" dirty="0">
                <a:solidFill>
                  <a:schemeClr val="tx1"/>
                </a:solidFill>
                <a:latin typeface="Avenir Next" panose="020B0503020202020204" pitchFamily="34" charset="0"/>
                <a:ea typeface="Verdana" panose="020B0604030504040204" pitchFamily="34" charset="0"/>
                <a:cs typeface="Arial" panose="020B0604020202020204" pitchFamily="34" charset="0"/>
              </a:rPr>
              <a:t>RIFLESSIONI </a:t>
            </a:r>
            <a:br>
              <a:rPr lang="en-US" altLang="it-IT" sz="1400" dirty="0">
                <a:solidFill>
                  <a:schemeClr val="tx1"/>
                </a:solidFill>
                <a:latin typeface="Avenir Next" panose="020B0503020202020204" pitchFamily="34" charset="0"/>
                <a:ea typeface="Verdana" panose="020B0604030504040204" pitchFamily="34" charset="0"/>
                <a:cs typeface="Arial" panose="020B0604020202020204" pitchFamily="34" charset="0"/>
              </a:rPr>
            </a:br>
            <a:r>
              <a:rPr lang="en-US" altLang="it-IT" sz="1400" dirty="0">
                <a:solidFill>
                  <a:schemeClr val="tx1"/>
                </a:solidFill>
                <a:latin typeface="Avenir Next" panose="020B0503020202020204" pitchFamily="34" charset="0"/>
                <a:ea typeface="Verdana" panose="020B0604030504040204" pitchFamily="34" charset="0"/>
                <a:cs typeface="Arial" panose="020B0604020202020204" pitchFamily="34" charset="0"/>
              </a:rPr>
              <a:t>rispetto a una RETTA IPERBOLICA</a:t>
            </a:r>
            <a:br>
              <a:rPr lang="en-US" altLang="it-IT" sz="1400" dirty="0">
                <a:solidFill>
                  <a:schemeClr val="tx1"/>
                </a:solidFill>
                <a:latin typeface="Avenir Next" panose="020B0503020202020204" pitchFamily="34" charset="0"/>
                <a:ea typeface="Verdana" panose="020B0604030504040204" pitchFamily="34" charset="0"/>
                <a:cs typeface="Arial" panose="020B0604020202020204" pitchFamily="34" charset="0"/>
              </a:rPr>
            </a:br>
            <a:r>
              <a:rPr lang="en-US" altLang="it-IT" sz="1400" dirty="0">
                <a:solidFill>
                  <a:schemeClr val="tx1"/>
                </a:solidFill>
                <a:latin typeface="Avenir Next" panose="020B0503020202020204" pitchFamily="34" charset="0"/>
                <a:ea typeface="Verdana" panose="020B0604030504040204" pitchFamily="34" charset="0"/>
                <a:cs typeface="Arial" panose="020B0604020202020204" pitchFamily="34" charset="0"/>
              </a:rPr>
              <a:t> DEL II TIPO</a:t>
            </a:r>
            <a:endParaRPr lang="en-US" altLang="it-IT" sz="1600" dirty="0">
              <a:solidFill>
                <a:schemeClr val="tx1"/>
              </a:solidFill>
              <a:latin typeface="Avenir Next" panose="020B0503020202020204" pitchFamily="34" charset="0"/>
              <a:ea typeface="Verdana" panose="020B0604030504040204" pitchFamily="34" charset="0"/>
              <a:cs typeface="Arial" panose="020B0604020202020204" pitchFamily="34" charset="0"/>
            </a:endParaRPr>
          </a:p>
        </p:txBody>
      </p:sp>
      <p:pic>
        <p:nvPicPr>
          <p:cNvPr id="2" name="Immagine 1" descr="Immagine che contiene Carattere, testo, logo, simbolo&#10;&#10;Descrizione generata automaticamente">
            <a:extLst>
              <a:ext uri="{FF2B5EF4-FFF2-40B4-BE49-F238E27FC236}">
                <a16:creationId xmlns:a16="http://schemas.microsoft.com/office/drawing/2014/main" id="{479174D1-3CDB-31FC-6C67-6FAEB3AA24B9}"/>
              </a:ext>
            </a:extLst>
          </p:cNvPr>
          <p:cNvPicPr>
            <a:picLocks noChangeAspect="1"/>
          </p:cNvPicPr>
          <p:nvPr/>
        </p:nvPicPr>
        <p:blipFill rotWithShape="1">
          <a:blip r:embed="rId7">
            <a:extLst>
              <a:ext uri="{28A0092B-C50C-407E-A947-70E740481C1C}">
                <a14:useLocalDpi xmlns:a14="http://schemas.microsoft.com/office/drawing/2010/main" val="0"/>
              </a:ext>
            </a:extLst>
          </a:blip>
          <a:srcRect l="6459" t="9813" r="5897" b="7500"/>
          <a:stretch/>
        </p:blipFill>
        <p:spPr>
          <a:xfrm>
            <a:off x="10197550" y="5981131"/>
            <a:ext cx="1740450" cy="754949"/>
          </a:xfrm>
          <a:prstGeom prst="rect">
            <a:avLst/>
          </a:prstGeom>
        </p:spPr>
      </p:pic>
      <p:cxnSp>
        <p:nvCxnSpPr>
          <p:cNvPr id="16" name="Connettore diritto 35">
            <a:extLst>
              <a:ext uri="{FF2B5EF4-FFF2-40B4-BE49-F238E27FC236}">
                <a16:creationId xmlns:a16="http://schemas.microsoft.com/office/drawing/2014/main" id="{4942DB0E-1527-8646-461D-22CC21D39C55}"/>
              </a:ext>
            </a:extLst>
          </p:cNvPr>
          <p:cNvCxnSpPr>
            <a:cxnSpLocks/>
          </p:cNvCxnSpPr>
          <p:nvPr/>
        </p:nvCxnSpPr>
        <p:spPr>
          <a:xfrm>
            <a:off x="361950" y="962017"/>
            <a:ext cx="11412955" cy="0"/>
          </a:xfrm>
          <a:prstGeom prst="line">
            <a:avLst/>
          </a:prstGeom>
          <a:ln w="53975">
            <a:solidFill>
              <a:srgbClr val="5AB1C9"/>
            </a:solidFill>
          </a:ln>
        </p:spPr>
        <p:style>
          <a:lnRef idx="2">
            <a:schemeClr val="accent1"/>
          </a:lnRef>
          <a:fillRef idx="0">
            <a:schemeClr val="accent1"/>
          </a:fillRef>
          <a:effectRef idx="1">
            <a:schemeClr val="accent1"/>
          </a:effectRef>
          <a:fontRef idx="minor">
            <a:schemeClr val="tx1"/>
          </a:fontRef>
        </p:style>
      </p:cxnSp>
      <p:sp>
        <p:nvSpPr>
          <p:cNvPr id="19" name="object 17">
            <a:extLst>
              <a:ext uri="{FF2B5EF4-FFF2-40B4-BE49-F238E27FC236}">
                <a16:creationId xmlns:a16="http://schemas.microsoft.com/office/drawing/2014/main" id="{04CB210B-E541-6CF6-ACF3-D3B8EA2D7B91}"/>
              </a:ext>
            </a:extLst>
          </p:cNvPr>
          <p:cNvSpPr/>
          <p:nvPr/>
        </p:nvSpPr>
        <p:spPr>
          <a:xfrm>
            <a:off x="6865986" y="-1"/>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Tree>
    <p:extLst>
      <p:ext uri="{BB962C8B-B14F-4D97-AF65-F5344CB8AC3E}">
        <p14:creationId xmlns:p14="http://schemas.microsoft.com/office/powerpoint/2010/main" val="29741533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bject 17">
            <a:extLst>
              <a:ext uri="{FF2B5EF4-FFF2-40B4-BE49-F238E27FC236}">
                <a16:creationId xmlns:a16="http://schemas.microsoft.com/office/drawing/2014/main" id="{3A1B1A1A-756E-4A0F-4B68-7C3D0E9BEAED}"/>
              </a:ext>
            </a:extLst>
          </p:cNvPr>
          <p:cNvSpPr/>
          <p:nvPr/>
        </p:nvSpPr>
        <p:spPr>
          <a:xfrm>
            <a:off x="1330309"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latin typeface="Avenir Next" panose="020B0503020202020204" pitchFamily="34" charset="0"/>
            </a:endParaRPr>
          </a:p>
        </p:txBody>
      </p:sp>
      <p:sp>
        <p:nvSpPr>
          <p:cNvPr id="27" name="object 17">
            <a:extLst>
              <a:ext uri="{FF2B5EF4-FFF2-40B4-BE49-F238E27FC236}">
                <a16:creationId xmlns:a16="http://schemas.microsoft.com/office/drawing/2014/main" id="{28C0FD3E-8CE9-A116-0D54-E87A876866B5}"/>
              </a:ext>
            </a:extLst>
          </p:cNvPr>
          <p:cNvSpPr/>
          <p:nvPr/>
        </p:nvSpPr>
        <p:spPr>
          <a:xfrm>
            <a:off x="2711261"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28" name="object 17">
            <a:extLst>
              <a:ext uri="{FF2B5EF4-FFF2-40B4-BE49-F238E27FC236}">
                <a16:creationId xmlns:a16="http://schemas.microsoft.com/office/drawing/2014/main" id="{EDE02A27-4BFC-32E5-CCDB-47DE8CBCF2E4}"/>
              </a:ext>
            </a:extLst>
          </p:cNvPr>
          <p:cNvSpPr/>
          <p:nvPr/>
        </p:nvSpPr>
        <p:spPr>
          <a:xfrm>
            <a:off x="4092212"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0" name="object 17">
            <a:extLst>
              <a:ext uri="{FF2B5EF4-FFF2-40B4-BE49-F238E27FC236}">
                <a16:creationId xmlns:a16="http://schemas.microsoft.com/office/drawing/2014/main" id="{DF5C94D1-AE51-B87D-F606-D704F0240741}"/>
              </a:ext>
            </a:extLst>
          </p:cNvPr>
          <p:cNvSpPr/>
          <p:nvPr/>
        </p:nvSpPr>
        <p:spPr>
          <a:xfrm>
            <a:off x="6865987"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1" name="object 17">
            <a:extLst>
              <a:ext uri="{FF2B5EF4-FFF2-40B4-BE49-F238E27FC236}">
                <a16:creationId xmlns:a16="http://schemas.microsoft.com/office/drawing/2014/main" id="{EAC7C983-61A4-ADDF-C2BF-AA032276B1D8}"/>
              </a:ext>
            </a:extLst>
          </p:cNvPr>
          <p:cNvSpPr/>
          <p:nvPr/>
        </p:nvSpPr>
        <p:spPr>
          <a:xfrm>
            <a:off x="8252876"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2" name="object 17">
            <a:extLst>
              <a:ext uri="{FF2B5EF4-FFF2-40B4-BE49-F238E27FC236}">
                <a16:creationId xmlns:a16="http://schemas.microsoft.com/office/drawing/2014/main" id="{BB34F172-0916-45B6-9749-9C7FB0DFECE2}"/>
              </a:ext>
            </a:extLst>
          </p:cNvPr>
          <p:cNvSpPr/>
          <p:nvPr/>
        </p:nvSpPr>
        <p:spPr>
          <a:xfrm>
            <a:off x="9639765"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3" name="object 17">
            <a:extLst>
              <a:ext uri="{FF2B5EF4-FFF2-40B4-BE49-F238E27FC236}">
                <a16:creationId xmlns:a16="http://schemas.microsoft.com/office/drawing/2014/main" id="{F4B78069-C610-7BA8-F4CF-EFB924D4D321}"/>
              </a:ext>
            </a:extLst>
          </p:cNvPr>
          <p:cNvSpPr/>
          <p:nvPr/>
        </p:nvSpPr>
        <p:spPr>
          <a:xfrm>
            <a:off x="12455253" y="0"/>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endParaRPr>
          </a:p>
        </p:txBody>
      </p:sp>
      <p:sp>
        <p:nvSpPr>
          <p:cNvPr id="35" name="object 18">
            <a:extLst>
              <a:ext uri="{FF2B5EF4-FFF2-40B4-BE49-F238E27FC236}">
                <a16:creationId xmlns:a16="http://schemas.microsoft.com/office/drawing/2014/main" id="{BFD78D3B-EE38-5E2E-DFC1-2476D4C33EDC}"/>
              </a:ext>
            </a:extLst>
          </p:cNvPr>
          <p:cNvSpPr/>
          <p:nvPr/>
        </p:nvSpPr>
        <p:spPr>
          <a:xfrm>
            <a:off x="12455253" y="645425"/>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7" name="object 19">
            <a:extLst>
              <a:ext uri="{FF2B5EF4-FFF2-40B4-BE49-F238E27FC236}">
                <a16:creationId xmlns:a16="http://schemas.microsoft.com/office/drawing/2014/main" id="{43ADCA6E-CCD3-21D9-908D-46260C79A8CE}"/>
              </a:ext>
            </a:extLst>
          </p:cNvPr>
          <p:cNvSpPr/>
          <p:nvPr/>
        </p:nvSpPr>
        <p:spPr>
          <a:xfrm>
            <a:off x="12455253" y="129085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9E122C"/>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8" name="object 20">
            <a:extLst>
              <a:ext uri="{FF2B5EF4-FFF2-40B4-BE49-F238E27FC236}">
                <a16:creationId xmlns:a16="http://schemas.microsoft.com/office/drawing/2014/main" id="{B33FA088-795D-7FF8-1446-56A6D9AD439A}"/>
              </a:ext>
            </a:extLst>
          </p:cNvPr>
          <p:cNvSpPr/>
          <p:nvPr/>
        </p:nvSpPr>
        <p:spPr>
          <a:xfrm>
            <a:off x="12455253" y="193627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019E6D"/>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9" name="object 19">
            <a:extLst>
              <a:ext uri="{FF2B5EF4-FFF2-40B4-BE49-F238E27FC236}">
                <a16:creationId xmlns:a16="http://schemas.microsoft.com/office/drawing/2014/main" id="{ECC8F59F-DE12-AE1E-FCD4-9FF1089423ED}"/>
              </a:ext>
            </a:extLst>
          </p:cNvPr>
          <p:cNvSpPr/>
          <p:nvPr/>
        </p:nvSpPr>
        <p:spPr>
          <a:xfrm>
            <a:off x="12455253" y="258170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0" name="object 20">
            <a:extLst>
              <a:ext uri="{FF2B5EF4-FFF2-40B4-BE49-F238E27FC236}">
                <a16:creationId xmlns:a16="http://schemas.microsoft.com/office/drawing/2014/main" id="{B9C09F2A-97B8-6865-2833-4203885DB7BA}"/>
              </a:ext>
            </a:extLst>
          </p:cNvPr>
          <p:cNvSpPr/>
          <p:nvPr/>
        </p:nvSpPr>
        <p:spPr>
          <a:xfrm>
            <a:off x="12455253" y="322712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1" name="object 20">
            <a:extLst>
              <a:ext uri="{FF2B5EF4-FFF2-40B4-BE49-F238E27FC236}">
                <a16:creationId xmlns:a16="http://schemas.microsoft.com/office/drawing/2014/main" id="{0C9A3CDE-73E1-D781-D42A-324BBBC6E2BF}"/>
              </a:ext>
            </a:extLst>
          </p:cNvPr>
          <p:cNvSpPr/>
          <p:nvPr/>
        </p:nvSpPr>
        <p:spPr>
          <a:xfrm>
            <a:off x="12455253" y="3872550"/>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chemeClr val="accent5">
              <a:lumMod val="75000"/>
            </a:schemeClr>
          </a:solidFill>
          <a:ln>
            <a:solidFill>
              <a:srgbClr val="9E122C"/>
            </a:solidFill>
          </a:ln>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3" name="object 17">
            <a:extLst>
              <a:ext uri="{FF2B5EF4-FFF2-40B4-BE49-F238E27FC236}">
                <a16:creationId xmlns:a16="http://schemas.microsoft.com/office/drawing/2014/main" id="{D19F4331-5FEF-877D-E316-0939B626BB26}"/>
              </a:ext>
            </a:extLst>
          </p:cNvPr>
          <p:cNvSpPr/>
          <p:nvPr/>
        </p:nvSpPr>
        <p:spPr>
          <a:xfrm>
            <a:off x="5485036" y="-4161"/>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8" name="Subtitle 3">
            <a:extLst>
              <a:ext uri="{FF2B5EF4-FFF2-40B4-BE49-F238E27FC236}">
                <a16:creationId xmlns:a16="http://schemas.microsoft.com/office/drawing/2014/main" id="{737E7B0B-3948-1520-848B-52C4867CB62C}"/>
              </a:ext>
            </a:extLst>
          </p:cNvPr>
          <p:cNvSpPr txBox="1">
            <a:spLocks/>
          </p:cNvSpPr>
          <p:nvPr/>
        </p:nvSpPr>
        <p:spPr bwMode="gray">
          <a:xfrm>
            <a:off x="361949" y="443666"/>
            <a:ext cx="11412955" cy="360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marL="0" marR="0" lvl="0" indent="0" algn="l"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r>
              <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rPr>
              <a:t>CONGRUENZA e ISOMETRIA: </a:t>
            </a:r>
            <a:r>
              <a:rPr lang="en-US" altLang="it-IT" dirty="0">
                <a:solidFill>
                  <a:schemeClr val="tx1"/>
                </a:solidFill>
                <a:latin typeface="Avenir Next" panose="020B0503020202020204" pitchFamily="34" charset="0"/>
                <a:ea typeface="Verdana" panose="020B0604030504040204" pitchFamily="34" charset="0"/>
                <a:cs typeface="Arial" panose="020B0604020202020204" pitchFamily="34" charset="0"/>
              </a:rPr>
              <a:t>OMOGENEITÀ E ISOTROPIA</a:t>
            </a:r>
            <a:endPar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endParaRPr>
          </a:p>
        </p:txBody>
      </p:sp>
      <p:pic>
        <p:nvPicPr>
          <p:cNvPr id="2" name="Immagine 1" descr="Immagine che contiene Carattere, testo, logo, simbolo&#10;&#10;Descrizione generata automaticamente">
            <a:extLst>
              <a:ext uri="{FF2B5EF4-FFF2-40B4-BE49-F238E27FC236}">
                <a16:creationId xmlns:a16="http://schemas.microsoft.com/office/drawing/2014/main" id="{479174D1-3CDB-31FC-6C67-6FAEB3AA24B9}"/>
              </a:ext>
            </a:extLst>
          </p:cNvPr>
          <p:cNvPicPr>
            <a:picLocks noChangeAspect="1"/>
          </p:cNvPicPr>
          <p:nvPr/>
        </p:nvPicPr>
        <p:blipFill rotWithShape="1">
          <a:blip r:embed="rId3">
            <a:extLst>
              <a:ext uri="{28A0092B-C50C-407E-A947-70E740481C1C}">
                <a14:useLocalDpi xmlns:a14="http://schemas.microsoft.com/office/drawing/2010/main" val="0"/>
              </a:ext>
            </a:extLst>
          </a:blip>
          <a:srcRect l="6459" t="9813" r="5897" b="7500"/>
          <a:stretch/>
        </p:blipFill>
        <p:spPr>
          <a:xfrm>
            <a:off x="10197550" y="5981131"/>
            <a:ext cx="1740450" cy="754949"/>
          </a:xfrm>
          <a:prstGeom prst="rect">
            <a:avLst/>
          </a:prstGeom>
        </p:spPr>
      </p:pic>
      <p:cxnSp>
        <p:nvCxnSpPr>
          <p:cNvPr id="16" name="Connettore diritto 35">
            <a:extLst>
              <a:ext uri="{FF2B5EF4-FFF2-40B4-BE49-F238E27FC236}">
                <a16:creationId xmlns:a16="http://schemas.microsoft.com/office/drawing/2014/main" id="{4942DB0E-1527-8646-461D-22CC21D39C55}"/>
              </a:ext>
            </a:extLst>
          </p:cNvPr>
          <p:cNvCxnSpPr>
            <a:cxnSpLocks/>
          </p:cNvCxnSpPr>
          <p:nvPr/>
        </p:nvCxnSpPr>
        <p:spPr>
          <a:xfrm>
            <a:off x="361950" y="962017"/>
            <a:ext cx="11412955" cy="0"/>
          </a:xfrm>
          <a:prstGeom prst="line">
            <a:avLst/>
          </a:prstGeom>
          <a:ln w="53975">
            <a:solidFill>
              <a:srgbClr val="5AB1C9"/>
            </a:solidFill>
          </a:ln>
        </p:spPr>
        <p:style>
          <a:lnRef idx="2">
            <a:schemeClr val="accent1"/>
          </a:lnRef>
          <a:fillRef idx="0">
            <a:schemeClr val="accent1"/>
          </a:fillRef>
          <a:effectRef idx="1">
            <a:schemeClr val="accent1"/>
          </a:effectRef>
          <a:fontRef idx="minor">
            <a:schemeClr val="tx1"/>
          </a:fontRef>
        </p:style>
      </p:cxnSp>
      <p:sp>
        <p:nvSpPr>
          <p:cNvPr id="19" name="object 17">
            <a:extLst>
              <a:ext uri="{FF2B5EF4-FFF2-40B4-BE49-F238E27FC236}">
                <a16:creationId xmlns:a16="http://schemas.microsoft.com/office/drawing/2014/main" id="{04CB210B-E541-6CF6-ACF3-D3B8EA2D7B91}"/>
              </a:ext>
            </a:extLst>
          </p:cNvPr>
          <p:cNvSpPr/>
          <p:nvPr/>
        </p:nvSpPr>
        <p:spPr>
          <a:xfrm>
            <a:off x="6865986" y="-1"/>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mc:AlternateContent xmlns:mc="http://schemas.openxmlformats.org/markup-compatibility/2006" xmlns:a14="http://schemas.microsoft.com/office/drawing/2010/main">
        <mc:Choice Requires="a14">
          <p:sp>
            <p:nvSpPr>
              <p:cNvPr id="4" name="Segnaposto contenuto 8">
                <a:extLst>
                  <a:ext uri="{FF2B5EF4-FFF2-40B4-BE49-F238E27FC236}">
                    <a16:creationId xmlns:a16="http://schemas.microsoft.com/office/drawing/2014/main" id="{10DC01A2-B6DE-AD87-39C5-6A452293A989}"/>
                  </a:ext>
                </a:extLst>
              </p:cNvPr>
              <p:cNvSpPr txBox="1">
                <a:spLocks/>
              </p:cNvSpPr>
              <p:nvPr/>
            </p:nvSpPr>
            <p:spPr>
              <a:xfrm>
                <a:off x="1500126" y="1650718"/>
                <a:ext cx="9136600" cy="4245265"/>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2000" b="1" i="1" dirty="0"/>
                  <a:t>Proposizione (Esistenze Movimenti Rigidi) </a:t>
                </a:r>
                <a:br>
                  <a:rPr lang="it-IT" sz="2000" b="1" i="1" dirty="0"/>
                </a:br>
                <a:r>
                  <a:rPr lang="it-IT" sz="2000" dirty="0"/>
                  <a:t>Esiste un numero sufficiente di movimenti rigidi del modello di Poincaré</a:t>
                </a:r>
                <a:br>
                  <a:rPr lang="it-IT" sz="2000" dirty="0"/>
                </a:br>
                <a:r>
                  <a:rPr lang="it-IT" sz="2000" dirty="0"/>
                  <a:t>in modo che: </a:t>
                </a:r>
              </a:p>
              <a:p>
                <a:pPr marL="0" indent="0">
                  <a:buFont typeface="Arial" panose="020B0604020202020204" pitchFamily="34" charset="0"/>
                  <a:buNone/>
                </a:pPr>
                <a:endParaRPr lang="it-IT" sz="2000" dirty="0">
                  <a:cs typeface="Arial" panose="020B0604020202020204" pitchFamily="34" charset="0"/>
                </a:endParaRPr>
              </a:p>
              <a:p>
                <a:pPr marL="285750" indent="-285750">
                  <a:buClr>
                    <a:srgbClr val="728FA5"/>
                  </a:buClr>
                  <a:buSzPct val="80000"/>
                  <a:buFont typeface="Wingdings" pitchFamily="2" charset="2"/>
                  <a:buChar char="q"/>
                </a:pPr>
                <a:r>
                  <a:rPr lang="it-IT" sz="2000" i="1" dirty="0"/>
                  <a:t>Omogeneità</a:t>
                </a:r>
                <a:r>
                  <a:rPr lang="it-IT" sz="2000" dirty="0"/>
                  <a:t>: Dati due punti </a:t>
                </a:r>
                <a14:m>
                  <m:oMath xmlns:m="http://schemas.openxmlformats.org/officeDocument/2006/math">
                    <m:r>
                      <a:rPr lang="it-IT" sz="2000" b="0" i="1" smtClean="0">
                        <a:latin typeface="Cambria Math" panose="02040503050406030204" pitchFamily="18" charset="0"/>
                      </a:rPr>
                      <m:t>𝐴</m:t>
                    </m:r>
                    <m:r>
                      <a:rPr lang="it-IT" sz="2000" b="0" i="1" smtClean="0">
                        <a:latin typeface="Cambria Math" panose="02040503050406030204" pitchFamily="18" charset="0"/>
                      </a:rPr>
                      <m:t> </m:t>
                    </m:r>
                  </m:oMath>
                </a14:m>
                <a:r>
                  <a:rPr lang="it-IT" sz="2000" dirty="0"/>
                  <a:t>e </a:t>
                </a:r>
                <a14:m>
                  <m:oMath xmlns:m="http://schemas.openxmlformats.org/officeDocument/2006/math">
                    <m:r>
                      <a:rPr lang="it-IT" sz="2000" b="0" i="1" smtClean="0">
                        <a:latin typeface="Cambria Math" panose="02040503050406030204" pitchFamily="18" charset="0"/>
                      </a:rPr>
                      <m:t>𝐵</m:t>
                    </m:r>
                  </m:oMath>
                </a14:m>
                <a:r>
                  <a:rPr lang="it-IT" sz="2000" dirty="0"/>
                  <a:t> esiste un’isometria </a:t>
                </a:r>
                <a14:m>
                  <m:oMath xmlns:m="http://schemas.openxmlformats.org/officeDocument/2006/math">
                    <m:r>
                      <a:rPr lang="it-IT" sz="2000" b="0" i="1" smtClean="0">
                        <a:latin typeface="Cambria Math" panose="02040503050406030204" pitchFamily="18" charset="0"/>
                      </a:rPr>
                      <m:t>𝑓</m:t>
                    </m:r>
                  </m:oMath>
                </a14:m>
                <a:r>
                  <a:rPr lang="it-IT" sz="2000" dirty="0"/>
                  <a:t> tale che </a:t>
                </a:r>
                <a14:m>
                  <m:oMath xmlns:m="http://schemas.openxmlformats.org/officeDocument/2006/math">
                    <m:r>
                      <a:rPr lang="it-IT" sz="2000" b="0" i="1" smtClean="0">
                        <a:latin typeface="Cambria Math" panose="02040503050406030204" pitchFamily="18" charset="0"/>
                      </a:rPr>
                      <m:t>𝑓</m:t>
                    </m:r>
                    <m:d>
                      <m:dPr>
                        <m:ctrlPr>
                          <a:rPr lang="it-IT" sz="2000" b="0" i="1" smtClean="0">
                            <a:latin typeface="Cambria Math" panose="02040503050406030204" pitchFamily="18" charset="0"/>
                          </a:rPr>
                        </m:ctrlPr>
                      </m:dPr>
                      <m:e>
                        <m:r>
                          <a:rPr lang="it-IT" sz="2000" b="0" i="1" smtClean="0">
                            <a:latin typeface="Cambria Math" panose="02040503050406030204" pitchFamily="18" charset="0"/>
                          </a:rPr>
                          <m:t>𝐴</m:t>
                        </m:r>
                      </m:e>
                    </m:d>
                    <m:r>
                      <a:rPr lang="it-IT" sz="2000" b="0" i="1" smtClean="0">
                        <a:latin typeface="Cambria Math" panose="02040503050406030204" pitchFamily="18" charset="0"/>
                      </a:rPr>
                      <m:t>=</m:t>
                    </m:r>
                    <m:r>
                      <a:rPr lang="it-IT" sz="2000" b="0" i="1" smtClean="0">
                        <a:latin typeface="Cambria Math" panose="02040503050406030204" pitchFamily="18" charset="0"/>
                      </a:rPr>
                      <m:t>𝐵</m:t>
                    </m:r>
                  </m:oMath>
                </a14:m>
                <a:r>
                  <a:rPr lang="it-IT" sz="2000" dirty="0"/>
                  <a:t>;</a:t>
                </a:r>
                <a:br>
                  <a:rPr lang="it-IT" sz="2000" dirty="0"/>
                </a:br>
                <a:endParaRPr lang="it-IT" sz="2000" dirty="0"/>
              </a:p>
              <a:p>
                <a:pPr marL="285750" indent="-285750">
                  <a:buClr>
                    <a:srgbClr val="728FA5"/>
                  </a:buClr>
                  <a:buSzPct val="80000"/>
                  <a:buFont typeface="Wingdings" pitchFamily="2" charset="2"/>
                  <a:buChar char="q"/>
                </a:pPr>
                <a:r>
                  <a:rPr lang="it-IT" sz="2000" i="1" dirty="0"/>
                  <a:t>Isotropia</a:t>
                </a:r>
                <a:r>
                  <a:rPr lang="it-IT" sz="2000" dirty="0"/>
                  <a:t>: Dati tre punti distinti </a:t>
                </a:r>
                <a14:m>
                  <m:oMath xmlns:m="http://schemas.openxmlformats.org/officeDocument/2006/math">
                    <m:r>
                      <a:rPr lang="it-IT" sz="2000" i="1" dirty="0" smtClean="0">
                        <a:latin typeface="Cambria Math" panose="02040503050406030204" pitchFamily="18" charset="0"/>
                      </a:rPr>
                      <m:t>𝑂</m:t>
                    </m:r>
                    <m:r>
                      <a:rPr lang="it-IT" sz="2000" b="0" i="0" smtClean="0">
                        <a:latin typeface="Cambria Math" panose="02040503050406030204" pitchFamily="18" charset="0"/>
                      </a:rPr>
                      <m:t>,</m:t>
                    </m:r>
                    <m:r>
                      <a:rPr lang="it-IT" sz="2000" b="0" i="1" smtClean="0">
                        <a:latin typeface="Cambria Math" panose="02040503050406030204" pitchFamily="18" charset="0"/>
                      </a:rPr>
                      <m:t>𝐴</m:t>
                    </m:r>
                    <m:r>
                      <a:rPr lang="it-IT" sz="2000" b="0" i="1" smtClean="0">
                        <a:latin typeface="Cambria Math" panose="02040503050406030204" pitchFamily="18" charset="0"/>
                      </a:rPr>
                      <m:t> </m:t>
                    </m:r>
                  </m:oMath>
                </a14:m>
                <a:r>
                  <a:rPr lang="it-IT" sz="2000" dirty="0"/>
                  <a:t>e </a:t>
                </a:r>
                <a14:m>
                  <m:oMath xmlns:m="http://schemas.openxmlformats.org/officeDocument/2006/math">
                    <m:r>
                      <a:rPr lang="it-IT" sz="2000" b="0" i="1" smtClean="0">
                        <a:latin typeface="Cambria Math" panose="02040503050406030204" pitchFamily="18" charset="0"/>
                      </a:rPr>
                      <m:t>𝐵</m:t>
                    </m:r>
                  </m:oMath>
                </a14:m>
                <a:r>
                  <a:rPr lang="it-IT" sz="2000" dirty="0"/>
                  <a:t> esiste un’isometria </a:t>
                </a:r>
                <a14:m>
                  <m:oMath xmlns:m="http://schemas.openxmlformats.org/officeDocument/2006/math">
                    <m:r>
                      <a:rPr lang="it-IT" sz="2000" i="1">
                        <a:latin typeface="Cambria Math" panose="02040503050406030204" pitchFamily="18" charset="0"/>
                      </a:rPr>
                      <m:t>𝑓</m:t>
                    </m:r>
                  </m:oMath>
                </a14:m>
                <a:r>
                  <a:rPr lang="it-IT" sz="2000" dirty="0"/>
                  <a:t> che lascia fisso il punto </a:t>
                </a:r>
                <a14:m>
                  <m:oMath xmlns:m="http://schemas.openxmlformats.org/officeDocument/2006/math">
                    <m:r>
                      <a:rPr lang="it-IT" sz="2000" i="1" dirty="0">
                        <a:latin typeface="Cambria Math" panose="02040503050406030204" pitchFamily="18" charset="0"/>
                      </a:rPr>
                      <m:t>𝑂</m:t>
                    </m:r>
                    <m:r>
                      <a:rPr lang="it-IT" sz="2000" i="1" dirty="0">
                        <a:latin typeface="Cambria Math" panose="02040503050406030204" pitchFamily="18" charset="0"/>
                      </a:rPr>
                      <m:t> </m:t>
                    </m:r>
                  </m:oMath>
                </a14:m>
                <a:r>
                  <a:rPr lang="it-IT" sz="2000" dirty="0"/>
                  <a:t>e che manda la semiretta </a:t>
                </a:r>
                <a14:m>
                  <m:oMath xmlns:m="http://schemas.openxmlformats.org/officeDocument/2006/math">
                    <m:acc>
                      <m:accPr>
                        <m:chr m:val="⃗"/>
                        <m:ctrlPr>
                          <a:rPr lang="it-IT" sz="2000" i="1" smtClean="0">
                            <a:latin typeface="Cambria Math" panose="02040503050406030204" pitchFamily="18" charset="0"/>
                          </a:rPr>
                        </m:ctrlPr>
                      </m:accPr>
                      <m:e>
                        <m:r>
                          <a:rPr lang="it-IT" sz="2000" b="0" i="1" smtClean="0">
                            <a:latin typeface="Cambria Math" panose="02040503050406030204" pitchFamily="18" charset="0"/>
                          </a:rPr>
                          <m:t>𝑂𝐴</m:t>
                        </m:r>
                        <m:r>
                          <a:rPr lang="it-IT" sz="2000" b="0" i="1" smtClean="0">
                            <a:latin typeface="Cambria Math" panose="02040503050406030204" pitchFamily="18" charset="0"/>
                          </a:rPr>
                          <m:t> </m:t>
                        </m:r>
                      </m:e>
                    </m:acc>
                  </m:oMath>
                </a14:m>
                <a:r>
                  <a:rPr lang="it-IT" sz="2000" dirty="0"/>
                  <a:t>nella semiretta </a:t>
                </a:r>
                <a14:m>
                  <m:oMath xmlns:m="http://schemas.openxmlformats.org/officeDocument/2006/math">
                    <m:acc>
                      <m:accPr>
                        <m:chr m:val="⃗"/>
                        <m:ctrlPr>
                          <a:rPr lang="it-IT" sz="2000" i="1">
                            <a:latin typeface="Cambria Math" panose="02040503050406030204" pitchFamily="18" charset="0"/>
                          </a:rPr>
                        </m:ctrlPr>
                      </m:accPr>
                      <m:e>
                        <m:r>
                          <a:rPr lang="it-IT" sz="2000" i="1">
                            <a:latin typeface="Cambria Math" panose="02040503050406030204" pitchFamily="18" charset="0"/>
                          </a:rPr>
                          <m:t>𝑂</m:t>
                        </m:r>
                        <m:r>
                          <a:rPr lang="it-IT" sz="2000" b="0" i="1" smtClean="0">
                            <a:latin typeface="Cambria Math" panose="02040503050406030204" pitchFamily="18" charset="0"/>
                          </a:rPr>
                          <m:t>𝐵</m:t>
                        </m:r>
                        <m:r>
                          <a:rPr lang="it-IT" sz="2000" i="1">
                            <a:latin typeface="Cambria Math" panose="02040503050406030204" pitchFamily="18" charset="0"/>
                          </a:rPr>
                          <m:t> </m:t>
                        </m:r>
                      </m:e>
                    </m:acc>
                  </m:oMath>
                </a14:m>
                <a:r>
                  <a:rPr lang="it-IT" sz="2000" dirty="0"/>
                  <a:t>;</a:t>
                </a:r>
                <a:br>
                  <a:rPr lang="it-IT" sz="2000" dirty="0"/>
                </a:br>
                <a:endParaRPr lang="it-IT" sz="2000" dirty="0"/>
              </a:p>
              <a:p>
                <a:pPr marL="285750" indent="-285750">
                  <a:buClr>
                    <a:srgbClr val="728FA5"/>
                  </a:buClr>
                  <a:buSzPct val="80000"/>
                  <a:buFont typeface="Wingdings" pitchFamily="2" charset="2"/>
                  <a:buChar char="q"/>
                </a:pPr>
                <a:r>
                  <a:rPr lang="it-IT" sz="2000" i="1" dirty="0"/>
                  <a:t>Esistenza riflessioni</a:t>
                </a:r>
                <a:r>
                  <a:rPr lang="it-IT" sz="2000" dirty="0"/>
                  <a:t>: Per ogni retta iperbolica ℓ esiste un’isometria </a:t>
                </a:r>
                <a14:m>
                  <m:oMath xmlns:m="http://schemas.openxmlformats.org/officeDocument/2006/math">
                    <m:r>
                      <a:rPr lang="it-IT" sz="2000" i="1" smtClean="0">
                        <a:latin typeface="Cambria Math" panose="02040503050406030204" pitchFamily="18" charset="0"/>
                      </a:rPr>
                      <m:t>𝑓</m:t>
                    </m:r>
                  </m:oMath>
                </a14:m>
                <a:r>
                  <a:rPr lang="it-IT" sz="2000" dirty="0"/>
                  <a:t> che lascia fissi i punti di ℓ e che scambia i due semipiani in cui ℓ divide il piano.</a:t>
                </a:r>
              </a:p>
              <a:p>
                <a:pPr marL="0" indent="0">
                  <a:buFont typeface="Arial" panose="020B0604020202020204" pitchFamily="34" charset="0"/>
                  <a:buNone/>
                </a:pPr>
                <a:endParaRPr lang="it-IT" sz="2000" dirty="0"/>
              </a:p>
              <a:p>
                <a:pPr marL="0" indent="0">
                  <a:buFont typeface="Arial" panose="020B0604020202020204" pitchFamily="34" charset="0"/>
                  <a:buNone/>
                </a:pPr>
                <a:endParaRPr lang="it-IT" sz="1600" dirty="0"/>
              </a:p>
            </p:txBody>
          </p:sp>
        </mc:Choice>
        <mc:Fallback xmlns="">
          <p:sp>
            <p:nvSpPr>
              <p:cNvPr id="4" name="Segnaposto contenuto 8">
                <a:extLst>
                  <a:ext uri="{FF2B5EF4-FFF2-40B4-BE49-F238E27FC236}">
                    <a16:creationId xmlns:a16="http://schemas.microsoft.com/office/drawing/2014/main" id="{10DC01A2-B6DE-AD87-39C5-6A452293A989}"/>
                  </a:ext>
                </a:extLst>
              </p:cNvPr>
              <p:cNvSpPr txBox="1">
                <a:spLocks noRot="1" noChangeAspect="1" noMove="1" noResize="1" noEditPoints="1" noAdjustHandles="1" noChangeArrowheads="1" noChangeShapeType="1" noTextEdit="1"/>
              </p:cNvSpPr>
              <p:nvPr/>
            </p:nvSpPr>
            <p:spPr>
              <a:xfrm>
                <a:off x="1500126" y="1650718"/>
                <a:ext cx="9136600" cy="4245265"/>
              </a:xfrm>
              <a:prstGeom prst="rect">
                <a:avLst/>
              </a:prstGeom>
              <a:blipFill>
                <a:blip r:embed="rId4"/>
                <a:stretch>
                  <a:fillRect l="-694" t="-3284"/>
                </a:stretch>
              </a:blipFill>
            </p:spPr>
            <p:txBody>
              <a:bodyPr/>
              <a:lstStyle/>
              <a:p>
                <a:r>
                  <a:rPr lang="it-IT">
                    <a:noFill/>
                  </a:rPr>
                  <a:t> </a:t>
                </a:r>
              </a:p>
            </p:txBody>
          </p:sp>
        </mc:Fallback>
      </mc:AlternateContent>
    </p:spTree>
    <p:extLst>
      <p:ext uri="{BB962C8B-B14F-4D97-AF65-F5344CB8AC3E}">
        <p14:creationId xmlns:p14="http://schemas.microsoft.com/office/powerpoint/2010/main" val="1698299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bject 17">
            <a:extLst>
              <a:ext uri="{FF2B5EF4-FFF2-40B4-BE49-F238E27FC236}">
                <a16:creationId xmlns:a16="http://schemas.microsoft.com/office/drawing/2014/main" id="{3A1B1A1A-756E-4A0F-4B68-7C3D0E9BEAED}"/>
              </a:ext>
            </a:extLst>
          </p:cNvPr>
          <p:cNvSpPr/>
          <p:nvPr/>
        </p:nvSpPr>
        <p:spPr>
          <a:xfrm>
            <a:off x="1330309"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latin typeface="Avenir Next" panose="020B0503020202020204" pitchFamily="34" charset="0"/>
            </a:endParaRPr>
          </a:p>
        </p:txBody>
      </p:sp>
      <p:sp>
        <p:nvSpPr>
          <p:cNvPr id="27" name="object 17">
            <a:extLst>
              <a:ext uri="{FF2B5EF4-FFF2-40B4-BE49-F238E27FC236}">
                <a16:creationId xmlns:a16="http://schemas.microsoft.com/office/drawing/2014/main" id="{28C0FD3E-8CE9-A116-0D54-E87A876866B5}"/>
              </a:ext>
            </a:extLst>
          </p:cNvPr>
          <p:cNvSpPr/>
          <p:nvPr/>
        </p:nvSpPr>
        <p:spPr>
          <a:xfrm>
            <a:off x="2711261"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28" name="object 17">
            <a:extLst>
              <a:ext uri="{FF2B5EF4-FFF2-40B4-BE49-F238E27FC236}">
                <a16:creationId xmlns:a16="http://schemas.microsoft.com/office/drawing/2014/main" id="{EDE02A27-4BFC-32E5-CCDB-47DE8CBCF2E4}"/>
              </a:ext>
            </a:extLst>
          </p:cNvPr>
          <p:cNvSpPr/>
          <p:nvPr/>
        </p:nvSpPr>
        <p:spPr>
          <a:xfrm>
            <a:off x="4092212"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0" name="object 17">
            <a:extLst>
              <a:ext uri="{FF2B5EF4-FFF2-40B4-BE49-F238E27FC236}">
                <a16:creationId xmlns:a16="http://schemas.microsoft.com/office/drawing/2014/main" id="{DF5C94D1-AE51-B87D-F606-D704F0240741}"/>
              </a:ext>
            </a:extLst>
          </p:cNvPr>
          <p:cNvSpPr/>
          <p:nvPr/>
        </p:nvSpPr>
        <p:spPr>
          <a:xfrm>
            <a:off x="6865987"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1" name="object 17">
            <a:extLst>
              <a:ext uri="{FF2B5EF4-FFF2-40B4-BE49-F238E27FC236}">
                <a16:creationId xmlns:a16="http://schemas.microsoft.com/office/drawing/2014/main" id="{EAC7C983-61A4-ADDF-C2BF-AA032276B1D8}"/>
              </a:ext>
            </a:extLst>
          </p:cNvPr>
          <p:cNvSpPr/>
          <p:nvPr/>
        </p:nvSpPr>
        <p:spPr>
          <a:xfrm>
            <a:off x="8252876"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2" name="object 17">
            <a:extLst>
              <a:ext uri="{FF2B5EF4-FFF2-40B4-BE49-F238E27FC236}">
                <a16:creationId xmlns:a16="http://schemas.microsoft.com/office/drawing/2014/main" id="{BB34F172-0916-45B6-9749-9C7FB0DFECE2}"/>
              </a:ext>
            </a:extLst>
          </p:cNvPr>
          <p:cNvSpPr/>
          <p:nvPr/>
        </p:nvSpPr>
        <p:spPr>
          <a:xfrm>
            <a:off x="9639765"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3" name="object 17">
            <a:extLst>
              <a:ext uri="{FF2B5EF4-FFF2-40B4-BE49-F238E27FC236}">
                <a16:creationId xmlns:a16="http://schemas.microsoft.com/office/drawing/2014/main" id="{F4B78069-C610-7BA8-F4CF-EFB924D4D321}"/>
              </a:ext>
            </a:extLst>
          </p:cNvPr>
          <p:cNvSpPr/>
          <p:nvPr/>
        </p:nvSpPr>
        <p:spPr>
          <a:xfrm>
            <a:off x="12455253" y="0"/>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endParaRPr>
          </a:p>
        </p:txBody>
      </p:sp>
      <p:sp>
        <p:nvSpPr>
          <p:cNvPr id="35" name="object 18">
            <a:extLst>
              <a:ext uri="{FF2B5EF4-FFF2-40B4-BE49-F238E27FC236}">
                <a16:creationId xmlns:a16="http://schemas.microsoft.com/office/drawing/2014/main" id="{BFD78D3B-EE38-5E2E-DFC1-2476D4C33EDC}"/>
              </a:ext>
            </a:extLst>
          </p:cNvPr>
          <p:cNvSpPr/>
          <p:nvPr/>
        </p:nvSpPr>
        <p:spPr>
          <a:xfrm>
            <a:off x="12455253" y="645425"/>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7" name="object 19">
            <a:extLst>
              <a:ext uri="{FF2B5EF4-FFF2-40B4-BE49-F238E27FC236}">
                <a16:creationId xmlns:a16="http://schemas.microsoft.com/office/drawing/2014/main" id="{43ADCA6E-CCD3-21D9-908D-46260C79A8CE}"/>
              </a:ext>
            </a:extLst>
          </p:cNvPr>
          <p:cNvSpPr/>
          <p:nvPr/>
        </p:nvSpPr>
        <p:spPr>
          <a:xfrm>
            <a:off x="12455253" y="129085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9E122C"/>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8" name="object 20">
            <a:extLst>
              <a:ext uri="{FF2B5EF4-FFF2-40B4-BE49-F238E27FC236}">
                <a16:creationId xmlns:a16="http://schemas.microsoft.com/office/drawing/2014/main" id="{B33FA088-795D-7FF8-1446-56A6D9AD439A}"/>
              </a:ext>
            </a:extLst>
          </p:cNvPr>
          <p:cNvSpPr/>
          <p:nvPr/>
        </p:nvSpPr>
        <p:spPr>
          <a:xfrm>
            <a:off x="12455253" y="193627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019E6D"/>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9" name="object 19">
            <a:extLst>
              <a:ext uri="{FF2B5EF4-FFF2-40B4-BE49-F238E27FC236}">
                <a16:creationId xmlns:a16="http://schemas.microsoft.com/office/drawing/2014/main" id="{ECC8F59F-DE12-AE1E-FCD4-9FF1089423ED}"/>
              </a:ext>
            </a:extLst>
          </p:cNvPr>
          <p:cNvSpPr/>
          <p:nvPr/>
        </p:nvSpPr>
        <p:spPr>
          <a:xfrm>
            <a:off x="12455253" y="258170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0" name="object 20">
            <a:extLst>
              <a:ext uri="{FF2B5EF4-FFF2-40B4-BE49-F238E27FC236}">
                <a16:creationId xmlns:a16="http://schemas.microsoft.com/office/drawing/2014/main" id="{B9C09F2A-97B8-6865-2833-4203885DB7BA}"/>
              </a:ext>
            </a:extLst>
          </p:cNvPr>
          <p:cNvSpPr/>
          <p:nvPr/>
        </p:nvSpPr>
        <p:spPr>
          <a:xfrm>
            <a:off x="12455253" y="322712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1" name="object 20">
            <a:extLst>
              <a:ext uri="{FF2B5EF4-FFF2-40B4-BE49-F238E27FC236}">
                <a16:creationId xmlns:a16="http://schemas.microsoft.com/office/drawing/2014/main" id="{0C9A3CDE-73E1-D781-D42A-324BBBC6E2BF}"/>
              </a:ext>
            </a:extLst>
          </p:cNvPr>
          <p:cNvSpPr/>
          <p:nvPr/>
        </p:nvSpPr>
        <p:spPr>
          <a:xfrm>
            <a:off x="12455253" y="3872550"/>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chemeClr val="accent5">
              <a:lumMod val="75000"/>
            </a:schemeClr>
          </a:solidFill>
          <a:ln>
            <a:solidFill>
              <a:srgbClr val="9E122C"/>
            </a:solidFill>
          </a:ln>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3" name="object 17">
            <a:extLst>
              <a:ext uri="{FF2B5EF4-FFF2-40B4-BE49-F238E27FC236}">
                <a16:creationId xmlns:a16="http://schemas.microsoft.com/office/drawing/2014/main" id="{D19F4331-5FEF-877D-E316-0939B626BB26}"/>
              </a:ext>
            </a:extLst>
          </p:cNvPr>
          <p:cNvSpPr/>
          <p:nvPr/>
        </p:nvSpPr>
        <p:spPr>
          <a:xfrm>
            <a:off x="5485036" y="-4161"/>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8" name="Subtitle 3">
            <a:extLst>
              <a:ext uri="{FF2B5EF4-FFF2-40B4-BE49-F238E27FC236}">
                <a16:creationId xmlns:a16="http://schemas.microsoft.com/office/drawing/2014/main" id="{737E7B0B-3948-1520-848B-52C4867CB62C}"/>
              </a:ext>
            </a:extLst>
          </p:cNvPr>
          <p:cNvSpPr txBox="1">
            <a:spLocks/>
          </p:cNvSpPr>
          <p:nvPr/>
        </p:nvSpPr>
        <p:spPr bwMode="gray">
          <a:xfrm>
            <a:off x="361949" y="443666"/>
            <a:ext cx="11412955" cy="360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marL="0" marR="0" lvl="0" indent="0" algn="l"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r>
              <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rPr>
              <a:t>CONGRUENZA e ISOMETRIA: </a:t>
            </a:r>
            <a:r>
              <a:rPr lang="en-US" altLang="it-IT" dirty="0">
                <a:solidFill>
                  <a:schemeClr val="tx1"/>
                </a:solidFill>
                <a:latin typeface="Avenir Next" panose="020B0503020202020204" pitchFamily="34" charset="0"/>
                <a:ea typeface="Verdana" panose="020B0604030504040204" pitchFamily="34" charset="0"/>
                <a:cs typeface="Arial" panose="020B0604020202020204" pitchFamily="34" charset="0"/>
              </a:rPr>
              <a:t>COSTRUZIONE ASSE DI UN SEGMENTO</a:t>
            </a:r>
            <a:endPar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endParaRPr>
          </a:p>
        </p:txBody>
      </p:sp>
      <p:pic>
        <p:nvPicPr>
          <p:cNvPr id="2" name="Immagine 1" descr="Immagine che contiene Carattere, testo, logo, simbolo&#10;&#10;Descrizione generata automaticamente">
            <a:extLst>
              <a:ext uri="{FF2B5EF4-FFF2-40B4-BE49-F238E27FC236}">
                <a16:creationId xmlns:a16="http://schemas.microsoft.com/office/drawing/2014/main" id="{479174D1-3CDB-31FC-6C67-6FAEB3AA24B9}"/>
              </a:ext>
            </a:extLst>
          </p:cNvPr>
          <p:cNvPicPr>
            <a:picLocks noChangeAspect="1"/>
          </p:cNvPicPr>
          <p:nvPr/>
        </p:nvPicPr>
        <p:blipFill rotWithShape="1">
          <a:blip r:embed="rId3">
            <a:extLst>
              <a:ext uri="{28A0092B-C50C-407E-A947-70E740481C1C}">
                <a14:useLocalDpi xmlns:a14="http://schemas.microsoft.com/office/drawing/2010/main" val="0"/>
              </a:ext>
            </a:extLst>
          </a:blip>
          <a:srcRect l="6459" t="9813" r="5897" b="7500"/>
          <a:stretch/>
        </p:blipFill>
        <p:spPr>
          <a:xfrm>
            <a:off x="10197550" y="5981131"/>
            <a:ext cx="1740450" cy="754949"/>
          </a:xfrm>
          <a:prstGeom prst="rect">
            <a:avLst/>
          </a:prstGeom>
        </p:spPr>
      </p:pic>
      <p:cxnSp>
        <p:nvCxnSpPr>
          <p:cNvPr id="16" name="Connettore diritto 35">
            <a:extLst>
              <a:ext uri="{FF2B5EF4-FFF2-40B4-BE49-F238E27FC236}">
                <a16:creationId xmlns:a16="http://schemas.microsoft.com/office/drawing/2014/main" id="{4942DB0E-1527-8646-461D-22CC21D39C55}"/>
              </a:ext>
            </a:extLst>
          </p:cNvPr>
          <p:cNvCxnSpPr>
            <a:cxnSpLocks/>
          </p:cNvCxnSpPr>
          <p:nvPr/>
        </p:nvCxnSpPr>
        <p:spPr>
          <a:xfrm>
            <a:off x="361950" y="962017"/>
            <a:ext cx="11412955" cy="0"/>
          </a:xfrm>
          <a:prstGeom prst="line">
            <a:avLst/>
          </a:prstGeom>
          <a:ln w="53975">
            <a:solidFill>
              <a:srgbClr val="5AB1C9"/>
            </a:solidFill>
          </a:ln>
        </p:spPr>
        <p:style>
          <a:lnRef idx="2">
            <a:schemeClr val="accent1"/>
          </a:lnRef>
          <a:fillRef idx="0">
            <a:schemeClr val="accent1"/>
          </a:fillRef>
          <a:effectRef idx="1">
            <a:schemeClr val="accent1"/>
          </a:effectRef>
          <a:fontRef idx="minor">
            <a:schemeClr val="tx1"/>
          </a:fontRef>
        </p:style>
      </p:cxnSp>
      <p:sp>
        <p:nvSpPr>
          <p:cNvPr id="19" name="object 17">
            <a:extLst>
              <a:ext uri="{FF2B5EF4-FFF2-40B4-BE49-F238E27FC236}">
                <a16:creationId xmlns:a16="http://schemas.microsoft.com/office/drawing/2014/main" id="{04CB210B-E541-6CF6-ACF3-D3B8EA2D7B91}"/>
              </a:ext>
            </a:extLst>
          </p:cNvPr>
          <p:cNvSpPr/>
          <p:nvPr/>
        </p:nvSpPr>
        <p:spPr>
          <a:xfrm>
            <a:off x="6865986" y="-1"/>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pic>
        <p:nvPicPr>
          <p:cNvPr id="14337" name="Picture 1" descr="page76image129264608">
            <a:extLst>
              <a:ext uri="{FF2B5EF4-FFF2-40B4-BE49-F238E27FC236}">
                <a16:creationId xmlns:a16="http://schemas.microsoft.com/office/drawing/2014/main" id="{4F473812-A79A-BC31-DE00-ACDFEA5672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4576" y="1796854"/>
            <a:ext cx="5264745" cy="42336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8386065A-4DBA-505C-F10D-FFA7C2AFD832}"/>
                  </a:ext>
                </a:extLst>
              </p:cNvPr>
              <p:cNvSpPr txBox="1"/>
              <p:nvPr/>
            </p:nvSpPr>
            <p:spPr>
              <a:xfrm>
                <a:off x="6169080" y="6188734"/>
                <a:ext cx="4565225" cy="276999"/>
              </a:xfrm>
              <a:prstGeom prst="rect">
                <a:avLst/>
              </a:prstGeom>
              <a:noFill/>
            </p:spPr>
            <p:txBody>
              <a:bodyPr wrap="square" rtlCol="0">
                <a:spAutoFit/>
              </a:bodyPr>
              <a:lstStyle/>
              <a:p>
                <a:r>
                  <a:rPr lang="it-IT" sz="1200" b="1" dirty="0">
                    <a:cs typeface="Arial" panose="020B0604020202020204" pitchFamily="34" charset="0"/>
                  </a:rPr>
                  <a:t>Figura 24: </a:t>
                </a:r>
                <a:r>
                  <a:rPr lang="it-IT" sz="1200" dirty="0">
                    <a:cs typeface="Arial" panose="020B0604020202020204" pitchFamily="34" charset="0"/>
                  </a:rPr>
                  <a:t>Asse iperbolico del segmento </a:t>
                </a:r>
                <a14:m>
                  <m:oMath xmlns:m="http://schemas.openxmlformats.org/officeDocument/2006/math">
                    <m:r>
                      <a:rPr lang="it-IT" sz="1200" b="0" i="1" smtClean="0">
                        <a:latin typeface="Cambria Math" panose="02040503050406030204" pitchFamily="18" charset="0"/>
                        <a:cs typeface="Arial" panose="020B0604020202020204" pitchFamily="34" charset="0"/>
                      </a:rPr>
                      <m:t>𝑂𝐴</m:t>
                    </m:r>
                    <m:r>
                      <a:rPr lang="it-IT" sz="1200" b="0" i="1" smtClean="0">
                        <a:latin typeface="Cambria Math" panose="02040503050406030204" pitchFamily="18" charset="0"/>
                        <a:cs typeface="Arial" panose="020B0604020202020204" pitchFamily="34" charset="0"/>
                      </a:rPr>
                      <m:t>.</m:t>
                    </m:r>
                  </m:oMath>
                </a14:m>
                <a:endParaRPr lang="it-IT" sz="1200" b="1" dirty="0">
                  <a:cs typeface="Arial" panose="020B0604020202020204" pitchFamily="34" charset="0"/>
                </a:endParaRPr>
              </a:p>
            </p:txBody>
          </p:sp>
        </mc:Choice>
        <mc:Fallback xmlns="">
          <p:sp>
            <p:nvSpPr>
              <p:cNvPr id="12" name="CasellaDiTesto 11">
                <a:extLst>
                  <a:ext uri="{FF2B5EF4-FFF2-40B4-BE49-F238E27FC236}">
                    <a16:creationId xmlns:a16="http://schemas.microsoft.com/office/drawing/2014/main" id="{8386065A-4DBA-505C-F10D-FFA7C2AFD832}"/>
                  </a:ext>
                </a:extLst>
              </p:cNvPr>
              <p:cNvSpPr txBox="1">
                <a:spLocks noRot="1" noChangeAspect="1" noMove="1" noResize="1" noEditPoints="1" noAdjustHandles="1" noChangeArrowheads="1" noChangeShapeType="1" noTextEdit="1"/>
              </p:cNvSpPr>
              <p:nvPr/>
            </p:nvSpPr>
            <p:spPr>
              <a:xfrm>
                <a:off x="6169080" y="6188734"/>
                <a:ext cx="4565225" cy="276999"/>
              </a:xfrm>
              <a:prstGeom prst="rect">
                <a:avLst/>
              </a:prstGeom>
              <a:blipFill>
                <a:blip r:embed="rId5"/>
                <a:stretch>
                  <a:fillRect b="-13043"/>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4D88638E-2161-E174-8A17-CC74ED55CF0D}"/>
                  </a:ext>
                </a:extLst>
              </p:cNvPr>
              <p:cNvSpPr txBox="1"/>
              <p:nvPr/>
            </p:nvSpPr>
            <p:spPr>
              <a:xfrm>
                <a:off x="687104" y="2296348"/>
                <a:ext cx="3730263" cy="3139321"/>
              </a:xfrm>
              <a:prstGeom prst="rect">
                <a:avLst/>
              </a:prstGeom>
              <a:noFill/>
            </p:spPr>
            <p:txBody>
              <a:bodyPr wrap="square">
                <a:spAutoFit/>
              </a:bodyPr>
              <a:lstStyle/>
              <a:p>
                <a:endParaRPr lang="it-IT" dirty="0">
                  <a:cs typeface="Arial" panose="020B0604020202020204" pitchFamily="34" charset="0"/>
                </a:endParaRPr>
              </a:p>
              <a:p>
                <a:pPr marL="285750" indent="-285750">
                  <a:buClr>
                    <a:srgbClr val="728FA5"/>
                  </a:buClr>
                  <a:buSzPct val="80000"/>
                  <a:buFont typeface="Wingdings" pitchFamily="2" charset="2"/>
                  <a:buChar char="q"/>
                </a:pPr>
                <a:r>
                  <a:rPr lang="it-IT" sz="1800" dirty="0">
                    <a:effectLst/>
                  </a:rPr>
                  <a:t>Per qualsiasi </a:t>
                </a:r>
                <a14:m>
                  <m:oMath xmlns:m="http://schemas.openxmlformats.org/officeDocument/2006/math">
                    <m:r>
                      <a:rPr lang="it-IT" sz="1800" b="0" i="1" smtClean="0">
                        <a:effectLst/>
                        <a:latin typeface="Cambria Math" panose="02040503050406030204" pitchFamily="18" charset="0"/>
                      </a:rPr>
                      <m:t>𝐴</m:t>
                    </m:r>
                    <m:r>
                      <a:rPr lang="it-IT" sz="1800" b="0" i="1" smtClean="0">
                        <a:effectLst/>
                        <a:latin typeface="Cambria Math" panose="02040503050406030204" pitchFamily="18" charset="0"/>
                        <a:ea typeface="Cambria Math" panose="02040503050406030204" pitchFamily="18" charset="0"/>
                      </a:rPr>
                      <m:t>≠</m:t>
                    </m:r>
                    <m:r>
                      <a:rPr lang="it-IT" sz="1800" b="0" i="1" smtClean="0">
                        <a:effectLst/>
                        <a:latin typeface="Cambria Math" panose="02040503050406030204" pitchFamily="18" charset="0"/>
                        <a:ea typeface="Cambria Math" panose="02040503050406030204" pitchFamily="18" charset="0"/>
                      </a:rPr>
                      <m:t>𝑂</m:t>
                    </m:r>
                    <m:r>
                      <a:rPr lang="it-IT" sz="1800" b="0" i="1" smtClean="0">
                        <a:effectLst/>
                        <a:latin typeface="Cambria Math" panose="02040503050406030204" pitchFamily="18" charset="0"/>
                        <a:ea typeface="Cambria Math" panose="02040503050406030204" pitchFamily="18" charset="0"/>
                      </a:rPr>
                      <m:t> </m:t>
                    </m:r>
                  </m:oMath>
                </a14:m>
                <a:r>
                  <a:rPr lang="it-IT" sz="1800" dirty="0">
                    <a:effectLst/>
                  </a:rPr>
                  <a:t>esiste una circonferenza </a:t>
                </a:r>
                <a14:m>
                  <m:oMath xmlns:m="http://schemas.openxmlformats.org/officeDocument/2006/math">
                    <m:r>
                      <a:rPr lang="it-IT" sz="1800" b="0" i="1" smtClean="0">
                        <a:effectLst/>
                        <a:latin typeface="Cambria Math" panose="02040503050406030204" pitchFamily="18" charset="0"/>
                      </a:rPr>
                      <m:t>𝑑</m:t>
                    </m:r>
                  </m:oMath>
                </a14:m>
                <a:r>
                  <a:rPr lang="it-IT" sz="1800" dirty="0">
                    <a:effectLst/>
                  </a:rPr>
                  <a:t>, ortogonale a </a:t>
                </a:r>
                <a14:m>
                  <m:oMath xmlns:m="http://schemas.openxmlformats.org/officeDocument/2006/math">
                    <m:r>
                      <a:rPr lang="it-IT" sz="1800" b="0" i="1" smtClean="0">
                        <a:effectLst/>
                        <a:latin typeface="Cambria Math" panose="02040503050406030204" pitchFamily="18" charset="0"/>
                      </a:rPr>
                      <m:t>𝑐</m:t>
                    </m:r>
                  </m:oMath>
                </a14:m>
                <a:r>
                  <a:rPr lang="it-IT" sz="1800" dirty="0">
                    <a:effectLst/>
                  </a:rPr>
                  <a:t>, cioè una retta iperbolica tale che la riflessione iperbolica rispetto ad essa interscambi</a:t>
                </a:r>
                <a:r>
                  <a:rPr lang="it-IT" dirty="0"/>
                  <a:t> </a:t>
                </a:r>
                <a14:m>
                  <m:oMath xmlns:m="http://schemas.openxmlformats.org/officeDocument/2006/math">
                    <m:r>
                      <a:rPr lang="it-IT" i="1">
                        <a:latin typeface="Cambria Math" panose="02040503050406030204" pitchFamily="18" charset="0"/>
                      </a:rPr>
                      <m:t>𝐴</m:t>
                    </m:r>
                  </m:oMath>
                </a14:m>
                <a:r>
                  <a:rPr lang="it-IT" sz="1800" dirty="0">
                    <a:effectLst/>
                  </a:rPr>
                  <a:t> con </a:t>
                </a:r>
                <a14:m>
                  <m:oMath xmlns:m="http://schemas.openxmlformats.org/officeDocument/2006/math">
                    <m:r>
                      <a:rPr lang="it-IT" i="1">
                        <a:latin typeface="Cambria Math" panose="02040503050406030204" pitchFamily="18" charset="0"/>
                        <a:ea typeface="Cambria Math" panose="02040503050406030204" pitchFamily="18" charset="0"/>
                      </a:rPr>
                      <m:t>𝑂</m:t>
                    </m:r>
                  </m:oMath>
                </a14:m>
                <a:r>
                  <a:rPr lang="it-IT" sz="1800" dirty="0">
                    <a:effectLst/>
                  </a:rPr>
                  <a:t>. </a:t>
                </a:r>
                <a:br>
                  <a:rPr lang="it-IT" sz="1800" dirty="0">
                    <a:effectLst/>
                  </a:rPr>
                </a:br>
                <a:br>
                  <a:rPr lang="it-IT" sz="1800" dirty="0">
                    <a:effectLst/>
                  </a:rPr>
                </a:br>
                <a:r>
                  <a:rPr lang="it-IT" sz="1800" dirty="0">
                    <a:effectLst/>
                  </a:rPr>
                  <a:t>Tale riflessione è unica e la retta iperbolica </a:t>
                </a:r>
                <a14:m>
                  <m:oMath xmlns:m="http://schemas.openxmlformats.org/officeDocument/2006/math">
                    <m:r>
                      <a:rPr lang="it-IT" i="1">
                        <a:latin typeface="Cambria Math" panose="02040503050406030204" pitchFamily="18" charset="0"/>
                      </a:rPr>
                      <m:t>𝑑</m:t>
                    </m:r>
                  </m:oMath>
                </a14:m>
                <a:r>
                  <a:rPr lang="it-IT" sz="1800" dirty="0">
                    <a:effectLst/>
                  </a:rPr>
                  <a:t> è detta </a:t>
                </a:r>
                <a:r>
                  <a:rPr lang="it-IT" sz="1800" b="1" dirty="0">
                    <a:effectLst/>
                  </a:rPr>
                  <a:t>asse iperbolico</a:t>
                </a:r>
                <a:r>
                  <a:rPr lang="it-IT" sz="1800" dirty="0">
                    <a:effectLst/>
                  </a:rPr>
                  <a:t> del segmento</a:t>
                </a:r>
                <a:r>
                  <a:rPr lang="it-IT" dirty="0">
                    <a:cs typeface="Arial" panose="020B0604020202020204" pitchFamily="34" charset="0"/>
                  </a:rPr>
                  <a:t> </a:t>
                </a:r>
                <a14:m>
                  <m:oMath xmlns:m="http://schemas.openxmlformats.org/officeDocument/2006/math">
                    <m:r>
                      <a:rPr lang="it-IT" i="1">
                        <a:latin typeface="Cambria Math" panose="02040503050406030204" pitchFamily="18" charset="0"/>
                        <a:cs typeface="Arial" panose="020B0604020202020204" pitchFamily="34" charset="0"/>
                      </a:rPr>
                      <m:t>𝑂𝐴</m:t>
                    </m:r>
                  </m:oMath>
                </a14:m>
                <a:r>
                  <a:rPr lang="it-IT" sz="1800" dirty="0">
                    <a:effectLst/>
                  </a:rPr>
                  <a:t>. </a:t>
                </a:r>
                <a:endParaRPr lang="it-IT" dirty="0"/>
              </a:p>
              <a:p>
                <a:pPr marL="285750" indent="-285750">
                  <a:buClr>
                    <a:srgbClr val="728FA5"/>
                  </a:buClr>
                  <a:buSzPct val="80000"/>
                  <a:buFont typeface="Wingdings" pitchFamily="2" charset="2"/>
                  <a:buChar char="q"/>
                </a:pPr>
                <a:endParaRPr lang="it-IT" dirty="0">
                  <a:effectLst/>
                  <a:cs typeface="Arial" panose="020B0604020202020204" pitchFamily="34" charset="0"/>
                </a:endParaRPr>
              </a:p>
            </p:txBody>
          </p:sp>
        </mc:Choice>
        <mc:Fallback xmlns="">
          <p:sp>
            <p:nvSpPr>
              <p:cNvPr id="18" name="CasellaDiTesto 17">
                <a:extLst>
                  <a:ext uri="{FF2B5EF4-FFF2-40B4-BE49-F238E27FC236}">
                    <a16:creationId xmlns:a16="http://schemas.microsoft.com/office/drawing/2014/main" id="{4D88638E-2161-E174-8A17-CC74ED55CF0D}"/>
                  </a:ext>
                </a:extLst>
              </p:cNvPr>
              <p:cNvSpPr txBox="1">
                <a:spLocks noRot="1" noChangeAspect="1" noMove="1" noResize="1" noEditPoints="1" noAdjustHandles="1" noChangeArrowheads="1" noChangeShapeType="1" noTextEdit="1"/>
              </p:cNvSpPr>
              <p:nvPr/>
            </p:nvSpPr>
            <p:spPr>
              <a:xfrm>
                <a:off x="687104" y="2296348"/>
                <a:ext cx="3730263" cy="3139321"/>
              </a:xfrm>
              <a:prstGeom prst="rect">
                <a:avLst/>
              </a:prstGeom>
              <a:blipFill>
                <a:blip r:embed="rId6"/>
                <a:stretch>
                  <a:fillRect l="-340" r="-1361"/>
                </a:stretch>
              </a:blipFill>
            </p:spPr>
            <p:txBody>
              <a:bodyPr/>
              <a:lstStyle/>
              <a:p>
                <a:r>
                  <a:rPr lang="it-IT">
                    <a:noFill/>
                  </a:rPr>
                  <a:t> </a:t>
                </a:r>
              </a:p>
            </p:txBody>
          </p:sp>
        </mc:Fallback>
      </mc:AlternateContent>
    </p:spTree>
    <p:extLst>
      <p:ext uri="{BB962C8B-B14F-4D97-AF65-F5344CB8AC3E}">
        <p14:creationId xmlns:p14="http://schemas.microsoft.com/office/powerpoint/2010/main" val="24919396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bject 17">
            <a:extLst>
              <a:ext uri="{FF2B5EF4-FFF2-40B4-BE49-F238E27FC236}">
                <a16:creationId xmlns:a16="http://schemas.microsoft.com/office/drawing/2014/main" id="{3A1B1A1A-756E-4A0F-4B68-7C3D0E9BEAED}"/>
              </a:ext>
            </a:extLst>
          </p:cNvPr>
          <p:cNvSpPr/>
          <p:nvPr/>
        </p:nvSpPr>
        <p:spPr>
          <a:xfrm>
            <a:off x="1330309"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latin typeface="Avenir Next" panose="020B0503020202020204" pitchFamily="34" charset="0"/>
            </a:endParaRPr>
          </a:p>
        </p:txBody>
      </p:sp>
      <p:sp>
        <p:nvSpPr>
          <p:cNvPr id="27" name="object 17">
            <a:extLst>
              <a:ext uri="{FF2B5EF4-FFF2-40B4-BE49-F238E27FC236}">
                <a16:creationId xmlns:a16="http://schemas.microsoft.com/office/drawing/2014/main" id="{28C0FD3E-8CE9-A116-0D54-E87A876866B5}"/>
              </a:ext>
            </a:extLst>
          </p:cNvPr>
          <p:cNvSpPr/>
          <p:nvPr/>
        </p:nvSpPr>
        <p:spPr>
          <a:xfrm>
            <a:off x="2711261"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28" name="object 17">
            <a:extLst>
              <a:ext uri="{FF2B5EF4-FFF2-40B4-BE49-F238E27FC236}">
                <a16:creationId xmlns:a16="http://schemas.microsoft.com/office/drawing/2014/main" id="{EDE02A27-4BFC-32E5-CCDB-47DE8CBCF2E4}"/>
              </a:ext>
            </a:extLst>
          </p:cNvPr>
          <p:cNvSpPr/>
          <p:nvPr/>
        </p:nvSpPr>
        <p:spPr>
          <a:xfrm>
            <a:off x="4092212"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0" name="object 17">
            <a:extLst>
              <a:ext uri="{FF2B5EF4-FFF2-40B4-BE49-F238E27FC236}">
                <a16:creationId xmlns:a16="http://schemas.microsoft.com/office/drawing/2014/main" id="{DF5C94D1-AE51-B87D-F606-D704F0240741}"/>
              </a:ext>
            </a:extLst>
          </p:cNvPr>
          <p:cNvSpPr/>
          <p:nvPr/>
        </p:nvSpPr>
        <p:spPr>
          <a:xfrm>
            <a:off x="6865987"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1" name="object 17">
            <a:extLst>
              <a:ext uri="{FF2B5EF4-FFF2-40B4-BE49-F238E27FC236}">
                <a16:creationId xmlns:a16="http://schemas.microsoft.com/office/drawing/2014/main" id="{EAC7C983-61A4-ADDF-C2BF-AA032276B1D8}"/>
              </a:ext>
            </a:extLst>
          </p:cNvPr>
          <p:cNvSpPr/>
          <p:nvPr/>
        </p:nvSpPr>
        <p:spPr>
          <a:xfrm>
            <a:off x="8252876"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2" name="object 17">
            <a:extLst>
              <a:ext uri="{FF2B5EF4-FFF2-40B4-BE49-F238E27FC236}">
                <a16:creationId xmlns:a16="http://schemas.microsoft.com/office/drawing/2014/main" id="{BB34F172-0916-45B6-9749-9C7FB0DFECE2}"/>
              </a:ext>
            </a:extLst>
          </p:cNvPr>
          <p:cNvSpPr/>
          <p:nvPr/>
        </p:nvSpPr>
        <p:spPr>
          <a:xfrm>
            <a:off x="9639765"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3" name="object 17">
            <a:extLst>
              <a:ext uri="{FF2B5EF4-FFF2-40B4-BE49-F238E27FC236}">
                <a16:creationId xmlns:a16="http://schemas.microsoft.com/office/drawing/2014/main" id="{F4B78069-C610-7BA8-F4CF-EFB924D4D321}"/>
              </a:ext>
            </a:extLst>
          </p:cNvPr>
          <p:cNvSpPr/>
          <p:nvPr/>
        </p:nvSpPr>
        <p:spPr>
          <a:xfrm>
            <a:off x="12455253" y="0"/>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endParaRPr>
          </a:p>
        </p:txBody>
      </p:sp>
      <p:sp>
        <p:nvSpPr>
          <p:cNvPr id="35" name="object 18">
            <a:extLst>
              <a:ext uri="{FF2B5EF4-FFF2-40B4-BE49-F238E27FC236}">
                <a16:creationId xmlns:a16="http://schemas.microsoft.com/office/drawing/2014/main" id="{BFD78D3B-EE38-5E2E-DFC1-2476D4C33EDC}"/>
              </a:ext>
            </a:extLst>
          </p:cNvPr>
          <p:cNvSpPr/>
          <p:nvPr/>
        </p:nvSpPr>
        <p:spPr>
          <a:xfrm>
            <a:off x="12455253" y="645425"/>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7" name="object 19">
            <a:extLst>
              <a:ext uri="{FF2B5EF4-FFF2-40B4-BE49-F238E27FC236}">
                <a16:creationId xmlns:a16="http://schemas.microsoft.com/office/drawing/2014/main" id="{43ADCA6E-CCD3-21D9-908D-46260C79A8CE}"/>
              </a:ext>
            </a:extLst>
          </p:cNvPr>
          <p:cNvSpPr/>
          <p:nvPr/>
        </p:nvSpPr>
        <p:spPr>
          <a:xfrm>
            <a:off x="12455253" y="129085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9E122C"/>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8" name="object 20">
            <a:extLst>
              <a:ext uri="{FF2B5EF4-FFF2-40B4-BE49-F238E27FC236}">
                <a16:creationId xmlns:a16="http://schemas.microsoft.com/office/drawing/2014/main" id="{B33FA088-795D-7FF8-1446-56A6D9AD439A}"/>
              </a:ext>
            </a:extLst>
          </p:cNvPr>
          <p:cNvSpPr/>
          <p:nvPr/>
        </p:nvSpPr>
        <p:spPr>
          <a:xfrm>
            <a:off x="12455253" y="193627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019E6D"/>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9" name="object 19">
            <a:extLst>
              <a:ext uri="{FF2B5EF4-FFF2-40B4-BE49-F238E27FC236}">
                <a16:creationId xmlns:a16="http://schemas.microsoft.com/office/drawing/2014/main" id="{ECC8F59F-DE12-AE1E-FCD4-9FF1089423ED}"/>
              </a:ext>
            </a:extLst>
          </p:cNvPr>
          <p:cNvSpPr/>
          <p:nvPr/>
        </p:nvSpPr>
        <p:spPr>
          <a:xfrm>
            <a:off x="12455253" y="258170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0" name="object 20">
            <a:extLst>
              <a:ext uri="{FF2B5EF4-FFF2-40B4-BE49-F238E27FC236}">
                <a16:creationId xmlns:a16="http://schemas.microsoft.com/office/drawing/2014/main" id="{B9C09F2A-97B8-6865-2833-4203885DB7BA}"/>
              </a:ext>
            </a:extLst>
          </p:cNvPr>
          <p:cNvSpPr/>
          <p:nvPr/>
        </p:nvSpPr>
        <p:spPr>
          <a:xfrm>
            <a:off x="12455253" y="322712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1" name="object 20">
            <a:extLst>
              <a:ext uri="{FF2B5EF4-FFF2-40B4-BE49-F238E27FC236}">
                <a16:creationId xmlns:a16="http://schemas.microsoft.com/office/drawing/2014/main" id="{0C9A3CDE-73E1-D781-D42A-324BBBC6E2BF}"/>
              </a:ext>
            </a:extLst>
          </p:cNvPr>
          <p:cNvSpPr/>
          <p:nvPr/>
        </p:nvSpPr>
        <p:spPr>
          <a:xfrm>
            <a:off x="12455253" y="3872550"/>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chemeClr val="accent5">
              <a:lumMod val="75000"/>
            </a:schemeClr>
          </a:solidFill>
          <a:ln>
            <a:solidFill>
              <a:srgbClr val="9E122C"/>
            </a:solidFill>
          </a:ln>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3" name="object 17">
            <a:extLst>
              <a:ext uri="{FF2B5EF4-FFF2-40B4-BE49-F238E27FC236}">
                <a16:creationId xmlns:a16="http://schemas.microsoft.com/office/drawing/2014/main" id="{D19F4331-5FEF-877D-E316-0939B626BB26}"/>
              </a:ext>
            </a:extLst>
          </p:cNvPr>
          <p:cNvSpPr/>
          <p:nvPr/>
        </p:nvSpPr>
        <p:spPr>
          <a:xfrm>
            <a:off x="5485036" y="-4161"/>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8" name="Subtitle 3">
            <a:extLst>
              <a:ext uri="{FF2B5EF4-FFF2-40B4-BE49-F238E27FC236}">
                <a16:creationId xmlns:a16="http://schemas.microsoft.com/office/drawing/2014/main" id="{737E7B0B-3948-1520-848B-52C4867CB62C}"/>
              </a:ext>
            </a:extLst>
          </p:cNvPr>
          <p:cNvSpPr txBox="1">
            <a:spLocks/>
          </p:cNvSpPr>
          <p:nvPr/>
        </p:nvSpPr>
        <p:spPr bwMode="gray">
          <a:xfrm>
            <a:off x="361949" y="443666"/>
            <a:ext cx="11412955" cy="360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marL="0" marR="0" lvl="0" indent="0" algn="l"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r>
              <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rPr>
              <a:t>CONGRUENZA e ISOMETRIA: </a:t>
            </a:r>
            <a:r>
              <a:rPr lang="en-US" altLang="it-IT" dirty="0">
                <a:solidFill>
                  <a:schemeClr val="tx1"/>
                </a:solidFill>
                <a:latin typeface="Avenir Next" panose="020B0503020202020204" pitchFamily="34" charset="0"/>
                <a:ea typeface="Verdana" panose="020B0604030504040204" pitchFamily="34" charset="0"/>
                <a:cs typeface="Arial" panose="020B0604020202020204" pitchFamily="34" charset="0"/>
              </a:rPr>
              <a:t>LA TRASLAZIONE</a:t>
            </a:r>
            <a:endPar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endParaRPr>
          </a:p>
        </p:txBody>
      </p:sp>
      <p:pic>
        <p:nvPicPr>
          <p:cNvPr id="2" name="Immagine 1" descr="Immagine che contiene Carattere, testo, logo, simbolo&#10;&#10;Descrizione generata automaticamente">
            <a:extLst>
              <a:ext uri="{FF2B5EF4-FFF2-40B4-BE49-F238E27FC236}">
                <a16:creationId xmlns:a16="http://schemas.microsoft.com/office/drawing/2014/main" id="{479174D1-3CDB-31FC-6C67-6FAEB3AA24B9}"/>
              </a:ext>
            </a:extLst>
          </p:cNvPr>
          <p:cNvPicPr>
            <a:picLocks noChangeAspect="1"/>
          </p:cNvPicPr>
          <p:nvPr/>
        </p:nvPicPr>
        <p:blipFill rotWithShape="1">
          <a:blip r:embed="rId3">
            <a:extLst>
              <a:ext uri="{28A0092B-C50C-407E-A947-70E740481C1C}">
                <a14:useLocalDpi xmlns:a14="http://schemas.microsoft.com/office/drawing/2010/main" val="0"/>
              </a:ext>
            </a:extLst>
          </a:blip>
          <a:srcRect l="6459" t="9813" r="5897" b="7500"/>
          <a:stretch/>
        </p:blipFill>
        <p:spPr>
          <a:xfrm>
            <a:off x="10197550" y="5981131"/>
            <a:ext cx="1740450" cy="754949"/>
          </a:xfrm>
          <a:prstGeom prst="rect">
            <a:avLst/>
          </a:prstGeom>
        </p:spPr>
      </p:pic>
      <p:cxnSp>
        <p:nvCxnSpPr>
          <p:cNvPr id="16" name="Connettore diritto 35">
            <a:extLst>
              <a:ext uri="{FF2B5EF4-FFF2-40B4-BE49-F238E27FC236}">
                <a16:creationId xmlns:a16="http://schemas.microsoft.com/office/drawing/2014/main" id="{4942DB0E-1527-8646-461D-22CC21D39C55}"/>
              </a:ext>
            </a:extLst>
          </p:cNvPr>
          <p:cNvCxnSpPr>
            <a:cxnSpLocks/>
          </p:cNvCxnSpPr>
          <p:nvPr/>
        </p:nvCxnSpPr>
        <p:spPr>
          <a:xfrm>
            <a:off x="361950" y="962017"/>
            <a:ext cx="11412955" cy="0"/>
          </a:xfrm>
          <a:prstGeom prst="line">
            <a:avLst/>
          </a:prstGeom>
          <a:ln w="53975">
            <a:solidFill>
              <a:srgbClr val="5AB1C9"/>
            </a:solidFill>
          </a:ln>
        </p:spPr>
        <p:style>
          <a:lnRef idx="2">
            <a:schemeClr val="accent1"/>
          </a:lnRef>
          <a:fillRef idx="0">
            <a:schemeClr val="accent1"/>
          </a:fillRef>
          <a:effectRef idx="1">
            <a:schemeClr val="accent1"/>
          </a:effectRef>
          <a:fontRef idx="minor">
            <a:schemeClr val="tx1"/>
          </a:fontRef>
        </p:style>
      </p:cxnSp>
      <p:sp>
        <p:nvSpPr>
          <p:cNvPr id="19" name="object 17">
            <a:extLst>
              <a:ext uri="{FF2B5EF4-FFF2-40B4-BE49-F238E27FC236}">
                <a16:creationId xmlns:a16="http://schemas.microsoft.com/office/drawing/2014/main" id="{04CB210B-E541-6CF6-ACF3-D3B8EA2D7B91}"/>
              </a:ext>
            </a:extLst>
          </p:cNvPr>
          <p:cNvSpPr/>
          <p:nvPr/>
        </p:nvSpPr>
        <p:spPr>
          <a:xfrm>
            <a:off x="6865986" y="-1"/>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pic>
        <p:nvPicPr>
          <p:cNvPr id="6" name="Immagine 5">
            <a:extLst>
              <a:ext uri="{FF2B5EF4-FFF2-40B4-BE49-F238E27FC236}">
                <a16:creationId xmlns:a16="http://schemas.microsoft.com/office/drawing/2014/main" id="{E3108B7F-9250-ABD0-A554-A54BEB4525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778" y="1073233"/>
            <a:ext cx="10377022" cy="4991348"/>
          </a:xfrm>
          <a:prstGeom prst="rect">
            <a:avLst/>
          </a:prstGeom>
        </p:spPr>
      </p:pic>
      <p:sp>
        <p:nvSpPr>
          <p:cNvPr id="4" name="CasellaDiTesto 3">
            <a:extLst>
              <a:ext uri="{FF2B5EF4-FFF2-40B4-BE49-F238E27FC236}">
                <a16:creationId xmlns:a16="http://schemas.microsoft.com/office/drawing/2014/main" id="{51EBBF9D-E17A-C926-2B45-6008547D69F1}"/>
              </a:ext>
            </a:extLst>
          </p:cNvPr>
          <p:cNvSpPr txBox="1"/>
          <p:nvPr/>
        </p:nvSpPr>
        <p:spPr>
          <a:xfrm>
            <a:off x="4909578" y="6137335"/>
            <a:ext cx="4565225" cy="276999"/>
          </a:xfrm>
          <a:prstGeom prst="rect">
            <a:avLst/>
          </a:prstGeom>
          <a:noFill/>
        </p:spPr>
        <p:txBody>
          <a:bodyPr wrap="square" rtlCol="0">
            <a:spAutoFit/>
          </a:bodyPr>
          <a:lstStyle/>
          <a:p>
            <a:r>
              <a:rPr lang="it-IT" sz="1200" b="1" dirty="0">
                <a:cs typeface="Arial" panose="020B0604020202020204" pitchFamily="34" charset="0"/>
              </a:rPr>
              <a:t>Figura 25: </a:t>
            </a:r>
            <a:r>
              <a:rPr lang="it-IT" sz="1200" dirty="0">
                <a:cs typeface="Arial" panose="020B0604020202020204" pitchFamily="34" charset="0"/>
              </a:rPr>
              <a:t>Traslazione.</a:t>
            </a:r>
          </a:p>
        </p:txBody>
      </p:sp>
    </p:spTree>
    <p:extLst>
      <p:ext uri="{BB962C8B-B14F-4D97-AF65-F5344CB8AC3E}">
        <p14:creationId xmlns:p14="http://schemas.microsoft.com/office/powerpoint/2010/main" val="15244071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bject 17">
            <a:extLst>
              <a:ext uri="{FF2B5EF4-FFF2-40B4-BE49-F238E27FC236}">
                <a16:creationId xmlns:a16="http://schemas.microsoft.com/office/drawing/2014/main" id="{3A1B1A1A-756E-4A0F-4B68-7C3D0E9BEAED}"/>
              </a:ext>
            </a:extLst>
          </p:cNvPr>
          <p:cNvSpPr/>
          <p:nvPr/>
        </p:nvSpPr>
        <p:spPr>
          <a:xfrm>
            <a:off x="1330309"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latin typeface="Avenir Next" panose="020B0503020202020204" pitchFamily="34" charset="0"/>
            </a:endParaRPr>
          </a:p>
        </p:txBody>
      </p:sp>
      <p:sp>
        <p:nvSpPr>
          <p:cNvPr id="27" name="object 17">
            <a:extLst>
              <a:ext uri="{FF2B5EF4-FFF2-40B4-BE49-F238E27FC236}">
                <a16:creationId xmlns:a16="http://schemas.microsoft.com/office/drawing/2014/main" id="{28C0FD3E-8CE9-A116-0D54-E87A876866B5}"/>
              </a:ext>
            </a:extLst>
          </p:cNvPr>
          <p:cNvSpPr/>
          <p:nvPr/>
        </p:nvSpPr>
        <p:spPr>
          <a:xfrm>
            <a:off x="2711261"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28" name="object 17">
            <a:extLst>
              <a:ext uri="{FF2B5EF4-FFF2-40B4-BE49-F238E27FC236}">
                <a16:creationId xmlns:a16="http://schemas.microsoft.com/office/drawing/2014/main" id="{EDE02A27-4BFC-32E5-CCDB-47DE8CBCF2E4}"/>
              </a:ext>
            </a:extLst>
          </p:cNvPr>
          <p:cNvSpPr/>
          <p:nvPr/>
        </p:nvSpPr>
        <p:spPr>
          <a:xfrm>
            <a:off x="4092212"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0" name="object 17">
            <a:extLst>
              <a:ext uri="{FF2B5EF4-FFF2-40B4-BE49-F238E27FC236}">
                <a16:creationId xmlns:a16="http://schemas.microsoft.com/office/drawing/2014/main" id="{DF5C94D1-AE51-B87D-F606-D704F0240741}"/>
              </a:ext>
            </a:extLst>
          </p:cNvPr>
          <p:cNvSpPr/>
          <p:nvPr/>
        </p:nvSpPr>
        <p:spPr>
          <a:xfrm>
            <a:off x="6865987"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1" name="object 17">
            <a:extLst>
              <a:ext uri="{FF2B5EF4-FFF2-40B4-BE49-F238E27FC236}">
                <a16:creationId xmlns:a16="http://schemas.microsoft.com/office/drawing/2014/main" id="{EAC7C983-61A4-ADDF-C2BF-AA032276B1D8}"/>
              </a:ext>
            </a:extLst>
          </p:cNvPr>
          <p:cNvSpPr/>
          <p:nvPr/>
        </p:nvSpPr>
        <p:spPr>
          <a:xfrm>
            <a:off x="8252876"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2" name="object 17">
            <a:extLst>
              <a:ext uri="{FF2B5EF4-FFF2-40B4-BE49-F238E27FC236}">
                <a16:creationId xmlns:a16="http://schemas.microsoft.com/office/drawing/2014/main" id="{BB34F172-0916-45B6-9749-9C7FB0DFECE2}"/>
              </a:ext>
            </a:extLst>
          </p:cNvPr>
          <p:cNvSpPr/>
          <p:nvPr/>
        </p:nvSpPr>
        <p:spPr>
          <a:xfrm>
            <a:off x="9639765"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3" name="object 17">
            <a:extLst>
              <a:ext uri="{FF2B5EF4-FFF2-40B4-BE49-F238E27FC236}">
                <a16:creationId xmlns:a16="http://schemas.microsoft.com/office/drawing/2014/main" id="{F4B78069-C610-7BA8-F4CF-EFB924D4D321}"/>
              </a:ext>
            </a:extLst>
          </p:cNvPr>
          <p:cNvSpPr/>
          <p:nvPr/>
        </p:nvSpPr>
        <p:spPr>
          <a:xfrm>
            <a:off x="12455253" y="0"/>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endParaRPr>
          </a:p>
        </p:txBody>
      </p:sp>
      <p:sp>
        <p:nvSpPr>
          <p:cNvPr id="35" name="object 18">
            <a:extLst>
              <a:ext uri="{FF2B5EF4-FFF2-40B4-BE49-F238E27FC236}">
                <a16:creationId xmlns:a16="http://schemas.microsoft.com/office/drawing/2014/main" id="{BFD78D3B-EE38-5E2E-DFC1-2476D4C33EDC}"/>
              </a:ext>
            </a:extLst>
          </p:cNvPr>
          <p:cNvSpPr/>
          <p:nvPr/>
        </p:nvSpPr>
        <p:spPr>
          <a:xfrm>
            <a:off x="12455253" y="645425"/>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7" name="object 19">
            <a:extLst>
              <a:ext uri="{FF2B5EF4-FFF2-40B4-BE49-F238E27FC236}">
                <a16:creationId xmlns:a16="http://schemas.microsoft.com/office/drawing/2014/main" id="{43ADCA6E-CCD3-21D9-908D-46260C79A8CE}"/>
              </a:ext>
            </a:extLst>
          </p:cNvPr>
          <p:cNvSpPr/>
          <p:nvPr/>
        </p:nvSpPr>
        <p:spPr>
          <a:xfrm>
            <a:off x="12455253" y="129085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9E122C"/>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8" name="object 20">
            <a:extLst>
              <a:ext uri="{FF2B5EF4-FFF2-40B4-BE49-F238E27FC236}">
                <a16:creationId xmlns:a16="http://schemas.microsoft.com/office/drawing/2014/main" id="{B33FA088-795D-7FF8-1446-56A6D9AD439A}"/>
              </a:ext>
            </a:extLst>
          </p:cNvPr>
          <p:cNvSpPr/>
          <p:nvPr/>
        </p:nvSpPr>
        <p:spPr>
          <a:xfrm>
            <a:off x="12455253" y="193627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019E6D"/>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9" name="object 19">
            <a:extLst>
              <a:ext uri="{FF2B5EF4-FFF2-40B4-BE49-F238E27FC236}">
                <a16:creationId xmlns:a16="http://schemas.microsoft.com/office/drawing/2014/main" id="{ECC8F59F-DE12-AE1E-FCD4-9FF1089423ED}"/>
              </a:ext>
            </a:extLst>
          </p:cNvPr>
          <p:cNvSpPr/>
          <p:nvPr/>
        </p:nvSpPr>
        <p:spPr>
          <a:xfrm>
            <a:off x="12455253" y="258170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0" name="object 20">
            <a:extLst>
              <a:ext uri="{FF2B5EF4-FFF2-40B4-BE49-F238E27FC236}">
                <a16:creationId xmlns:a16="http://schemas.microsoft.com/office/drawing/2014/main" id="{B9C09F2A-97B8-6865-2833-4203885DB7BA}"/>
              </a:ext>
            </a:extLst>
          </p:cNvPr>
          <p:cNvSpPr/>
          <p:nvPr/>
        </p:nvSpPr>
        <p:spPr>
          <a:xfrm>
            <a:off x="12455253" y="322712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1" name="object 20">
            <a:extLst>
              <a:ext uri="{FF2B5EF4-FFF2-40B4-BE49-F238E27FC236}">
                <a16:creationId xmlns:a16="http://schemas.microsoft.com/office/drawing/2014/main" id="{0C9A3CDE-73E1-D781-D42A-324BBBC6E2BF}"/>
              </a:ext>
            </a:extLst>
          </p:cNvPr>
          <p:cNvSpPr/>
          <p:nvPr/>
        </p:nvSpPr>
        <p:spPr>
          <a:xfrm>
            <a:off x="12455253" y="3872550"/>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chemeClr val="accent5">
              <a:lumMod val="75000"/>
            </a:schemeClr>
          </a:solidFill>
          <a:ln>
            <a:solidFill>
              <a:srgbClr val="9E122C"/>
            </a:solidFill>
          </a:ln>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3" name="object 17">
            <a:extLst>
              <a:ext uri="{FF2B5EF4-FFF2-40B4-BE49-F238E27FC236}">
                <a16:creationId xmlns:a16="http://schemas.microsoft.com/office/drawing/2014/main" id="{D19F4331-5FEF-877D-E316-0939B626BB26}"/>
              </a:ext>
            </a:extLst>
          </p:cNvPr>
          <p:cNvSpPr/>
          <p:nvPr/>
        </p:nvSpPr>
        <p:spPr>
          <a:xfrm>
            <a:off x="5485036" y="-4161"/>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8" name="Subtitle 3">
            <a:extLst>
              <a:ext uri="{FF2B5EF4-FFF2-40B4-BE49-F238E27FC236}">
                <a16:creationId xmlns:a16="http://schemas.microsoft.com/office/drawing/2014/main" id="{737E7B0B-3948-1520-848B-52C4867CB62C}"/>
              </a:ext>
            </a:extLst>
          </p:cNvPr>
          <p:cNvSpPr txBox="1">
            <a:spLocks/>
          </p:cNvSpPr>
          <p:nvPr/>
        </p:nvSpPr>
        <p:spPr bwMode="gray">
          <a:xfrm>
            <a:off x="361949" y="443666"/>
            <a:ext cx="11412955" cy="360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marL="0" marR="0" lvl="0" indent="0" algn="l"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r>
              <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rPr>
              <a:t>CONGRUENZA e ISOMETRIA: </a:t>
            </a:r>
            <a:r>
              <a:rPr lang="en-US" altLang="it-IT" dirty="0">
                <a:solidFill>
                  <a:schemeClr val="tx1"/>
                </a:solidFill>
                <a:latin typeface="Avenir Next" panose="020B0503020202020204" pitchFamily="34" charset="0"/>
                <a:ea typeface="Verdana" panose="020B0604030504040204" pitchFamily="34" charset="0"/>
                <a:cs typeface="Arial" panose="020B0604020202020204" pitchFamily="34" charset="0"/>
              </a:rPr>
              <a:t>CONGRUENZA IPERBOLICA NEL DISCO DI POINCARÉ</a:t>
            </a:r>
            <a:endPar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endParaRPr>
          </a:p>
        </p:txBody>
      </p:sp>
      <p:sp>
        <p:nvSpPr>
          <p:cNvPr id="7" name="Segnaposto contenuto 1">
            <a:extLst>
              <a:ext uri="{FF2B5EF4-FFF2-40B4-BE49-F238E27FC236}">
                <a16:creationId xmlns:a16="http://schemas.microsoft.com/office/drawing/2014/main" id="{48543DC4-7C97-47DD-5A7D-3CC5FACDA8DD}"/>
              </a:ext>
            </a:extLst>
          </p:cNvPr>
          <p:cNvSpPr txBox="1">
            <a:spLocks/>
          </p:cNvSpPr>
          <p:nvPr/>
        </p:nvSpPr>
        <p:spPr>
          <a:xfrm>
            <a:off x="954069" y="1275870"/>
            <a:ext cx="10648317" cy="6604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800" dirty="0">
                <a:cs typeface="Arial" panose="020B0604020202020204" pitchFamily="34" charset="0"/>
              </a:rPr>
              <a:t>Questa definizione del concetto di congruenza iperbolica permette di verificare che anche per il disco di Poincaré sono soddisfatti tutti gli assiomi di congruenza, per segmenti, angoli e triangoli iperbolici. </a:t>
            </a:r>
          </a:p>
        </p:txBody>
      </p:sp>
      <p:pic>
        <p:nvPicPr>
          <p:cNvPr id="12" name="Immagine 11" descr="Immagine che contiene cerchio, modello, design&#10;&#10;Descrizione generata automaticamente">
            <a:extLst>
              <a:ext uri="{FF2B5EF4-FFF2-40B4-BE49-F238E27FC236}">
                <a16:creationId xmlns:a16="http://schemas.microsoft.com/office/drawing/2014/main" id="{FF7DCA80-E198-7487-0ED4-A0BACBEC010C}"/>
              </a:ext>
            </a:extLst>
          </p:cNvPr>
          <p:cNvPicPr>
            <a:picLocks noChangeAspect="1"/>
          </p:cNvPicPr>
          <p:nvPr/>
        </p:nvPicPr>
        <p:blipFill>
          <a:blip r:embed="rId3"/>
          <a:stretch>
            <a:fillRect/>
          </a:stretch>
        </p:blipFill>
        <p:spPr>
          <a:xfrm>
            <a:off x="869763" y="2083353"/>
            <a:ext cx="7446849" cy="3673422"/>
          </a:xfrm>
          <a:prstGeom prst="rect">
            <a:avLst/>
          </a:prstGeom>
        </p:spPr>
      </p:pic>
      <p:sp>
        <p:nvSpPr>
          <p:cNvPr id="13" name="CasellaDiTesto 12">
            <a:extLst>
              <a:ext uri="{FF2B5EF4-FFF2-40B4-BE49-F238E27FC236}">
                <a16:creationId xmlns:a16="http://schemas.microsoft.com/office/drawing/2014/main" id="{D0CF44B8-A4F6-57AC-CA6E-19CB555A8A09}"/>
              </a:ext>
            </a:extLst>
          </p:cNvPr>
          <p:cNvSpPr txBox="1"/>
          <p:nvPr/>
        </p:nvSpPr>
        <p:spPr>
          <a:xfrm>
            <a:off x="8476098" y="2383361"/>
            <a:ext cx="3215799" cy="3139321"/>
          </a:xfrm>
          <a:prstGeom prst="rect">
            <a:avLst/>
          </a:prstGeom>
          <a:noFill/>
        </p:spPr>
        <p:txBody>
          <a:bodyPr wrap="square">
            <a:spAutoFit/>
          </a:bodyPr>
          <a:lstStyle/>
          <a:p>
            <a:endParaRPr lang="it-IT" dirty="0">
              <a:cs typeface="Arial" panose="020B0604020202020204" pitchFamily="34" charset="0"/>
            </a:endParaRPr>
          </a:p>
          <a:p>
            <a:pPr marL="285750" indent="-285750">
              <a:buClr>
                <a:srgbClr val="728FA5"/>
              </a:buClr>
              <a:buSzPct val="80000"/>
              <a:buFont typeface="Wingdings" pitchFamily="2" charset="2"/>
              <a:buChar char="q"/>
            </a:pPr>
            <a:r>
              <a:rPr lang="it-IT" dirty="0">
                <a:effectLst/>
                <a:cs typeface="Arial" panose="020B0604020202020204" pitchFamily="34" charset="0"/>
              </a:rPr>
              <a:t>La congruenza iperbolica per gli angoli coincide con la nozione euclidea.</a:t>
            </a:r>
          </a:p>
          <a:p>
            <a:pPr>
              <a:buClr>
                <a:srgbClr val="728FA5"/>
              </a:buClr>
              <a:buSzPct val="80000"/>
            </a:pPr>
            <a:r>
              <a:rPr lang="it-IT" dirty="0">
                <a:effectLst/>
                <a:cs typeface="Arial" panose="020B0604020202020204" pitchFamily="34" charset="0"/>
              </a:rPr>
              <a:t> </a:t>
            </a:r>
          </a:p>
          <a:p>
            <a:pPr marL="285750" indent="-285750">
              <a:buClr>
                <a:srgbClr val="728FA5"/>
              </a:buClr>
              <a:buSzPct val="80000"/>
              <a:buFont typeface="Wingdings" pitchFamily="2" charset="2"/>
              <a:buChar char="q"/>
            </a:pPr>
            <a:r>
              <a:rPr lang="it-IT" dirty="0">
                <a:effectLst/>
                <a:cs typeface="Arial" panose="020B0604020202020204" pitchFamily="34" charset="0"/>
              </a:rPr>
              <a:t>La </a:t>
            </a:r>
            <a:r>
              <a:rPr lang="it-IT" dirty="0">
                <a:cs typeface="Arial" panose="020B0604020202020204" pitchFamily="34" charset="0"/>
              </a:rPr>
              <a:t>congruenza iperbolica per i segmenti iperbolici si adatta al nuovo metro iperbolico: i</a:t>
            </a:r>
            <a:r>
              <a:rPr lang="it-IT" dirty="0">
                <a:effectLst/>
                <a:cs typeface="Arial" panose="020B0604020202020204" pitchFamily="34" charset="0"/>
              </a:rPr>
              <a:t>l disco di Poincaré </a:t>
            </a:r>
            <a:r>
              <a:rPr lang="it-IT" b="1" dirty="0">
                <a:effectLst/>
                <a:cs typeface="Arial" panose="020B0604020202020204" pitchFamily="34" charset="0"/>
              </a:rPr>
              <a:t>non </a:t>
            </a:r>
            <a:r>
              <a:rPr lang="it-IT" b="1" dirty="0">
                <a:cs typeface="Arial" panose="020B0604020202020204" pitchFamily="34" charset="0"/>
              </a:rPr>
              <a:t>è in scala</a:t>
            </a:r>
            <a:r>
              <a:rPr lang="it-IT" dirty="0">
                <a:effectLst/>
                <a:cs typeface="Arial" panose="020B0604020202020204" pitchFamily="34" charset="0"/>
              </a:rPr>
              <a:t>.</a:t>
            </a:r>
          </a:p>
          <a:p>
            <a:endParaRPr lang="it-IT" dirty="0">
              <a:effectLst/>
              <a:cs typeface="Arial" panose="020B0604020202020204" pitchFamily="34" charset="0"/>
            </a:endParaRPr>
          </a:p>
        </p:txBody>
      </p:sp>
      <p:sp>
        <p:nvSpPr>
          <p:cNvPr id="16" name="CasellaDiTesto 15">
            <a:extLst>
              <a:ext uri="{FF2B5EF4-FFF2-40B4-BE49-F238E27FC236}">
                <a16:creationId xmlns:a16="http://schemas.microsoft.com/office/drawing/2014/main" id="{AF34FF55-565A-D580-B2AF-4C8EDE274F21}"/>
              </a:ext>
            </a:extLst>
          </p:cNvPr>
          <p:cNvSpPr txBox="1"/>
          <p:nvPr/>
        </p:nvSpPr>
        <p:spPr>
          <a:xfrm>
            <a:off x="1941272" y="5765893"/>
            <a:ext cx="5714940" cy="830997"/>
          </a:xfrm>
          <a:prstGeom prst="rect">
            <a:avLst/>
          </a:prstGeom>
          <a:noFill/>
        </p:spPr>
        <p:txBody>
          <a:bodyPr wrap="square">
            <a:spAutoFit/>
          </a:bodyPr>
          <a:lstStyle/>
          <a:p>
            <a:r>
              <a:rPr lang="it-IT" sz="1200" b="1" dirty="0">
                <a:effectLst/>
                <a:cs typeface="Arial" panose="020B0604020202020204" pitchFamily="34" charset="0"/>
              </a:rPr>
              <a:t>Figura </a:t>
            </a:r>
            <a:r>
              <a:rPr lang="it-IT" sz="1200" b="1" dirty="0">
                <a:cs typeface="Arial" panose="020B0604020202020204" pitchFamily="34" charset="0"/>
              </a:rPr>
              <a:t>26</a:t>
            </a:r>
            <a:r>
              <a:rPr lang="it-IT" sz="1200" dirty="0">
                <a:cs typeface="Arial" panose="020B0604020202020204" pitchFamily="34" charset="0"/>
              </a:rPr>
              <a:t>: I triangoli iperbolici neri sono tutti congruenti tra loro, poiché è possibile ricondurre l’uno all’altro tramite un numero finito di riflessioni. </a:t>
            </a:r>
            <a:br>
              <a:rPr lang="it-IT" sz="1200" dirty="0">
                <a:cs typeface="Arial" panose="020B0604020202020204" pitchFamily="34" charset="0"/>
              </a:rPr>
            </a:br>
            <a:r>
              <a:rPr lang="it-IT" sz="1200" dirty="0">
                <a:effectLst/>
                <a:cs typeface="Arial" panose="020B0604020202020204" pitchFamily="34" charset="0"/>
              </a:rPr>
              <a:t>A destra segnati i lati dei triangoli iperbolici di decrescente lunghezza verso il bordo. </a:t>
            </a:r>
          </a:p>
          <a:p>
            <a:endParaRPr lang="it-IT" sz="1200" dirty="0">
              <a:effectLst/>
              <a:cs typeface="Arial" panose="020B0604020202020204" pitchFamily="34" charset="0"/>
            </a:endParaRPr>
          </a:p>
        </p:txBody>
      </p:sp>
      <p:pic>
        <p:nvPicPr>
          <p:cNvPr id="2" name="Immagine 1" descr="Immagine che contiene Carattere, testo, logo, simbolo&#10;&#10;Descrizione generata automaticamente">
            <a:extLst>
              <a:ext uri="{FF2B5EF4-FFF2-40B4-BE49-F238E27FC236}">
                <a16:creationId xmlns:a16="http://schemas.microsoft.com/office/drawing/2014/main" id="{1371EBA7-0442-45A4-85EE-440319D1445D}"/>
              </a:ext>
            </a:extLst>
          </p:cNvPr>
          <p:cNvPicPr>
            <a:picLocks noChangeAspect="1"/>
          </p:cNvPicPr>
          <p:nvPr/>
        </p:nvPicPr>
        <p:blipFill rotWithShape="1">
          <a:blip r:embed="rId4">
            <a:extLst>
              <a:ext uri="{28A0092B-C50C-407E-A947-70E740481C1C}">
                <a14:useLocalDpi xmlns:a14="http://schemas.microsoft.com/office/drawing/2010/main" val="0"/>
              </a:ext>
            </a:extLst>
          </a:blip>
          <a:srcRect l="6459" t="9813" r="5897" b="7500"/>
          <a:stretch/>
        </p:blipFill>
        <p:spPr>
          <a:xfrm>
            <a:off x="10197550" y="5981131"/>
            <a:ext cx="1740450" cy="754949"/>
          </a:xfrm>
          <a:prstGeom prst="rect">
            <a:avLst/>
          </a:prstGeom>
        </p:spPr>
      </p:pic>
      <p:cxnSp>
        <p:nvCxnSpPr>
          <p:cNvPr id="4" name="Connettore diritto 35">
            <a:extLst>
              <a:ext uri="{FF2B5EF4-FFF2-40B4-BE49-F238E27FC236}">
                <a16:creationId xmlns:a16="http://schemas.microsoft.com/office/drawing/2014/main" id="{0F371129-877D-2811-E359-E3939A9D655D}"/>
              </a:ext>
            </a:extLst>
          </p:cNvPr>
          <p:cNvCxnSpPr>
            <a:cxnSpLocks/>
          </p:cNvCxnSpPr>
          <p:nvPr/>
        </p:nvCxnSpPr>
        <p:spPr>
          <a:xfrm>
            <a:off x="361950" y="962017"/>
            <a:ext cx="11412955" cy="0"/>
          </a:xfrm>
          <a:prstGeom prst="line">
            <a:avLst/>
          </a:prstGeom>
          <a:ln w="53975">
            <a:solidFill>
              <a:srgbClr val="5AB1C9"/>
            </a:solidFill>
          </a:ln>
        </p:spPr>
        <p:style>
          <a:lnRef idx="2">
            <a:schemeClr val="accent1"/>
          </a:lnRef>
          <a:fillRef idx="0">
            <a:schemeClr val="accent1"/>
          </a:fillRef>
          <a:effectRef idx="1">
            <a:schemeClr val="accent1"/>
          </a:effectRef>
          <a:fontRef idx="minor">
            <a:schemeClr val="tx1"/>
          </a:fontRef>
        </p:style>
      </p:cxnSp>
      <p:sp>
        <p:nvSpPr>
          <p:cNvPr id="5" name="object 17">
            <a:extLst>
              <a:ext uri="{FF2B5EF4-FFF2-40B4-BE49-F238E27FC236}">
                <a16:creationId xmlns:a16="http://schemas.microsoft.com/office/drawing/2014/main" id="{EEE3A073-2D34-0C9B-C555-0F04FE11FF99}"/>
              </a:ext>
            </a:extLst>
          </p:cNvPr>
          <p:cNvSpPr/>
          <p:nvPr/>
        </p:nvSpPr>
        <p:spPr>
          <a:xfrm>
            <a:off x="6865986" y="-1"/>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Tree>
    <p:extLst>
      <p:ext uri="{BB962C8B-B14F-4D97-AF65-F5344CB8AC3E}">
        <p14:creationId xmlns:p14="http://schemas.microsoft.com/office/powerpoint/2010/main" val="7822074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CDEEA-E2C3-D9F6-84D2-D236737E751D}"/>
            </a:ext>
          </a:extLst>
        </p:cNvPr>
        <p:cNvGrpSpPr/>
        <p:nvPr/>
      </p:nvGrpSpPr>
      <p:grpSpPr>
        <a:xfrm>
          <a:off x="0" y="0"/>
          <a:ext cx="0" cy="0"/>
          <a:chOff x="0" y="0"/>
          <a:chExt cx="0" cy="0"/>
        </a:xfrm>
      </p:grpSpPr>
      <p:cxnSp>
        <p:nvCxnSpPr>
          <p:cNvPr id="2" name="Connettore diritto 35">
            <a:extLst>
              <a:ext uri="{FF2B5EF4-FFF2-40B4-BE49-F238E27FC236}">
                <a16:creationId xmlns:a16="http://schemas.microsoft.com/office/drawing/2014/main" id="{4E565C2E-A623-97D5-6A33-36A319BD4ADE}"/>
              </a:ext>
            </a:extLst>
          </p:cNvPr>
          <p:cNvCxnSpPr>
            <a:cxnSpLocks/>
          </p:cNvCxnSpPr>
          <p:nvPr/>
        </p:nvCxnSpPr>
        <p:spPr>
          <a:xfrm>
            <a:off x="508055" y="4457125"/>
            <a:ext cx="11412955" cy="0"/>
          </a:xfrm>
          <a:prstGeom prst="line">
            <a:avLst/>
          </a:prstGeom>
          <a:ln w="53975">
            <a:solidFill>
              <a:srgbClr val="2D486E"/>
            </a:solidFill>
          </a:ln>
        </p:spPr>
        <p:style>
          <a:lnRef idx="2">
            <a:schemeClr val="accent1"/>
          </a:lnRef>
          <a:fillRef idx="0">
            <a:schemeClr val="accent1"/>
          </a:fillRef>
          <a:effectRef idx="1">
            <a:schemeClr val="accent1"/>
          </a:effectRef>
          <a:fontRef idx="minor">
            <a:schemeClr val="tx1"/>
          </a:fontRef>
        </p:style>
      </p:cxnSp>
      <p:sp>
        <p:nvSpPr>
          <p:cNvPr id="3" name="Titolo 1">
            <a:extLst>
              <a:ext uri="{FF2B5EF4-FFF2-40B4-BE49-F238E27FC236}">
                <a16:creationId xmlns:a16="http://schemas.microsoft.com/office/drawing/2014/main" id="{E9A25844-0B02-1E83-7AFB-7AA7B929A482}"/>
              </a:ext>
            </a:extLst>
          </p:cNvPr>
          <p:cNvSpPr txBox="1">
            <a:spLocks/>
          </p:cNvSpPr>
          <p:nvPr/>
        </p:nvSpPr>
        <p:spPr>
          <a:xfrm>
            <a:off x="673922" y="1252991"/>
            <a:ext cx="10672102" cy="320413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CAPITOLO SESTO</a:t>
            </a:r>
            <a:br>
              <a:rPr lang="en-US" b="1" dirty="0"/>
            </a:br>
            <a:r>
              <a:rPr lang="it-IT" b="1" dirty="0">
                <a:ea typeface="Verdana" panose="020B0604030504040204" pitchFamily="34" charset="0"/>
                <a:cs typeface="Arial" panose="020B0604020202020204" pitchFamily="34" charset="0"/>
              </a:rPr>
              <a:t>TASSELLAZIONI DEL PIANO IPERBOLICO</a:t>
            </a:r>
            <a:endParaRPr lang="it-IT" sz="4400" b="1" dirty="0">
              <a:solidFill>
                <a:schemeClr val="tx1"/>
              </a:solidFill>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3601539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DFD41-C449-8D5F-8EE2-2B789478E031}"/>
            </a:ext>
          </a:extLst>
        </p:cNvPr>
        <p:cNvGrpSpPr/>
        <p:nvPr/>
      </p:nvGrpSpPr>
      <p:grpSpPr>
        <a:xfrm>
          <a:off x="0" y="0"/>
          <a:ext cx="0" cy="0"/>
          <a:chOff x="0" y="0"/>
          <a:chExt cx="0" cy="0"/>
        </a:xfrm>
      </p:grpSpPr>
      <p:sp>
        <p:nvSpPr>
          <p:cNvPr id="27" name="object 17">
            <a:extLst>
              <a:ext uri="{FF2B5EF4-FFF2-40B4-BE49-F238E27FC236}">
                <a16:creationId xmlns:a16="http://schemas.microsoft.com/office/drawing/2014/main" id="{90693F9E-D491-9507-0111-90321B9E28E3}"/>
              </a:ext>
            </a:extLst>
          </p:cNvPr>
          <p:cNvSpPr/>
          <p:nvPr/>
        </p:nvSpPr>
        <p:spPr>
          <a:xfrm>
            <a:off x="2711261"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29" name="object 17">
            <a:extLst>
              <a:ext uri="{FF2B5EF4-FFF2-40B4-BE49-F238E27FC236}">
                <a16:creationId xmlns:a16="http://schemas.microsoft.com/office/drawing/2014/main" id="{11F38E6D-3A6A-5132-7772-5163B823BC20}"/>
              </a:ext>
            </a:extLst>
          </p:cNvPr>
          <p:cNvSpPr/>
          <p:nvPr/>
        </p:nvSpPr>
        <p:spPr>
          <a:xfrm>
            <a:off x="5479100"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30" name="object 17">
            <a:extLst>
              <a:ext uri="{FF2B5EF4-FFF2-40B4-BE49-F238E27FC236}">
                <a16:creationId xmlns:a16="http://schemas.microsoft.com/office/drawing/2014/main" id="{7BE1AD1D-66C4-6941-B490-3C6892AAFA80}"/>
              </a:ext>
            </a:extLst>
          </p:cNvPr>
          <p:cNvSpPr/>
          <p:nvPr/>
        </p:nvSpPr>
        <p:spPr>
          <a:xfrm>
            <a:off x="6865987"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31" name="object 17">
            <a:extLst>
              <a:ext uri="{FF2B5EF4-FFF2-40B4-BE49-F238E27FC236}">
                <a16:creationId xmlns:a16="http://schemas.microsoft.com/office/drawing/2014/main" id="{A5F97D3C-706F-74F1-2324-394B7CDFFDD0}"/>
              </a:ext>
            </a:extLst>
          </p:cNvPr>
          <p:cNvSpPr/>
          <p:nvPr/>
        </p:nvSpPr>
        <p:spPr>
          <a:xfrm>
            <a:off x="8252876"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32" name="object 17">
            <a:extLst>
              <a:ext uri="{FF2B5EF4-FFF2-40B4-BE49-F238E27FC236}">
                <a16:creationId xmlns:a16="http://schemas.microsoft.com/office/drawing/2014/main" id="{EA93E21E-7DDE-E8DF-B35C-0464E36A2982}"/>
              </a:ext>
            </a:extLst>
          </p:cNvPr>
          <p:cNvSpPr/>
          <p:nvPr/>
        </p:nvSpPr>
        <p:spPr>
          <a:xfrm>
            <a:off x="9639765"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33" name="object 17">
            <a:extLst>
              <a:ext uri="{FF2B5EF4-FFF2-40B4-BE49-F238E27FC236}">
                <a16:creationId xmlns:a16="http://schemas.microsoft.com/office/drawing/2014/main" id="{6A0E581C-C7E2-A823-3183-E4E0B5B089C0}"/>
              </a:ext>
            </a:extLst>
          </p:cNvPr>
          <p:cNvSpPr/>
          <p:nvPr/>
        </p:nvSpPr>
        <p:spPr>
          <a:xfrm>
            <a:off x="12455252" y="0"/>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endParaRPr>
          </a:p>
        </p:txBody>
      </p:sp>
      <p:sp>
        <p:nvSpPr>
          <p:cNvPr id="35" name="object 18">
            <a:extLst>
              <a:ext uri="{FF2B5EF4-FFF2-40B4-BE49-F238E27FC236}">
                <a16:creationId xmlns:a16="http://schemas.microsoft.com/office/drawing/2014/main" id="{0F202C64-0B62-D27B-4F6B-3ABECD83EB6E}"/>
              </a:ext>
            </a:extLst>
          </p:cNvPr>
          <p:cNvSpPr/>
          <p:nvPr/>
        </p:nvSpPr>
        <p:spPr>
          <a:xfrm>
            <a:off x="12455253" y="645425"/>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7" name="object 19">
            <a:extLst>
              <a:ext uri="{FF2B5EF4-FFF2-40B4-BE49-F238E27FC236}">
                <a16:creationId xmlns:a16="http://schemas.microsoft.com/office/drawing/2014/main" id="{B86E4814-1573-5BAE-ABA3-0D862469E649}"/>
              </a:ext>
            </a:extLst>
          </p:cNvPr>
          <p:cNvSpPr/>
          <p:nvPr/>
        </p:nvSpPr>
        <p:spPr>
          <a:xfrm>
            <a:off x="12455253" y="129085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9E122C"/>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8" name="object 20">
            <a:extLst>
              <a:ext uri="{FF2B5EF4-FFF2-40B4-BE49-F238E27FC236}">
                <a16:creationId xmlns:a16="http://schemas.microsoft.com/office/drawing/2014/main" id="{8AEFC1E4-9485-F65D-F46C-9D4178F780E6}"/>
              </a:ext>
            </a:extLst>
          </p:cNvPr>
          <p:cNvSpPr/>
          <p:nvPr/>
        </p:nvSpPr>
        <p:spPr>
          <a:xfrm>
            <a:off x="12455253" y="193627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019E6D"/>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9" name="object 19">
            <a:extLst>
              <a:ext uri="{FF2B5EF4-FFF2-40B4-BE49-F238E27FC236}">
                <a16:creationId xmlns:a16="http://schemas.microsoft.com/office/drawing/2014/main" id="{6F519F93-E495-38BF-E8AD-9458074D7B05}"/>
              </a:ext>
            </a:extLst>
          </p:cNvPr>
          <p:cNvSpPr/>
          <p:nvPr/>
        </p:nvSpPr>
        <p:spPr>
          <a:xfrm>
            <a:off x="12455253" y="258170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0" name="object 20">
            <a:extLst>
              <a:ext uri="{FF2B5EF4-FFF2-40B4-BE49-F238E27FC236}">
                <a16:creationId xmlns:a16="http://schemas.microsoft.com/office/drawing/2014/main" id="{502AC6FE-9EA8-8C5D-C068-77D7C5F444DD}"/>
              </a:ext>
            </a:extLst>
          </p:cNvPr>
          <p:cNvSpPr/>
          <p:nvPr/>
        </p:nvSpPr>
        <p:spPr>
          <a:xfrm>
            <a:off x="12455253" y="322712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1" name="object 20">
            <a:extLst>
              <a:ext uri="{FF2B5EF4-FFF2-40B4-BE49-F238E27FC236}">
                <a16:creationId xmlns:a16="http://schemas.microsoft.com/office/drawing/2014/main" id="{FEC0957A-B0C6-AA7B-7EDE-50376B128677}"/>
              </a:ext>
            </a:extLst>
          </p:cNvPr>
          <p:cNvSpPr/>
          <p:nvPr/>
        </p:nvSpPr>
        <p:spPr>
          <a:xfrm>
            <a:off x="12455253" y="3872549"/>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chemeClr val="accent5">
              <a:lumMod val="75000"/>
            </a:schemeClr>
          </a:solidFill>
          <a:ln>
            <a:solidFill>
              <a:srgbClr val="9E122C"/>
            </a:solidFill>
          </a:ln>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7" name="object 17">
            <a:extLst>
              <a:ext uri="{FF2B5EF4-FFF2-40B4-BE49-F238E27FC236}">
                <a16:creationId xmlns:a16="http://schemas.microsoft.com/office/drawing/2014/main" id="{AB2B4852-026F-8D4E-7E4D-54768E996972}"/>
              </a:ext>
            </a:extLst>
          </p:cNvPr>
          <p:cNvSpPr/>
          <p:nvPr/>
        </p:nvSpPr>
        <p:spPr>
          <a:xfrm>
            <a:off x="4092211" y="-4479"/>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5" name="Subtitle 3">
            <a:extLst>
              <a:ext uri="{FF2B5EF4-FFF2-40B4-BE49-F238E27FC236}">
                <a16:creationId xmlns:a16="http://schemas.microsoft.com/office/drawing/2014/main" id="{8AE09544-AE18-7F0C-89E1-6E53FA64C55E}"/>
              </a:ext>
            </a:extLst>
          </p:cNvPr>
          <p:cNvSpPr txBox="1">
            <a:spLocks/>
          </p:cNvSpPr>
          <p:nvPr/>
        </p:nvSpPr>
        <p:spPr bwMode="gray">
          <a:xfrm>
            <a:off x="361949" y="443665"/>
            <a:ext cx="11140239" cy="752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marL="0" marR="0" lvl="0" indent="0" algn="l"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r>
              <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rPr>
              <a:t>A CHI CI SIAMO ISPIRATI</a:t>
            </a:r>
          </a:p>
        </p:txBody>
      </p:sp>
      <p:sp>
        <p:nvSpPr>
          <p:cNvPr id="6" name="Segnaposto contenuto 2">
            <a:extLst>
              <a:ext uri="{FF2B5EF4-FFF2-40B4-BE49-F238E27FC236}">
                <a16:creationId xmlns:a16="http://schemas.microsoft.com/office/drawing/2014/main" id="{F0F1DE8F-B3D4-8B1F-6CE1-CCCCD8B688D0}"/>
              </a:ext>
            </a:extLst>
          </p:cNvPr>
          <p:cNvSpPr txBox="1">
            <a:spLocks/>
          </p:cNvSpPr>
          <p:nvPr/>
        </p:nvSpPr>
        <p:spPr>
          <a:xfrm>
            <a:off x="2414378" y="1800883"/>
            <a:ext cx="7425362" cy="529565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728FA5"/>
              </a:buClr>
              <a:buSzPct val="80000"/>
              <a:buFont typeface="Wingdings" pitchFamily="2" charset="2"/>
              <a:buChar char="q"/>
            </a:pPr>
            <a:r>
              <a:rPr lang="it-IT" sz="2000" dirty="0"/>
              <a:t>Che le opere di Escher si prestino alla divulgazione matematica è un fatto ben noto e ampiamente sfruttato.</a:t>
            </a:r>
            <a:br>
              <a:rPr lang="it-IT" sz="2000" dirty="0"/>
            </a:br>
            <a:endParaRPr lang="it-IT" sz="2000" dirty="0"/>
          </a:p>
          <a:p>
            <a:pPr marL="285750" indent="-285750">
              <a:buClr>
                <a:srgbClr val="728FA5"/>
              </a:buClr>
              <a:buSzPct val="80000"/>
              <a:buFont typeface="Wingdings" pitchFamily="2" charset="2"/>
              <a:buChar char="q"/>
            </a:pPr>
            <a:r>
              <a:rPr lang="it-IT" sz="2000" dirty="0"/>
              <a:t>Nel nostro caso specifico, l'ispirazione nasce dall'articolo di Bill </a:t>
            </a:r>
            <a:r>
              <a:rPr lang="it-IT" sz="2000" dirty="0" err="1"/>
              <a:t>Casselman</a:t>
            </a:r>
            <a:r>
              <a:rPr lang="it-IT" sz="2000" b="1" dirty="0"/>
              <a:t>, «</a:t>
            </a:r>
            <a:r>
              <a:rPr lang="it-IT" sz="2000" b="1" i="1" dirty="0"/>
              <a:t>How </a:t>
            </a:r>
            <a:r>
              <a:rPr lang="it-IT" sz="2000" b="1" i="1" dirty="0" err="1"/>
              <a:t>did</a:t>
            </a:r>
            <a:r>
              <a:rPr lang="it-IT" sz="2000" b="1" i="1" dirty="0"/>
              <a:t> Escher do </a:t>
            </a:r>
            <a:r>
              <a:rPr lang="it-IT" sz="2000" b="1" i="1" dirty="0" err="1"/>
              <a:t>it</a:t>
            </a:r>
            <a:r>
              <a:rPr lang="it-IT" sz="2000" b="1" i="1" dirty="0"/>
              <a:t>?» </a:t>
            </a:r>
            <a:r>
              <a:rPr lang="it-IT" sz="2000" i="1" dirty="0"/>
              <a:t>, </a:t>
            </a:r>
            <a:r>
              <a:rPr lang="it-IT" sz="2000" dirty="0"/>
              <a:t>pubblicato sul sito web dell’AMS nel giugno 2010. </a:t>
            </a:r>
            <a:br>
              <a:rPr lang="it-IT" sz="2000" dirty="0"/>
            </a:br>
            <a:br>
              <a:rPr lang="it-IT" sz="2000" dirty="0"/>
            </a:br>
            <a:br>
              <a:rPr lang="it-IT" sz="2000" dirty="0"/>
            </a:br>
            <a:r>
              <a:rPr lang="it-IT" sz="2000" i="1" dirty="0">
                <a:hlinkClick r:id="rId3"/>
              </a:rPr>
              <a:t>https://www.ams.org/publicoutreach/feature-column/fcarc-circle-limit</a:t>
            </a:r>
            <a:endParaRPr lang="it-IT" sz="2000" i="1" dirty="0"/>
          </a:p>
          <a:p>
            <a:pPr marL="0" indent="0" algn="just">
              <a:buClr>
                <a:srgbClr val="728FA5"/>
              </a:buClr>
              <a:buSzPct val="80000"/>
              <a:buNone/>
            </a:pPr>
            <a:br>
              <a:rPr lang="it-IT" sz="2400" dirty="0">
                <a:effectLst/>
              </a:rPr>
            </a:br>
            <a:endParaRPr lang="it-IT" sz="2400" dirty="0"/>
          </a:p>
        </p:txBody>
      </p:sp>
      <p:cxnSp>
        <p:nvCxnSpPr>
          <p:cNvPr id="3" name="Connettore diritto 35">
            <a:extLst>
              <a:ext uri="{FF2B5EF4-FFF2-40B4-BE49-F238E27FC236}">
                <a16:creationId xmlns:a16="http://schemas.microsoft.com/office/drawing/2014/main" id="{88CC06B2-8ED1-3C1E-0BB1-921A95196054}"/>
              </a:ext>
            </a:extLst>
          </p:cNvPr>
          <p:cNvCxnSpPr>
            <a:cxnSpLocks/>
          </p:cNvCxnSpPr>
          <p:nvPr/>
        </p:nvCxnSpPr>
        <p:spPr>
          <a:xfrm>
            <a:off x="361950" y="962017"/>
            <a:ext cx="11412955" cy="0"/>
          </a:xfrm>
          <a:prstGeom prst="line">
            <a:avLst/>
          </a:prstGeom>
          <a:ln w="53975">
            <a:solidFill>
              <a:srgbClr val="FFC000"/>
            </a:solidFill>
          </a:ln>
        </p:spPr>
        <p:style>
          <a:lnRef idx="2">
            <a:schemeClr val="accent1"/>
          </a:lnRef>
          <a:fillRef idx="0">
            <a:schemeClr val="accent1"/>
          </a:fillRef>
          <a:effectRef idx="1">
            <a:schemeClr val="accent1"/>
          </a:effectRef>
          <a:fontRef idx="minor">
            <a:schemeClr val="tx1"/>
          </a:fontRef>
        </p:style>
      </p:cxnSp>
      <p:sp>
        <p:nvSpPr>
          <p:cNvPr id="4" name="object 17">
            <a:extLst>
              <a:ext uri="{FF2B5EF4-FFF2-40B4-BE49-F238E27FC236}">
                <a16:creationId xmlns:a16="http://schemas.microsoft.com/office/drawing/2014/main" id="{723D21FC-7DCA-081B-CD5E-62478E90A310}"/>
              </a:ext>
            </a:extLst>
          </p:cNvPr>
          <p:cNvSpPr/>
          <p:nvPr/>
        </p:nvSpPr>
        <p:spPr>
          <a:xfrm>
            <a:off x="1330309" y="-12032"/>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endParaRPr>
          </a:p>
        </p:txBody>
      </p:sp>
      <p:pic>
        <p:nvPicPr>
          <p:cNvPr id="9" name="Immagine 8" descr="Immagine che contiene Carattere, testo, logo, simbolo&#10;&#10;Descrizione generata automaticamente">
            <a:extLst>
              <a:ext uri="{FF2B5EF4-FFF2-40B4-BE49-F238E27FC236}">
                <a16:creationId xmlns:a16="http://schemas.microsoft.com/office/drawing/2014/main" id="{0B1D33FE-1AA5-DAD7-F674-1CE701764B37}"/>
              </a:ext>
            </a:extLst>
          </p:cNvPr>
          <p:cNvPicPr>
            <a:picLocks noChangeAspect="1"/>
          </p:cNvPicPr>
          <p:nvPr/>
        </p:nvPicPr>
        <p:blipFill rotWithShape="1">
          <a:blip r:embed="rId4">
            <a:extLst>
              <a:ext uri="{28A0092B-C50C-407E-A947-70E740481C1C}">
                <a14:useLocalDpi xmlns:a14="http://schemas.microsoft.com/office/drawing/2010/main" val="0"/>
              </a:ext>
            </a:extLst>
          </a:blip>
          <a:srcRect l="6459" t="9813" r="5897" b="7500"/>
          <a:stretch/>
        </p:blipFill>
        <p:spPr>
          <a:xfrm>
            <a:off x="10197550" y="5981131"/>
            <a:ext cx="1740450" cy="754949"/>
          </a:xfrm>
          <a:prstGeom prst="rect">
            <a:avLst/>
          </a:prstGeom>
        </p:spPr>
      </p:pic>
    </p:spTree>
    <p:extLst>
      <p:ext uri="{BB962C8B-B14F-4D97-AF65-F5344CB8AC3E}">
        <p14:creationId xmlns:p14="http://schemas.microsoft.com/office/powerpoint/2010/main" val="38247571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bject 17">
            <a:extLst>
              <a:ext uri="{FF2B5EF4-FFF2-40B4-BE49-F238E27FC236}">
                <a16:creationId xmlns:a16="http://schemas.microsoft.com/office/drawing/2014/main" id="{3A1B1A1A-756E-4A0F-4B68-7C3D0E9BEAED}"/>
              </a:ext>
            </a:extLst>
          </p:cNvPr>
          <p:cNvSpPr/>
          <p:nvPr/>
        </p:nvSpPr>
        <p:spPr>
          <a:xfrm>
            <a:off x="1330309"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latin typeface="Avenir Next" panose="020B0503020202020204" pitchFamily="34" charset="0"/>
            </a:endParaRPr>
          </a:p>
        </p:txBody>
      </p:sp>
      <p:sp>
        <p:nvSpPr>
          <p:cNvPr id="27" name="object 17">
            <a:extLst>
              <a:ext uri="{FF2B5EF4-FFF2-40B4-BE49-F238E27FC236}">
                <a16:creationId xmlns:a16="http://schemas.microsoft.com/office/drawing/2014/main" id="{28C0FD3E-8CE9-A116-0D54-E87A876866B5}"/>
              </a:ext>
            </a:extLst>
          </p:cNvPr>
          <p:cNvSpPr/>
          <p:nvPr/>
        </p:nvSpPr>
        <p:spPr>
          <a:xfrm>
            <a:off x="2711261"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28" name="object 17">
            <a:extLst>
              <a:ext uri="{FF2B5EF4-FFF2-40B4-BE49-F238E27FC236}">
                <a16:creationId xmlns:a16="http://schemas.microsoft.com/office/drawing/2014/main" id="{EDE02A27-4BFC-32E5-CCDB-47DE8CBCF2E4}"/>
              </a:ext>
            </a:extLst>
          </p:cNvPr>
          <p:cNvSpPr/>
          <p:nvPr/>
        </p:nvSpPr>
        <p:spPr>
          <a:xfrm>
            <a:off x="4092212"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0" name="object 17">
            <a:extLst>
              <a:ext uri="{FF2B5EF4-FFF2-40B4-BE49-F238E27FC236}">
                <a16:creationId xmlns:a16="http://schemas.microsoft.com/office/drawing/2014/main" id="{DF5C94D1-AE51-B87D-F606-D704F0240741}"/>
              </a:ext>
            </a:extLst>
          </p:cNvPr>
          <p:cNvSpPr/>
          <p:nvPr/>
        </p:nvSpPr>
        <p:spPr>
          <a:xfrm>
            <a:off x="6865987"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1" name="object 17">
            <a:extLst>
              <a:ext uri="{FF2B5EF4-FFF2-40B4-BE49-F238E27FC236}">
                <a16:creationId xmlns:a16="http://schemas.microsoft.com/office/drawing/2014/main" id="{EAC7C983-61A4-ADDF-C2BF-AA032276B1D8}"/>
              </a:ext>
            </a:extLst>
          </p:cNvPr>
          <p:cNvSpPr/>
          <p:nvPr/>
        </p:nvSpPr>
        <p:spPr>
          <a:xfrm>
            <a:off x="8252876"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2" name="object 17">
            <a:extLst>
              <a:ext uri="{FF2B5EF4-FFF2-40B4-BE49-F238E27FC236}">
                <a16:creationId xmlns:a16="http://schemas.microsoft.com/office/drawing/2014/main" id="{BB34F172-0916-45B6-9749-9C7FB0DFECE2}"/>
              </a:ext>
            </a:extLst>
          </p:cNvPr>
          <p:cNvSpPr/>
          <p:nvPr/>
        </p:nvSpPr>
        <p:spPr>
          <a:xfrm>
            <a:off x="9639765"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3" name="object 17">
            <a:extLst>
              <a:ext uri="{FF2B5EF4-FFF2-40B4-BE49-F238E27FC236}">
                <a16:creationId xmlns:a16="http://schemas.microsoft.com/office/drawing/2014/main" id="{F4B78069-C610-7BA8-F4CF-EFB924D4D321}"/>
              </a:ext>
            </a:extLst>
          </p:cNvPr>
          <p:cNvSpPr/>
          <p:nvPr/>
        </p:nvSpPr>
        <p:spPr>
          <a:xfrm>
            <a:off x="12455253" y="0"/>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endParaRPr>
          </a:p>
        </p:txBody>
      </p:sp>
      <p:sp>
        <p:nvSpPr>
          <p:cNvPr id="35" name="object 18">
            <a:extLst>
              <a:ext uri="{FF2B5EF4-FFF2-40B4-BE49-F238E27FC236}">
                <a16:creationId xmlns:a16="http://schemas.microsoft.com/office/drawing/2014/main" id="{BFD78D3B-EE38-5E2E-DFC1-2476D4C33EDC}"/>
              </a:ext>
            </a:extLst>
          </p:cNvPr>
          <p:cNvSpPr/>
          <p:nvPr/>
        </p:nvSpPr>
        <p:spPr>
          <a:xfrm>
            <a:off x="12455253" y="645425"/>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7" name="object 19">
            <a:extLst>
              <a:ext uri="{FF2B5EF4-FFF2-40B4-BE49-F238E27FC236}">
                <a16:creationId xmlns:a16="http://schemas.microsoft.com/office/drawing/2014/main" id="{43ADCA6E-CCD3-21D9-908D-46260C79A8CE}"/>
              </a:ext>
            </a:extLst>
          </p:cNvPr>
          <p:cNvSpPr/>
          <p:nvPr/>
        </p:nvSpPr>
        <p:spPr>
          <a:xfrm>
            <a:off x="12455253" y="129085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9E122C"/>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8" name="object 20">
            <a:extLst>
              <a:ext uri="{FF2B5EF4-FFF2-40B4-BE49-F238E27FC236}">
                <a16:creationId xmlns:a16="http://schemas.microsoft.com/office/drawing/2014/main" id="{B33FA088-795D-7FF8-1446-56A6D9AD439A}"/>
              </a:ext>
            </a:extLst>
          </p:cNvPr>
          <p:cNvSpPr/>
          <p:nvPr/>
        </p:nvSpPr>
        <p:spPr>
          <a:xfrm>
            <a:off x="12455253" y="193627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019E6D"/>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9" name="object 19">
            <a:extLst>
              <a:ext uri="{FF2B5EF4-FFF2-40B4-BE49-F238E27FC236}">
                <a16:creationId xmlns:a16="http://schemas.microsoft.com/office/drawing/2014/main" id="{ECC8F59F-DE12-AE1E-FCD4-9FF1089423ED}"/>
              </a:ext>
            </a:extLst>
          </p:cNvPr>
          <p:cNvSpPr/>
          <p:nvPr/>
        </p:nvSpPr>
        <p:spPr>
          <a:xfrm>
            <a:off x="12455253" y="258170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0" name="object 20">
            <a:extLst>
              <a:ext uri="{FF2B5EF4-FFF2-40B4-BE49-F238E27FC236}">
                <a16:creationId xmlns:a16="http://schemas.microsoft.com/office/drawing/2014/main" id="{B9C09F2A-97B8-6865-2833-4203885DB7BA}"/>
              </a:ext>
            </a:extLst>
          </p:cNvPr>
          <p:cNvSpPr/>
          <p:nvPr/>
        </p:nvSpPr>
        <p:spPr>
          <a:xfrm>
            <a:off x="12455253" y="322712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1" name="object 20">
            <a:extLst>
              <a:ext uri="{FF2B5EF4-FFF2-40B4-BE49-F238E27FC236}">
                <a16:creationId xmlns:a16="http://schemas.microsoft.com/office/drawing/2014/main" id="{0C9A3CDE-73E1-D781-D42A-324BBBC6E2BF}"/>
              </a:ext>
            </a:extLst>
          </p:cNvPr>
          <p:cNvSpPr/>
          <p:nvPr/>
        </p:nvSpPr>
        <p:spPr>
          <a:xfrm>
            <a:off x="12455253" y="3872550"/>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chemeClr val="accent5">
              <a:lumMod val="75000"/>
            </a:schemeClr>
          </a:solidFill>
          <a:ln>
            <a:solidFill>
              <a:srgbClr val="9E122C"/>
            </a:solidFill>
          </a:ln>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3" name="object 17">
            <a:extLst>
              <a:ext uri="{FF2B5EF4-FFF2-40B4-BE49-F238E27FC236}">
                <a16:creationId xmlns:a16="http://schemas.microsoft.com/office/drawing/2014/main" id="{D19F4331-5FEF-877D-E316-0939B626BB26}"/>
              </a:ext>
            </a:extLst>
          </p:cNvPr>
          <p:cNvSpPr/>
          <p:nvPr/>
        </p:nvSpPr>
        <p:spPr>
          <a:xfrm>
            <a:off x="5485036" y="-4161"/>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pic>
        <p:nvPicPr>
          <p:cNvPr id="4" name="Picture 1" descr="page106image100591360">
            <a:extLst>
              <a:ext uri="{FF2B5EF4-FFF2-40B4-BE49-F238E27FC236}">
                <a16:creationId xmlns:a16="http://schemas.microsoft.com/office/drawing/2014/main" id="{0D0563ED-9AD6-5FA8-4130-D6C662DFC8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1261" y="1456668"/>
            <a:ext cx="6721831" cy="4873328"/>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nettore diritto 35">
            <a:extLst>
              <a:ext uri="{FF2B5EF4-FFF2-40B4-BE49-F238E27FC236}">
                <a16:creationId xmlns:a16="http://schemas.microsoft.com/office/drawing/2014/main" id="{C8512821-C9E2-8F51-2704-474B4459EEB0}"/>
              </a:ext>
            </a:extLst>
          </p:cNvPr>
          <p:cNvCxnSpPr>
            <a:cxnSpLocks/>
          </p:cNvCxnSpPr>
          <p:nvPr/>
        </p:nvCxnSpPr>
        <p:spPr>
          <a:xfrm>
            <a:off x="361949" y="992687"/>
            <a:ext cx="11412955" cy="0"/>
          </a:xfrm>
          <a:prstGeom prst="line">
            <a:avLst/>
          </a:prstGeom>
          <a:ln w="53975">
            <a:solidFill>
              <a:srgbClr val="2D486E"/>
            </a:solidFill>
          </a:ln>
        </p:spPr>
        <p:style>
          <a:lnRef idx="2">
            <a:schemeClr val="accent1"/>
          </a:lnRef>
          <a:fillRef idx="0">
            <a:schemeClr val="accent1"/>
          </a:fillRef>
          <a:effectRef idx="1">
            <a:schemeClr val="accent1"/>
          </a:effectRef>
          <a:fontRef idx="minor">
            <a:schemeClr val="tx1"/>
          </a:fontRef>
        </p:style>
      </p:cxnSp>
      <p:sp>
        <p:nvSpPr>
          <p:cNvPr id="11" name="object 17">
            <a:extLst>
              <a:ext uri="{FF2B5EF4-FFF2-40B4-BE49-F238E27FC236}">
                <a16:creationId xmlns:a16="http://schemas.microsoft.com/office/drawing/2014/main" id="{A2C6261B-CD65-FE01-106F-4C4A062B7B2E}"/>
              </a:ext>
            </a:extLst>
          </p:cNvPr>
          <p:cNvSpPr/>
          <p:nvPr/>
        </p:nvSpPr>
        <p:spPr>
          <a:xfrm>
            <a:off x="8258811" y="5865"/>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pic>
        <p:nvPicPr>
          <p:cNvPr id="2" name="Immagine 1" descr="Immagine che contiene Carattere, testo, logo, simbolo&#10;&#10;Descrizione generata automaticamente">
            <a:extLst>
              <a:ext uri="{FF2B5EF4-FFF2-40B4-BE49-F238E27FC236}">
                <a16:creationId xmlns:a16="http://schemas.microsoft.com/office/drawing/2014/main" id="{145427AC-9F43-3B6B-BB3E-A904CBE9A646}"/>
              </a:ext>
            </a:extLst>
          </p:cNvPr>
          <p:cNvPicPr>
            <a:picLocks noChangeAspect="1"/>
          </p:cNvPicPr>
          <p:nvPr/>
        </p:nvPicPr>
        <p:blipFill rotWithShape="1">
          <a:blip r:embed="rId4">
            <a:extLst>
              <a:ext uri="{28A0092B-C50C-407E-A947-70E740481C1C}">
                <a14:useLocalDpi xmlns:a14="http://schemas.microsoft.com/office/drawing/2010/main" val="0"/>
              </a:ext>
            </a:extLst>
          </a:blip>
          <a:srcRect l="6459" t="9813" r="5897" b="7500"/>
          <a:stretch/>
        </p:blipFill>
        <p:spPr>
          <a:xfrm>
            <a:off x="10197550" y="5981131"/>
            <a:ext cx="1740450" cy="754949"/>
          </a:xfrm>
          <a:prstGeom prst="rect">
            <a:avLst/>
          </a:prstGeom>
        </p:spPr>
      </p:pic>
      <p:sp>
        <p:nvSpPr>
          <p:cNvPr id="5" name="Subtitle 3">
            <a:extLst>
              <a:ext uri="{FF2B5EF4-FFF2-40B4-BE49-F238E27FC236}">
                <a16:creationId xmlns:a16="http://schemas.microsoft.com/office/drawing/2014/main" id="{D5B90885-F3C0-03C8-39C9-B81E6F43341D}"/>
              </a:ext>
            </a:extLst>
          </p:cNvPr>
          <p:cNvSpPr txBox="1">
            <a:spLocks/>
          </p:cNvSpPr>
          <p:nvPr/>
        </p:nvSpPr>
        <p:spPr bwMode="gray">
          <a:xfrm>
            <a:off x="361949" y="443666"/>
            <a:ext cx="11412955" cy="360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marL="0" marR="0" lvl="0" indent="0" algn="l"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r>
              <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rPr>
              <a:t>TASSELLAZIONI IPERBOLICHE: </a:t>
            </a:r>
            <a:r>
              <a:rPr lang="en-US" altLang="it-IT" dirty="0">
                <a:solidFill>
                  <a:schemeClr val="tx1"/>
                </a:solidFill>
                <a:latin typeface="Avenir Next" panose="020B0503020202020204" pitchFamily="34" charset="0"/>
                <a:ea typeface="Verdana" panose="020B0604030504040204" pitchFamily="34" charset="0"/>
                <a:cs typeface="Arial" panose="020B0604020202020204" pitchFamily="34" charset="0"/>
              </a:rPr>
              <a:t>TASSELLAZIONE IN TRIANGOLI IPERBOLICI DI COXETER</a:t>
            </a:r>
            <a:endPar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41002118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bject 17">
            <a:extLst>
              <a:ext uri="{FF2B5EF4-FFF2-40B4-BE49-F238E27FC236}">
                <a16:creationId xmlns:a16="http://schemas.microsoft.com/office/drawing/2014/main" id="{3A1B1A1A-756E-4A0F-4B68-7C3D0E9BEAED}"/>
              </a:ext>
            </a:extLst>
          </p:cNvPr>
          <p:cNvSpPr/>
          <p:nvPr/>
        </p:nvSpPr>
        <p:spPr>
          <a:xfrm>
            <a:off x="1330309"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latin typeface="Avenir Next" panose="020B0503020202020204" pitchFamily="34" charset="0"/>
            </a:endParaRPr>
          </a:p>
        </p:txBody>
      </p:sp>
      <p:sp>
        <p:nvSpPr>
          <p:cNvPr id="27" name="object 17">
            <a:extLst>
              <a:ext uri="{FF2B5EF4-FFF2-40B4-BE49-F238E27FC236}">
                <a16:creationId xmlns:a16="http://schemas.microsoft.com/office/drawing/2014/main" id="{28C0FD3E-8CE9-A116-0D54-E87A876866B5}"/>
              </a:ext>
            </a:extLst>
          </p:cNvPr>
          <p:cNvSpPr/>
          <p:nvPr/>
        </p:nvSpPr>
        <p:spPr>
          <a:xfrm>
            <a:off x="2711261"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28" name="object 17">
            <a:extLst>
              <a:ext uri="{FF2B5EF4-FFF2-40B4-BE49-F238E27FC236}">
                <a16:creationId xmlns:a16="http://schemas.microsoft.com/office/drawing/2014/main" id="{EDE02A27-4BFC-32E5-CCDB-47DE8CBCF2E4}"/>
              </a:ext>
            </a:extLst>
          </p:cNvPr>
          <p:cNvSpPr/>
          <p:nvPr/>
        </p:nvSpPr>
        <p:spPr>
          <a:xfrm>
            <a:off x="4092212"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0" name="object 17">
            <a:extLst>
              <a:ext uri="{FF2B5EF4-FFF2-40B4-BE49-F238E27FC236}">
                <a16:creationId xmlns:a16="http://schemas.microsoft.com/office/drawing/2014/main" id="{DF5C94D1-AE51-B87D-F606-D704F0240741}"/>
              </a:ext>
            </a:extLst>
          </p:cNvPr>
          <p:cNvSpPr/>
          <p:nvPr/>
        </p:nvSpPr>
        <p:spPr>
          <a:xfrm>
            <a:off x="6865987"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1" name="object 17">
            <a:extLst>
              <a:ext uri="{FF2B5EF4-FFF2-40B4-BE49-F238E27FC236}">
                <a16:creationId xmlns:a16="http://schemas.microsoft.com/office/drawing/2014/main" id="{EAC7C983-61A4-ADDF-C2BF-AA032276B1D8}"/>
              </a:ext>
            </a:extLst>
          </p:cNvPr>
          <p:cNvSpPr/>
          <p:nvPr/>
        </p:nvSpPr>
        <p:spPr>
          <a:xfrm>
            <a:off x="8252876"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2" name="object 17">
            <a:extLst>
              <a:ext uri="{FF2B5EF4-FFF2-40B4-BE49-F238E27FC236}">
                <a16:creationId xmlns:a16="http://schemas.microsoft.com/office/drawing/2014/main" id="{BB34F172-0916-45B6-9749-9C7FB0DFECE2}"/>
              </a:ext>
            </a:extLst>
          </p:cNvPr>
          <p:cNvSpPr/>
          <p:nvPr/>
        </p:nvSpPr>
        <p:spPr>
          <a:xfrm>
            <a:off x="9639765"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3" name="object 17">
            <a:extLst>
              <a:ext uri="{FF2B5EF4-FFF2-40B4-BE49-F238E27FC236}">
                <a16:creationId xmlns:a16="http://schemas.microsoft.com/office/drawing/2014/main" id="{F4B78069-C610-7BA8-F4CF-EFB924D4D321}"/>
              </a:ext>
            </a:extLst>
          </p:cNvPr>
          <p:cNvSpPr/>
          <p:nvPr/>
        </p:nvSpPr>
        <p:spPr>
          <a:xfrm>
            <a:off x="12455253" y="0"/>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endParaRPr>
          </a:p>
        </p:txBody>
      </p:sp>
      <p:sp>
        <p:nvSpPr>
          <p:cNvPr id="35" name="object 18">
            <a:extLst>
              <a:ext uri="{FF2B5EF4-FFF2-40B4-BE49-F238E27FC236}">
                <a16:creationId xmlns:a16="http://schemas.microsoft.com/office/drawing/2014/main" id="{BFD78D3B-EE38-5E2E-DFC1-2476D4C33EDC}"/>
              </a:ext>
            </a:extLst>
          </p:cNvPr>
          <p:cNvSpPr/>
          <p:nvPr/>
        </p:nvSpPr>
        <p:spPr>
          <a:xfrm>
            <a:off x="12455253" y="645425"/>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7" name="object 19">
            <a:extLst>
              <a:ext uri="{FF2B5EF4-FFF2-40B4-BE49-F238E27FC236}">
                <a16:creationId xmlns:a16="http://schemas.microsoft.com/office/drawing/2014/main" id="{43ADCA6E-CCD3-21D9-908D-46260C79A8CE}"/>
              </a:ext>
            </a:extLst>
          </p:cNvPr>
          <p:cNvSpPr/>
          <p:nvPr/>
        </p:nvSpPr>
        <p:spPr>
          <a:xfrm>
            <a:off x="12455253" y="129085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9E122C"/>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8" name="object 20">
            <a:extLst>
              <a:ext uri="{FF2B5EF4-FFF2-40B4-BE49-F238E27FC236}">
                <a16:creationId xmlns:a16="http://schemas.microsoft.com/office/drawing/2014/main" id="{B33FA088-795D-7FF8-1446-56A6D9AD439A}"/>
              </a:ext>
            </a:extLst>
          </p:cNvPr>
          <p:cNvSpPr/>
          <p:nvPr/>
        </p:nvSpPr>
        <p:spPr>
          <a:xfrm>
            <a:off x="12455253" y="193627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019E6D"/>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9" name="object 19">
            <a:extLst>
              <a:ext uri="{FF2B5EF4-FFF2-40B4-BE49-F238E27FC236}">
                <a16:creationId xmlns:a16="http://schemas.microsoft.com/office/drawing/2014/main" id="{ECC8F59F-DE12-AE1E-FCD4-9FF1089423ED}"/>
              </a:ext>
            </a:extLst>
          </p:cNvPr>
          <p:cNvSpPr/>
          <p:nvPr/>
        </p:nvSpPr>
        <p:spPr>
          <a:xfrm>
            <a:off x="12455253" y="258170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0" name="object 20">
            <a:extLst>
              <a:ext uri="{FF2B5EF4-FFF2-40B4-BE49-F238E27FC236}">
                <a16:creationId xmlns:a16="http://schemas.microsoft.com/office/drawing/2014/main" id="{B9C09F2A-97B8-6865-2833-4203885DB7BA}"/>
              </a:ext>
            </a:extLst>
          </p:cNvPr>
          <p:cNvSpPr/>
          <p:nvPr/>
        </p:nvSpPr>
        <p:spPr>
          <a:xfrm>
            <a:off x="12455253" y="322712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1" name="object 20">
            <a:extLst>
              <a:ext uri="{FF2B5EF4-FFF2-40B4-BE49-F238E27FC236}">
                <a16:creationId xmlns:a16="http://schemas.microsoft.com/office/drawing/2014/main" id="{0C9A3CDE-73E1-D781-D42A-324BBBC6E2BF}"/>
              </a:ext>
            </a:extLst>
          </p:cNvPr>
          <p:cNvSpPr/>
          <p:nvPr/>
        </p:nvSpPr>
        <p:spPr>
          <a:xfrm>
            <a:off x="12455253" y="3872550"/>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chemeClr val="accent5">
              <a:lumMod val="75000"/>
            </a:schemeClr>
          </a:solidFill>
          <a:ln>
            <a:solidFill>
              <a:srgbClr val="9E122C"/>
            </a:solidFill>
          </a:ln>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3" name="object 17">
            <a:extLst>
              <a:ext uri="{FF2B5EF4-FFF2-40B4-BE49-F238E27FC236}">
                <a16:creationId xmlns:a16="http://schemas.microsoft.com/office/drawing/2014/main" id="{D19F4331-5FEF-877D-E316-0939B626BB26}"/>
              </a:ext>
            </a:extLst>
          </p:cNvPr>
          <p:cNvSpPr/>
          <p:nvPr/>
        </p:nvSpPr>
        <p:spPr>
          <a:xfrm>
            <a:off x="5485036" y="-4161"/>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pic>
        <p:nvPicPr>
          <p:cNvPr id="4" name="Picture 1">
            <a:extLst>
              <a:ext uri="{FF2B5EF4-FFF2-40B4-BE49-F238E27FC236}">
                <a16:creationId xmlns:a16="http://schemas.microsoft.com/office/drawing/2014/main" id="{0D0563ED-9AD6-5FA8-4130-D6C662DFC8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711261" y="1458254"/>
            <a:ext cx="6721831" cy="487015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Connettore diritto 35">
            <a:extLst>
              <a:ext uri="{FF2B5EF4-FFF2-40B4-BE49-F238E27FC236}">
                <a16:creationId xmlns:a16="http://schemas.microsoft.com/office/drawing/2014/main" id="{AFBAFF8D-5E91-4E76-32F8-D3EB58232B07}"/>
              </a:ext>
            </a:extLst>
          </p:cNvPr>
          <p:cNvCxnSpPr>
            <a:cxnSpLocks/>
          </p:cNvCxnSpPr>
          <p:nvPr/>
        </p:nvCxnSpPr>
        <p:spPr>
          <a:xfrm>
            <a:off x="361949" y="992687"/>
            <a:ext cx="11412955" cy="0"/>
          </a:xfrm>
          <a:prstGeom prst="line">
            <a:avLst/>
          </a:prstGeom>
          <a:ln w="53975">
            <a:solidFill>
              <a:srgbClr val="2D486E"/>
            </a:solidFill>
          </a:ln>
        </p:spPr>
        <p:style>
          <a:lnRef idx="2">
            <a:schemeClr val="accent1"/>
          </a:lnRef>
          <a:fillRef idx="0">
            <a:schemeClr val="accent1"/>
          </a:fillRef>
          <a:effectRef idx="1">
            <a:schemeClr val="accent1"/>
          </a:effectRef>
          <a:fontRef idx="minor">
            <a:schemeClr val="tx1"/>
          </a:fontRef>
        </p:style>
      </p:cxnSp>
      <p:sp>
        <p:nvSpPr>
          <p:cNvPr id="6" name="object 17">
            <a:extLst>
              <a:ext uri="{FF2B5EF4-FFF2-40B4-BE49-F238E27FC236}">
                <a16:creationId xmlns:a16="http://schemas.microsoft.com/office/drawing/2014/main" id="{62C4012F-3610-11A0-1DA8-A112276A793E}"/>
              </a:ext>
            </a:extLst>
          </p:cNvPr>
          <p:cNvSpPr/>
          <p:nvPr/>
        </p:nvSpPr>
        <p:spPr>
          <a:xfrm>
            <a:off x="8258811" y="5865"/>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pic>
        <p:nvPicPr>
          <p:cNvPr id="2" name="Immagine 1" descr="Immagine che contiene Carattere, testo, logo, simbolo&#10;&#10;Descrizione generata automaticamente">
            <a:extLst>
              <a:ext uri="{FF2B5EF4-FFF2-40B4-BE49-F238E27FC236}">
                <a16:creationId xmlns:a16="http://schemas.microsoft.com/office/drawing/2014/main" id="{65038A20-A6A4-A245-6F14-9DF23A335362}"/>
              </a:ext>
            </a:extLst>
          </p:cNvPr>
          <p:cNvPicPr>
            <a:picLocks noChangeAspect="1"/>
          </p:cNvPicPr>
          <p:nvPr/>
        </p:nvPicPr>
        <p:blipFill rotWithShape="1">
          <a:blip r:embed="rId4">
            <a:extLst>
              <a:ext uri="{28A0092B-C50C-407E-A947-70E740481C1C}">
                <a14:useLocalDpi xmlns:a14="http://schemas.microsoft.com/office/drawing/2010/main" val="0"/>
              </a:ext>
            </a:extLst>
          </a:blip>
          <a:srcRect l="6459" t="9813" r="5897" b="7500"/>
          <a:stretch/>
        </p:blipFill>
        <p:spPr>
          <a:xfrm>
            <a:off x="10197550" y="5981131"/>
            <a:ext cx="1740450" cy="754949"/>
          </a:xfrm>
          <a:prstGeom prst="rect">
            <a:avLst/>
          </a:prstGeom>
        </p:spPr>
      </p:pic>
      <p:sp>
        <p:nvSpPr>
          <p:cNvPr id="7" name="Subtitle 3">
            <a:extLst>
              <a:ext uri="{FF2B5EF4-FFF2-40B4-BE49-F238E27FC236}">
                <a16:creationId xmlns:a16="http://schemas.microsoft.com/office/drawing/2014/main" id="{13BAD66E-4EE1-CD39-0CA6-CD6198509AF3}"/>
              </a:ext>
            </a:extLst>
          </p:cNvPr>
          <p:cNvSpPr txBox="1">
            <a:spLocks/>
          </p:cNvSpPr>
          <p:nvPr/>
        </p:nvSpPr>
        <p:spPr bwMode="gray">
          <a:xfrm>
            <a:off x="361949" y="443666"/>
            <a:ext cx="11412955" cy="360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marL="0" marR="0" lvl="0" indent="0" algn="l"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r>
              <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rPr>
              <a:t>TASSELLAZIONI IPERBOLICHE: </a:t>
            </a:r>
            <a:r>
              <a:rPr lang="en-US" altLang="it-IT" dirty="0">
                <a:solidFill>
                  <a:schemeClr val="tx1"/>
                </a:solidFill>
                <a:latin typeface="Avenir Next" panose="020B0503020202020204" pitchFamily="34" charset="0"/>
                <a:ea typeface="Verdana" panose="020B0604030504040204" pitchFamily="34" charset="0"/>
                <a:cs typeface="Arial" panose="020B0604020202020204" pitchFamily="34" charset="0"/>
              </a:rPr>
              <a:t>TASSELLAZIONE IN TRIANGOLI IPERBOLICI DI COXETER</a:t>
            </a:r>
            <a:endPar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29864068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bject 17">
            <a:extLst>
              <a:ext uri="{FF2B5EF4-FFF2-40B4-BE49-F238E27FC236}">
                <a16:creationId xmlns:a16="http://schemas.microsoft.com/office/drawing/2014/main" id="{3A1B1A1A-756E-4A0F-4B68-7C3D0E9BEAED}"/>
              </a:ext>
            </a:extLst>
          </p:cNvPr>
          <p:cNvSpPr/>
          <p:nvPr/>
        </p:nvSpPr>
        <p:spPr>
          <a:xfrm>
            <a:off x="1330309"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latin typeface="Avenir Next" panose="020B0503020202020204" pitchFamily="34" charset="0"/>
            </a:endParaRPr>
          </a:p>
        </p:txBody>
      </p:sp>
      <p:sp>
        <p:nvSpPr>
          <p:cNvPr id="27" name="object 17">
            <a:extLst>
              <a:ext uri="{FF2B5EF4-FFF2-40B4-BE49-F238E27FC236}">
                <a16:creationId xmlns:a16="http://schemas.microsoft.com/office/drawing/2014/main" id="{28C0FD3E-8CE9-A116-0D54-E87A876866B5}"/>
              </a:ext>
            </a:extLst>
          </p:cNvPr>
          <p:cNvSpPr/>
          <p:nvPr/>
        </p:nvSpPr>
        <p:spPr>
          <a:xfrm>
            <a:off x="2711261"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28" name="object 17">
            <a:extLst>
              <a:ext uri="{FF2B5EF4-FFF2-40B4-BE49-F238E27FC236}">
                <a16:creationId xmlns:a16="http://schemas.microsoft.com/office/drawing/2014/main" id="{EDE02A27-4BFC-32E5-CCDB-47DE8CBCF2E4}"/>
              </a:ext>
            </a:extLst>
          </p:cNvPr>
          <p:cNvSpPr/>
          <p:nvPr/>
        </p:nvSpPr>
        <p:spPr>
          <a:xfrm>
            <a:off x="4092212"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0" name="object 17">
            <a:extLst>
              <a:ext uri="{FF2B5EF4-FFF2-40B4-BE49-F238E27FC236}">
                <a16:creationId xmlns:a16="http://schemas.microsoft.com/office/drawing/2014/main" id="{DF5C94D1-AE51-B87D-F606-D704F0240741}"/>
              </a:ext>
            </a:extLst>
          </p:cNvPr>
          <p:cNvSpPr/>
          <p:nvPr/>
        </p:nvSpPr>
        <p:spPr>
          <a:xfrm>
            <a:off x="6865987"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1" name="object 17">
            <a:extLst>
              <a:ext uri="{FF2B5EF4-FFF2-40B4-BE49-F238E27FC236}">
                <a16:creationId xmlns:a16="http://schemas.microsoft.com/office/drawing/2014/main" id="{EAC7C983-61A4-ADDF-C2BF-AA032276B1D8}"/>
              </a:ext>
            </a:extLst>
          </p:cNvPr>
          <p:cNvSpPr/>
          <p:nvPr/>
        </p:nvSpPr>
        <p:spPr>
          <a:xfrm>
            <a:off x="8252876"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2" name="object 17">
            <a:extLst>
              <a:ext uri="{FF2B5EF4-FFF2-40B4-BE49-F238E27FC236}">
                <a16:creationId xmlns:a16="http://schemas.microsoft.com/office/drawing/2014/main" id="{BB34F172-0916-45B6-9749-9C7FB0DFECE2}"/>
              </a:ext>
            </a:extLst>
          </p:cNvPr>
          <p:cNvSpPr/>
          <p:nvPr/>
        </p:nvSpPr>
        <p:spPr>
          <a:xfrm>
            <a:off x="9639765"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3" name="object 17">
            <a:extLst>
              <a:ext uri="{FF2B5EF4-FFF2-40B4-BE49-F238E27FC236}">
                <a16:creationId xmlns:a16="http://schemas.microsoft.com/office/drawing/2014/main" id="{F4B78069-C610-7BA8-F4CF-EFB924D4D321}"/>
              </a:ext>
            </a:extLst>
          </p:cNvPr>
          <p:cNvSpPr/>
          <p:nvPr/>
        </p:nvSpPr>
        <p:spPr>
          <a:xfrm>
            <a:off x="12455253" y="0"/>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endParaRPr>
          </a:p>
        </p:txBody>
      </p:sp>
      <p:sp>
        <p:nvSpPr>
          <p:cNvPr id="35" name="object 18">
            <a:extLst>
              <a:ext uri="{FF2B5EF4-FFF2-40B4-BE49-F238E27FC236}">
                <a16:creationId xmlns:a16="http://schemas.microsoft.com/office/drawing/2014/main" id="{BFD78D3B-EE38-5E2E-DFC1-2476D4C33EDC}"/>
              </a:ext>
            </a:extLst>
          </p:cNvPr>
          <p:cNvSpPr/>
          <p:nvPr/>
        </p:nvSpPr>
        <p:spPr>
          <a:xfrm>
            <a:off x="12455253" y="645425"/>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7" name="object 19">
            <a:extLst>
              <a:ext uri="{FF2B5EF4-FFF2-40B4-BE49-F238E27FC236}">
                <a16:creationId xmlns:a16="http://schemas.microsoft.com/office/drawing/2014/main" id="{43ADCA6E-CCD3-21D9-908D-46260C79A8CE}"/>
              </a:ext>
            </a:extLst>
          </p:cNvPr>
          <p:cNvSpPr/>
          <p:nvPr/>
        </p:nvSpPr>
        <p:spPr>
          <a:xfrm>
            <a:off x="12455253" y="129085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9E122C"/>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8" name="object 20">
            <a:extLst>
              <a:ext uri="{FF2B5EF4-FFF2-40B4-BE49-F238E27FC236}">
                <a16:creationId xmlns:a16="http://schemas.microsoft.com/office/drawing/2014/main" id="{B33FA088-795D-7FF8-1446-56A6D9AD439A}"/>
              </a:ext>
            </a:extLst>
          </p:cNvPr>
          <p:cNvSpPr/>
          <p:nvPr/>
        </p:nvSpPr>
        <p:spPr>
          <a:xfrm>
            <a:off x="12455253" y="193627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019E6D"/>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9" name="object 19">
            <a:extLst>
              <a:ext uri="{FF2B5EF4-FFF2-40B4-BE49-F238E27FC236}">
                <a16:creationId xmlns:a16="http://schemas.microsoft.com/office/drawing/2014/main" id="{ECC8F59F-DE12-AE1E-FCD4-9FF1089423ED}"/>
              </a:ext>
            </a:extLst>
          </p:cNvPr>
          <p:cNvSpPr/>
          <p:nvPr/>
        </p:nvSpPr>
        <p:spPr>
          <a:xfrm>
            <a:off x="12455253" y="258170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0" name="object 20">
            <a:extLst>
              <a:ext uri="{FF2B5EF4-FFF2-40B4-BE49-F238E27FC236}">
                <a16:creationId xmlns:a16="http://schemas.microsoft.com/office/drawing/2014/main" id="{B9C09F2A-97B8-6865-2833-4203885DB7BA}"/>
              </a:ext>
            </a:extLst>
          </p:cNvPr>
          <p:cNvSpPr/>
          <p:nvPr/>
        </p:nvSpPr>
        <p:spPr>
          <a:xfrm>
            <a:off x="12455253" y="322712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1" name="object 20">
            <a:extLst>
              <a:ext uri="{FF2B5EF4-FFF2-40B4-BE49-F238E27FC236}">
                <a16:creationId xmlns:a16="http://schemas.microsoft.com/office/drawing/2014/main" id="{0C9A3CDE-73E1-D781-D42A-324BBBC6E2BF}"/>
              </a:ext>
            </a:extLst>
          </p:cNvPr>
          <p:cNvSpPr/>
          <p:nvPr/>
        </p:nvSpPr>
        <p:spPr>
          <a:xfrm>
            <a:off x="12455253" y="3872550"/>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chemeClr val="accent5">
              <a:lumMod val="75000"/>
            </a:schemeClr>
          </a:solidFill>
          <a:ln>
            <a:solidFill>
              <a:srgbClr val="9E122C"/>
            </a:solidFill>
          </a:ln>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3" name="object 17">
            <a:extLst>
              <a:ext uri="{FF2B5EF4-FFF2-40B4-BE49-F238E27FC236}">
                <a16:creationId xmlns:a16="http://schemas.microsoft.com/office/drawing/2014/main" id="{D19F4331-5FEF-877D-E316-0939B626BB26}"/>
              </a:ext>
            </a:extLst>
          </p:cNvPr>
          <p:cNvSpPr/>
          <p:nvPr/>
        </p:nvSpPr>
        <p:spPr>
          <a:xfrm>
            <a:off x="5485036" y="-4161"/>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pic>
        <p:nvPicPr>
          <p:cNvPr id="4" name="Picture 1">
            <a:extLst>
              <a:ext uri="{FF2B5EF4-FFF2-40B4-BE49-F238E27FC236}">
                <a16:creationId xmlns:a16="http://schemas.microsoft.com/office/drawing/2014/main" id="{0D0563ED-9AD6-5FA8-4130-D6C662DFC8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719991" y="1458254"/>
            <a:ext cx="6704370" cy="487015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Connettore diritto 35">
            <a:extLst>
              <a:ext uri="{FF2B5EF4-FFF2-40B4-BE49-F238E27FC236}">
                <a16:creationId xmlns:a16="http://schemas.microsoft.com/office/drawing/2014/main" id="{55A2B74F-0534-5D3A-BC84-2D06F1FBBB6D}"/>
              </a:ext>
            </a:extLst>
          </p:cNvPr>
          <p:cNvCxnSpPr>
            <a:cxnSpLocks/>
          </p:cNvCxnSpPr>
          <p:nvPr/>
        </p:nvCxnSpPr>
        <p:spPr>
          <a:xfrm>
            <a:off x="361949" y="992687"/>
            <a:ext cx="11412955" cy="0"/>
          </a:xfrm>
          <a:prstGeom prst="line">
            <a:avLst/>
          </a:prstGeom>
          <a:ln w="53975">
            <a:solidFill>
              <a:srgbClr val="2D486E"/>
            </a:solidFill>
          </a:ln>
        </p:spPr>
        <p:style>
          <a:lnRef idx="2">
            <a:schemeClr val="accent1"/>
          </a:lnRef>
          <a:fillRef idx="0">
            <a:schemeClr val="accent1"/>
          </a:fillRef>
          <a:effectRef idx="1">
            <a:schemeClr val="accent1"/>
          </a:effectRef>
          <a:fontRef idx="minor">
            <a:schemeClr val="tx1"/>
          </a:fontRef>
        </p:style>
      </p:cxnSp>
      <p:sp>
        <p:nvSpPr>
          <p:cNvPr id="6" name="object 17">
            <a:extLst>
              <a:ext uri="{FF2B5EF4-FFF2-40B4-BE49-F238E27FC236}">
                <a16:creationId xmlns:a16="http://schemas.microsoft.com/office/drawing/2014/main" id="{D87D5616-30B8-2042-A3FA-1393609878AF}"/>
              </a:ext>
            </a:extLst>
          </p:cNvPr>
          <p:cNvSpPr/>
          <p:nvPr/>
        </p:nvSpPr>
        <p:spPr>
          <a:xfrm>
            <a:off x="8258811" y="5865"/>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pic>
        <p:nvPicPr>
          <p:cNvPr id="2" name="Immagine 1" descr="Immagine che contiene Carattere, testo, logo, simbolo&#10;&#10;Descrizione generata automaticamente">
            <a:extLst>
              <a:ext uri="{FF2B5EF4-FFF2-40B4-BE49-F238E27FC236}">
                <a16:creationId xmlns:a16="http://schemas.microsoft.com/office/drawing/2014/main" id="{6FF1EB30-C0E6-A3BB-ED78-860D3378F0CD}"/>
              </a:ext>
            </a:extLst>
          </p:cNvPr>
          <p:cNvPicPr>
            <a:picLocks noChangeAspect="1"/>
          </p:cNvPicPr>
          <p:nvPr/>
        </p:nvPicPr>
        <p:blipFill rotWithShape="1">
          <a:blip r:embed="rId4">
            <a:extLst>
              <a:ext uri="{28A0092B-C50C-407E-A947-70E740481C1C}">
                <a14:useLocalDpi xmlns:a14="http://schemas.microsoft.com/office/drawing/2010/main" val="0"/>
              </a:ext>
            </a:extLst>
          </a:blip>
          <a:srcRect l="6459" t="9813" r="5897" b="7500"/>
          <a:stretch/>
        </p:blipFill>
        <p:spPr>
          <a:xfrm>
            <a:off x="10197550" y="5981131"/>
            <a:ext cx="1740450" cy="754949"/>
          </a:xfrm>
          <a:prstGeom prst="rect">
            <a:avLst/>
          </a:prstGeom>
        </p:spPr>
      </p:pic>
      <p:sp>
        <p:nvSpPr>
          <p:cNvPr id="7" name="Subtitle 3">
            <a:extLst>
              <a:ext uri="{FF2B5EF4-FFF2-40B4-BE49-F238E27FC236}">
                <a16:creationId xmlns:a16="http://schemas.microsoft.com/office/drawing/2014/main" id="{66316203-5D1F-858F-0CC5-5A81671057E3}"/>
              </a:ext>
            </a:extLst>
          </p:cNvPr>
          <p:cNvSpPr txBox="1">
            <a:spLocks/>
          </p:cNvSpPr>
          <p:nvPr/>
        </p:nvSpPr>
        <p:spPr bwMode="gray">
          <a:xfrm>
            <a:off x="361949" y="443666"/>
            <a:ext cx="11412955" cy="360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marL="0" marR="0" lvl="0" indent="0" algn="l"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r>
              <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rPr>
              <a:t>TASSELLAZIONI IPERBOLICHE: </a:t>
            </a:r>
            <a:r>
              <a:rPr lang="en-US" altLang="it-IT" dirty="0">
                <a:solidFill>
                  <a:schemeClr val="tx1"/>
                </a:solidFill>
                <a:latin typeface="Avenir Next" panose="020B0503020202020204" pitchFamily="34" charset="0"/>
                <a:ea typeface="Verdana" panose="020B0604030504040204" pitchFamily="34" charset="0"/>
                <a:cs typeface="Arial" panose="020B0604020202020204" pitchFamily="34" charset="0"/>
              </a:rPr>
              <a:t>TASSELLAZIONE IN TRIANGOLI IPERBOLICI DI COXETER</a:t>
            </a:r>
            <a:endPar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29445572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bject 17">
            <a:extLst>
              <a:ext uri="{FF2B5EF4-FFF2-40B4-BE49-F238E27FC236}">
                <a16:creationId xmlns:a16="http://schemas.microsoft.com/office/drawing/2014/main" id="{3A1B1A1A-756E-4A0F-4B68-7C3D0E9BEAED}"/>
              </a:ext>
            </a:extLst>
          </p:cNvPr>
          <p:cNvSpPr/>
          <p:nvPr/>
        </p:nvSpPr>
        <p:spPr>
          <a:xfrm>
            <a:off x="1330309"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latin typeface="Avenir Next" panose="020B0503020202020204" pitchFamily="34" charset="0"/>
            </a:endParaRPr>
          </a:p>
        </p:txBody>
      </p:sp>
      <p:sp>
        <p:nvSpPr>
          <p:cNvPr id="27" name="object 17">
            <a:extLst>
              <a:ext uri="{FF2B5EF4-FFF2-40B4-BE49-F238E27FC236}">
                <a16:creationId xmlns:a16="http://schemas.microsoft.com/office/drawing/2014/main" id="{28C0FD3E-8CE9-A116-0D54-E87A876866B5}"/>
              </a:ext>
            </a:extLst>
          </p:cNvPr>
          <p:cNvSpPr/>
          <p:nvPr/>
        </p:nvSpPr>
        <p:spPr>
          <a:xfrm>
            <a:off x="2711261"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28" name="object 17">
            <a:extLst>
              <a:ext uri="{FF2B5EF4-FFF2-40B4-BE49-F238E27FC236}">
                <a16:creationId xmlns:a16="http://schemas.microsoft.com/office/drawing/2014/main" id="{EDE02A27-4BFC-32E5-CCDB-47DE8CBCF2E4}"/>
              </a:ext>
            </a:extLst>
          </p:cNvPr>
          <p:cNvSpPr/>
          <p:nvPr/>
        </p:nvSpPr>
        <p:spPr>
          <a:xfrm>
            <a:off x="4092212"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0" name="object 17">
            <a:extLst>
              <a:ext uri="{FF2B5EF4-FFF2-40B4-BE49-F238E27FC236}">
                <a16:creationId xmlns:a16="http://schemas.microsoft.com/office/drawing/2014/main" id="{DF5C94D1-AE51-B87D-F606-D704F0240741}"/>
              </a:ext>
            </a:extLst>
          </p:cNvPr>
          <p:cNvSpPr/>
          <p:nvPr/>
        </p:nvSpPr>
        <p:spPr>
          <a:xfrm>
            <a:off x="6865987"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1" name="object 17">
            <a:extLst>
              <a:ext uri="{FF2B5EF4-FFF2-40B4-BE49-F238E27FC236}">
                <a16:creationId xmlns:a16="http://schemas.microsoft.com/office/drawing/2014/main" id="{EAC7C983-61A4-ADDF-C2BF-AA032276B1D8}"/>
              </a:ext>
            </a:extLst>
          </p:cNvPr>
          <p:cNvSpPr/>
          <p:nvPr/>
        </p:nvSpPr>
        <p:spPr>
          <a:xfrm>
            <a:off x="8252876"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2" name="object 17">
            <a:extLst>
              <a:ext uri="{FF2B5EF4-FFF2-40B4-BE49-F238E27FC236}">
                <a16:creationId xmlns:a16="http://schemas.microsoft.com/office/drawing/2014/main" id="{BB34F172-0916-45B6-9749-9C7FB0DFECE2}"/>
              </a:ext>
            </a:extLst>
          </p:cNvPr>
          <p:cNvSpPr/>
          <p:nvPr/>
        </p:nvSpPr>
        <p:spPr>
          <a:xfrm>
            <a:off x="9639765"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3" name="object 17">
            <a:extLst>
              <a:ext uri="{FF2B5EF4-FFF2-40B4-BE49-F238E27FC236}">
                <a16:creationId xmlns:a16="http://schemas.microsoft.com/office/drawing/2014/main" id="{F4B78069-C610-7BA8-F4CF-EFB924D4D321}"/>
              </a:ext>
            </a:extLst>
          </p:cNvPr>
          <p:cNvSpPr/>
          <p:nvPr/>
        </p:nvSpPr>
        <p:spPr>
          <a:xfrm>
            <a:off x="12455253" y="0"/>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endParaRPr>
          </a:p>
        </p:txBody>
      </p:sp>
      <p:sp>
        <p:nvSpPr>
          <p:cNvPr id="35" name="object 18">
            <a:extLst>
              <a:ext uri="{FF2B5EF4-FFF2-40B4-BE49-F238E27FC236}">
                <a16:creationId xmlns:a16="http://schemas.microsoft.com/office/drawing/2014/main" id="{BFD78D3B-EE38-5E2E-DFC1-2476D4C33EDC}"/>
              </a:ext>
            </a:extLst>
          </p:cNvPr>
          <p:cNvSpPr/>
          <p:nvPr/>
        </p:nvSpPr>
        <p:spPr>
          <a:xfrm>
            <a:off x="12455253" y="645425"/>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7" name="object 19">
            <a:extLst>
              <a:ext uri="{FF2B5EF4-FFF2-40B4-BE49-F238E27FC236}">
                <a16:creationId xmlns:a16="http://schemas.microsoft.com/office/drawing/2014/main" id="{43ADCA6E-CCD3-21D9-908D-46260C79A8CE}"/>
              </a:ext>
            </a:extLst>
          </p:cNvPr>
          <p:cNvSpPr/>
          <p:nvPr/>
        </p:nvSpPr>
        <p:spPr>
          <a:xfrm>
            <a:off x="12455253" y="129085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9E122C"/>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8" name="object 20">
            <a:extLst>
              <a:ext uri="{FF2B5EF4-FFF2-40B4-BE49-F238E27FC236}">
                <a16:creationId xmlns:a16="http://schemas.microsoft.com/office/drawing/2014/main" id="{B33FA088-795D-7FF8-1446-56A6D9AD439A}"/>
              </a:ext>
            </a:extLst>
          </p:cNvPr>
          <p:cNvSpPr/>
          <p:nvPr/>
        </p:nvSpPr>
        <p:spPr>
          <a:xfrm>
            <a:off x="12455253" y="193627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019E6D"/>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9" name="object 19">
            <a:extLst>
              <a:ext uri="{FF2B5EF4-FFF2-40B4-BE49-F238E27FC236}">
                <a16:creationId xmlns:a16="http://schemas.microsoft.com/office/drawing/2014/main" id="{ECC8F59F-DE12-AE1E-FCD4-9FF1089423ED}"/>
              </a:ext>
            </a:extLst>
          </p:cNvPr>
          <p:cNvSpPr/>
          <p:nvPr/>
        </p:nvSpPr>
        <p:spPr>
          <a:xfrm>
            <a:off x="12455253" y="258170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0" name="object 20">
            <a:extLst>
              <a:ext uri="{FF2B5EF4-FFF2-40B4-BE49-F238E27FC236}">
                <a16:creationId xmlns:a16="http://schemas.microsoft.com/office/drawing/2014/main" id="{B9C09F2A-97B8-6865-2833-4203885DB7BA}"/>
              </a:ext>
            </a:extLst>
          </p:cNvPr>
          <p:cNvSpPr/>
          <p:nvPr/>
        </p:nvSpPr>
        <p:spPr>
          <a:xfrm>
            <a:off x="12455253" y="322712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1" name="object 20">
            <a:extLst>
              <a:ext uri="{FF2B5EF4-FFF2-40B4-BE49-F238E27FC236}">
                <a16:creationId xmlns:a16="http://schemas.microsoft.com/office/drawing/2014/main" id="{0C9A3CDE-73E1-D781-D42A-324BBBC6E2BF}"/>
              </a:ext>
            </a:extLst>
          </p:cNvPr>
          <p:cNvSpPr/>
          <p:nvPr/>
        </p:nvSpPr>
        <p:spPr>
          <a:xfrm>
            <a:off x="12455253" y="3872550"/>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chemeClr val="accent5">
              <a:lumMod val="75000"/>
            </a:schemeClr>
          </a:solidFill>
          <a:ln>
            <a:solidFill>
              <a:srgbClr val="9E122C"/>
            </a:solidFill>
          </a:ln>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3" name="object 17">
            <a:extLst>
              <a:ext uri="{FF2B5EF4-FFF2-40B4-BE49-F238E27FC236}">
                <a16:creationId xmlns:a16="http://schemas.microsoft.com/office/drawing/2014/main" id="{D19F4331-5FEF-877D-E316-0939B626BB26}"/>
              </a:ext>
            </a:extLst>
          </p:cNvPr>
          <p:cNvSpPr/>
          <p:nvPr/>
        </p:nvSpPr>
        <p:spPr>
          <a:xfrm>
            <a:off x="5485036" y="-4161"/>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pic>
        <p:nvPicPr>
          <p:cNvPr id="4" name="Picture 1">
            <a:extLst>
              <a:ext uri="{FF2B5EF4-FFF2-40B4-BE49-F238E27FC236}">
                <a16:creationId xmlns:a16="http://schemas.microsoft.com/office/drawing/2014/main" id="{0D0563ED-9AD6-5FA8-4130-D6C662DFC8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715718" y="1458254"/>
            <a:ext cx="6712917" cy="4870156"/>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01A2F8A6-7C56-465F-971A-07646F86FE9F}"/>
              </a:ext>
            </a:extLst>
          </p:cNvPr>
          <p:cNvSpPr txBox="1"/>
          <p:nvPr/>
        </p:nvSpPr>
        <p:spPr>
          <a:xfrm>
            <a:off x="8547119" y="4874508"/>
            <a:ext cx="3034146" cy="954107"/>
          </a:xfrm>
          <a:prstGeom prst="rect">
            <a:avLst/>
          </a:prstGeom>
          <a:noFill/>
        </p:spPr>
        <p:txBody>
          <a:bodyPr wrap="square">
            <a:spAutoFit/>
          </a:bodyPr>
          <a:lstStyle/>
          <a:p>
            <a:r>
              <a:rPr lang="it-IT" sz="1400" b="1" dirty="0">
                <a:effectLst/>
                <a:cs typeface="Arial" panose="020B0604020202020204" pitchFamily="34" charset="0"/>
              </a:rPr>
              <a:t>Figura </a:t>
            </a:r>
            <a:r>
              <a:rPr lang="it-IT" sz="1400" b="1" dirty="0">
                <a:cs typeface="Arial" panose="020B0604020202020204" pitchFamily="34" charset="0"/>
              </a:rPr>
              <a:t>27</a:t>
            </a:r>
            <a:r>
              <a:rPr lang="it-IT" sz="1400" dirty="0">
                <a:cs typeface="Arial" panose="020B0604020202020204" pitchFamily="34" charset="0"/>
              </a:rPr>
              <a:t>: </a:t>
            </a:r>
            <a:r>
              <a:rPr lang="it-IT" sz="1400" dirty="0">
                <a:effectLst/>
                <a:cs typeface="Arial" panose="020B0604020202020204" pitchFamily="34" charset="0"/>
              </a:rPr>
              <a:t>Figura di Coxeter, rette  iperboliche che definiscono una tassellazione del disco di Poincaré in esagoni regolari. </a:t>
            </a:r>
            <a:endParaRPr lang="it-IT" sz="1100" dirty="0">
              <a:cs typeface="Arial" panose="020B0604020202020204" pitchFamily="34" charset="0"/>
            </a:endParaRPr>
          </a:p>
        </p:txBody>
      </p:sp>
      <p:cxnSp>
        <p:nvCxnSpPr>
          <p:cNvPr id="6" name="Connettore diritto 35">
            <a:extLst>
              <a:ext uri="{FF2B5EF4-FFF2-40B4-BE49-F238E27FC236}">
                <a16:creationId xmlns:a16="http://schemas.microsoft.com/office/drawing/2014/main" id="{B9AC104C-A1D0-E68A-243C-03877CED2E50}"/>
              </a:ext>
            </a:extLst>
          </p:cNvPr>
          <p:cNvCxnSpPr>
            <a:cxnSpLocks/>
          </p:cNvCxnSpPr>
          <p:nvPr/>
        </p:nvCxnSpPr>
        <p:spPr>
          <a:xfrm>
            <a:off x="361949" y="992687"/>
            <a:ext cx="11412955" cy="0"/>
          </a:xfrm>
          <a:prstGeom prst="line">
            <a:avLst/>
          </a:prstGeom>
          <a:ln w="53975">
            <a:solidFill>
              <a:srgbClr val="2D486E"/>
            </a:solidFill>
          </a:ln>
        </p:spPr>
        <p:style>
          <a:lnRef idx="2">
            <a:schemeClr val="accent1"/>
          </a:lnRef>
          <a:fillRef idx="0">
            <a:schemeClr val="accent1"/>
          </a:fillRef>
          <a:effectRef idx="1">
            <a:schemeClr val="accent1"/>
          </a:effectRef>
          <a:fontRef idx="minor">
            <a:schemeClr val="tx1"/>
          </a:fontRef>
        </p:style>
      </p:cxnSp>
      <p:sp>
        <p:nvSpPr>
          <p:cNvPr id="7" name="object 17">
            <a:extLst>
              <a:ext uri="{FF2B5EF4-FFF2-40B4-BE49-F238E27FC236}">
                <a16:creationId xmlns:a16="http://schemas.microsoft.com/office/drawing/2014/main" id="{3407FAF6-8E9D-5BEC-070C-924F4BC80683}"/>
              </a:ext>
            </a:extLst>
          </p:cNvPr>
          <p:cNvSpPr/>
          <p:nvPr/>
        </p:nvSpPr>
        <p:spPr>
          <a:xfrm>
            <a:off x="8258811" y="5865"/>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pic>
        <p:nvPicPr>
          <p:cNvPr id="2" name="Immagine 1" descr="Immagine che contiene Carattere, testo, logo, simbolo&#10;&#10;Descrizione generata automaticamente">
            <a:extLst>
              <a:ext uri="{FF2B5EF4-FFF2-40B4-BE49-F238E27FC236}">
                <a16:creationId xmlns:a16="http://schemas.microsoft.com/office/drawing/2014/main" id="{5EED5386-F5BA-E0AF-6DEE-309AF9541C75}"/>
              </a:ext>
            </a:extLst>
          </p:cNvPr>
          <p:cNvPicPr>
            <a:picLocks noChangeAspect="1"/>
          </p:cNvPicPr>
          <p:nvPr/>
        </p:nvPicPr>
        <p:blipFill rotWithShape="1">
          <a:blip r:embed="rId4">
            <a:extLst>
              <a:ext uri="{28A0092B-C50C-407E-A947-70E740481C1C}">
                <a14:useLocalDpi xmlns:a14="http://schemas.microsoft.com/office/drawing/2010/main" val="0"/>
              </a:ext>
            </a:extLst>
          </a:blip>
          <a:srcRect l="6459" t="9813" r="5897" b="7500"/>
          <a:stretch/>
        </p:blipFill>
        <p:spPr>
          <a:xfrm>
            <a:off x="10197550" y="5981131"/>
            <a:ext cx="1740450" cy="754949"/>
          </a:xfrm>
          <a:prstGeom prst="rect">
            <a:avLst/>
          </a:prstGeom>
        </p:spPr>
      </p:pic>
      <p:sp>
        <p:nvSpPr>
          <p:cNvPr id="9" name="Subtitle 3">
            <a:extLst>
              <a:ext uri="{FF2B5EF4-FFF2-40B4-BE49-F238E27FC236}">
                <a16:creationId xmlns:a16="http://schemas.microsoft.com/office/drawing/2014/main" id="{4F4C1DFF-5FC8-E53D-DD88-C66532857822}"/>
              </a:ext>
            </a:extLst>
          </p:cNvPr>
          <p:cNvSpPr txBox="1">
            <a:spLocks/>
          </p:cNvSpPr>
          <p:nvPr/>
        </p:nvSpPr>
        <p:spPr bwMode="gray">
          <a:xfrm>
            <a:off x="361949" y="443666"/>
            <a:ext cx="11412955" cy="360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marL="0" marR="0" lvl="0" indent="0" algn="l"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r>
              <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rPr>
              <a:t>TASSELLAZIONI IPERBOLICHE: </a:t>
            </a:r>
            <a:r>
              <a:rPr lang="en-US" altLang="it-IT" dirty="0">
                <a:solidFill>
                  <a:schemeClr val="tx1"/>
                </a:solidFill>
                <a:latin typeface="Avenir Next" panose="020B0503020202020204" pitchFamily="34" charset="0"/>
                <a:ea typeface="Verdana" panose="020B0604030504040204" pitchFamily="34" charset="0"/>
                <a:cs typeface="Arial" panose="020B0604020202020204" pitchFamily="34" charset="0"/>
              </a:rPr>
              <a:t>TASSELLAZIONE IN TRIANGOLI IPERBOLICI DI COXETER</a:t>
            </a:r>
            <a:endPar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35371750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bject 17">
            <a:extLst>
              <a:ext uri="{FF2B5EF4-FFF2-40B4-BE49-F238E27FC236}">
                <a16:creationId xmlns:a16="http://schemas.microsoft.com/office/drawing/2014/main" id="{3A1B1A1A-756E-4A0F-4B68-7C3D0E9BEAED}"/>
              </a:ext>
            </a:extLst>
          </p:cNvPr>
          <p:cNvSpPr/>
          <p:nvPr/>
        </p:nvSpPr>
        <p:spPr>
          <a:xfrm>
            <a:off x="1330309"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latin typeface="Avenir Next" panose="020B0503020202020204" pitchFamily="34" charset="0"/>
            </a:endParaRPr>
          </a:p>
        </p:txBody>
      </p:sp>
      <p:sp>
        <p:nvSpPr>
          <p:cNvPr id="27" name="object 17">
            <a:extLst>
              <a:ext uri="{FF2B5EF4-FFF2-40B4-BE49-F238E27FC236}">
                <a16:creationId xmlns:a16="http://schemas.microsoft.com/office/drawing/2014/main" id="{28C0FD3E-8CE9-A116-0D54-E87A876866B5}"/>
              </a:ext>
            </a:extLst>
          </p:cNvPr>
          <p:cNvSpPr/>
          <p:nvPr/>
        </p:nvSpPr>
        <p:spPr>
          <a:xfrm>
            <a:off x="2711261"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28" name="object 17">
            <a:extLst>
              <a:ext uri="{FF2B5EF4-FFF2-40B4-BE49-F238E27FC236}">
                <a16:creationId xmlns:a16="http://schemas.microsoft.com/office/drawing/2014/main" id="{EDE02A27-4BFC-32E5-CCDB-47DE8CBCF2E4}"/>
              </a:ext>
            </a:extLst>
          </p:cNvPr>
          <p:cNvSpPr/>
          <p:nvPr/>
        </p:nvSpPr>
        <p:spPr>
          <a:xfrm>
            <a:off x="4092212"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0" name="object 17">
            <a:extLst>
              <a:ext uri="{FF2B5EF4-FFF2-40B4-BE49-F238E27FC236}">
                <a16:creationId xmlns:a16="http://schemas.microsoft.com/office/drawing/2014/main" id="{DF5C94D1-AE51-B87D-F606-D704F0240741}"/>
              </a:ext>
            </a:extLst>
          </p:cNvPr>
          <p:cNvSpPr/>
          <p:nvPr/>
        </p:nvSpPr>
        <p:spPr>
          <a:xfrm>
            <a:off x="6865987"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1" name="object 17">
            <a:extLst>
              <a:ext uri="{FF2B5EF4-FFF2-40B4-BE49-F238E27FC236}">
                <a16:creationId xmlns:a16="http://schemas.microsoft.com/office/drawing/2014/main" id="{EAC7C983-61A4-ADDF-C2BF-AA032276B1D8}"/>
              </a:ext>
            </a:extLst>
          </p:cNvPr>
          <p:cNvSpPr/>
          <p:nvPr/>
        </p:nvSpPr>
        <p:spPr>
          <a:xfrm>
            <a:off x="8252876"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2" name="object 17">
            <a:extLst>
              <a:ext uri="{FF2B5EF4-FFF2-40B4-BE49-F238E27FC236}">
                <a16:creationId xmlns:a16="http://schemas.microsoft.com/office/drawing/2014/main" id="{BB34F172-0916-45B6-9749-9C7FB0DFECE2}"/>
              </a:ext>
            </a:extLst>
          </p:cNvPr>
          <p:cNvSpPr/>
          <p:nvPr/>
        </p:nvSpPr>
        <p:spPr>
          <a:xfrm>
            <a:off x="9639765"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3" name="object 17">
            <a:extLst>
              <a:ext uri="{FF2B5EF4-FFF2-40B4-BE49-F238E27FC236}">
                <a16:creationId xmlns:a16="http://schemas.microsoft.com/office/drawing/2014/main" id="{F4B78069-C610-7BA8-F4CF-EFB924D4D321}"/>
              </a:ext>
            </a:extLst>
          </p:cNvPr>
          <p:cNvSpPr/>
          <p:nvPr/>
        </p:nvSpPr>
        <p:spPr>
          <a:xfrm>
            <a:off x="12455253" y="0"/>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endParaRPr>
          </a:p>
        </p:txBody>
      </p:sp>
      <p:sp>
        <p:nvSpPr>
          <p:cNvPr id="35" name="object 18">
            <a:extLst>
              <a:ext uri="{FF2B5EF4-FFF2-40B4-BE49-F238E27FC236}">
                <a16:creationId xmlns:a16="http://schemas.microsoft.com/office/drawing/2014/main" id="{BFD78D3B-EE38-5E2E-DFC1-2476D4C33EDC}"/>
              </a:ext>
            </a:extLst>
          </p:cNvPr>
          <p:cNvSpPr/>
          <p:nvPr/>
        </p:nvSpPr>
        <p:spPr>
          <a:xfrm>
            <a:off x="12455253" y="645425"/>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7" name="object 19">
            <a:extLst>
              <a:ext uri="{FF2B5EF4-FFF2-40B4-BE49-F238E27FC236}">
                <a16:creationId xmlns:a16="http://schemas.microsoft.com/office/drawing/2014/main" id="{43ADCA6E-CCD3-21D9-908D-46260C79A8CE}"/>
              </a:ext>
            </a:extLst>
          </p:cNvPr>
          <p:cNvSpPr/>
          <p:nvPr/>
        </p:nvSpPr>
        <p:spPr>
          <a:xfrm>
            <a:off x="12455253" y="129085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9E122C"/>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8" name="object 20">
            <a:extLst>
              <a:ext uri="{FF2B5EF4-FFF2-40B4-BE49-F238E27FC236}">
                <a16:creationId xmlns:a16="http://schemas.microsoft.com/office/drawing/2014/main" id="{B33FA088-795D-7FF8-1446-56A6D9AD439A}"/>
              </a:ext>
            </a:extLst>
          </p:cNvPr>
          <p:cNvSpPr/>
          <p:nvPr/>
        </p:nvSpPr>
        <p:spPr>
          <a:xfrm>
            <a:off x="12455253" y="193627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019E6D"/>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9" name="object 19">
            <a:extLst>
              <a:ext uri="{FF2B5EF4-FFF2-40B4-BE49-F238E27FC236}">
                <a16:creationId xmlns:a16="http://schemas.microsoft.com/office/drawing/2014/main" id="{ECC8F59F-DE12-AE1E-FCD4-9FF1089423ED}"/>
              </a:ext>
            </a:extLst>
          </p:cNvPr>
          <p:cNvSpPr/>
          <p:nvPr/>
        </p:nvSpPr>
        <p:spPr>
          <a:xfrm>
            <a:off x="12455253" y="258170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0" name="object 20">
            <a:extLst>
              <a:ext uri="{FF2B5EF4-FFF2-40B4-BE49-F238E27FC236}">
                <a16:creationId xmlns:a16="http://schemas.microsoft.com/office/drawing/2014/main" id="{B9C09F2A-97B8-6865-2833-4203885DB7BA}"/>
              </a:ext>
            </a:extLst>
          </p:cNvPr>
          <p:cNvSpPr/>
          <p:nvPr/>
        </p:nvSpPr>
        <p:spPr>
          <a:xfrm>
            <a:off x="12455253" y="322712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1" name="object 20">
            <a:extLst>
              <a:ext uri="{FF2B5EF4-FFF2-40B4-BE49-F238E27FC236}">
                <a16:creationId xmlns:a16="http://schemas.microsoft.com/office/drawing/2014/main" id="{0C9A3CDE-73E1-D781-D42A-324BBBC6E2BF}"/>
              </a:ext>
            </a:extLst>
          </p:cNvPr>
          <p:cNvSpPr/>
          <p:nvPr/>
        </p:nvSpPr>
        <p:spPr>
          <a:xfrm>
            <a:off x="12455253" y="3872550"/>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chemeClr val="accent5">
              <a:lumMod val="75000"/>
            </a:schemeClr>
          </a:solidFill>
          <a:ln>
            <a:solidFill>
              <a:srgbClr val="9E122C"/>
            </a:solidFill>
          </a:ln>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3" name="object 17">
            <a:extLst>
              <a:ext uri="{FF2B5EF4-FFF2-40B4-BE49-F238E27FC236}">
                <a16:creationId xmlns:a16="http://schemas.microsoft.com/office/drawing/2014/main" id="{D19F4331-5FEF-877D-E316-0939B626BB26}"/>
              </a:ext>
            </a:extLst>
          </p:cNvPr>
          <p:cNvSpPr/>
          <p:nvPr/>
        </p:nvSpPr>
        <p:spPr>
          <a:xfrm>
            <a:off x="5485036" y="-4161"/>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6" name="CasellaDiTesto 5">
            <a:extLst>
              <a:ext uri="{FF2B5EF4-FFF2-40B4-BE49-F238E27FC236}">
                <a16:creationId xmlns:a16="http://schemas.microsoft.com/office/drawing/2014/main" id="{350FFC3F-B34C-AE1F-D546-0844B4BBA793}"/>
              </a:ext>
            </a:extLst>
          </p:cNvPr>
          <p:cNvSpPr txBox="1"/>
          <p:nvPr/>
        </p:nvSpPr>
        <p:spPr>
          <a:xfrm>
            <a:off x="3295650" y="5540846"/>
            <a:ext cx="5905500" cy="307777"/>
          </a:xfrm>
          <a:prstGeom prst="rect">
            <a:avLst/>
          </a:prstGeom>
          <a:noFill/>
        </p:spPr>
        <p:txBody>
          <a:bodyPr wrap="square">
            <a:spAutoFit/>
          </a:bodyPr>
          <a:lstStyle/>
          <a:p>
            <a:r>
              <a:rPr lang="it-IT" sz="1400" b="1" dirty="0">
                <a:effectLst/>
                <a:cs typeface="Arial" panose="020B0604020202020204" pitchFamily="34" charset="0"/>
              </a:rPr>
              <a:t>Figura </a:t>
            </a:r>
            <a:r>
              <a:rPr lang="it-IT" sz="1400" b="1" dirty="0">
                <a:cs typeface="Arial" panose="020B0604020202020204" pitchFamily="34" charset="0"/>
              </a:rPr>
              <a:t>28</a:t>
            </a:r>
            <a:r>
              <a:rPr lang="it-IT" sz="1400" dirty="0">
                <a:cs typeface="Arial" panose="020B0604020202020204" pitchFamily="34" charset="0"/>
              </a:rPr>
              <a:t>: </a:t>
            </a:r>
            <a:r>
              <a:rPr lang="it-IT" sz="1400" dirty="0">
                <a:effectLst/>
                <a:cs typeface="Arial" panose="020B0604020202020204" pitchFamily="34" charset="0"/>
              </a:rPr>
              <a:t>Figura di Coxeter, esempio di tassellazione in esagoni regolari.</a:t>
            </a:r>
            <a:endParaRPr lang="it-IT" sz="1100" dirty="0">
              <a:cs typeface="Arial" panose="020B0604020202020204" pitchFamily="34" charset="0"/>
            </a:endParaRPr>
          </a:p>
        </p:txBody>
      </p:sp>
      <p:pic>
        <p:nvPicPr>
          <p:cNvPr id="7" name="Picture 1" descr="page106image100551104">
            <a:extLst>
              <a:ext uri="{FF2B5EF4-FFF2-40B4-BE49-F238E27FC236}">
                <a16:creationId xmlns:a16="http://schemas.microsoft.com/office/drawing/2014/main" id="{E5F20952-C0EB-DBC0-613C-AF0330B31F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55" y="1774162"/>
            <a:ext cx="3982023" cy="37251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page106image100554640">
            <a:extLst>
              <a:ext uri="{FF2B5EF4-FFF2-40B4-BE49-F238E27FC236}">
                <a16:creationId xmlns:a16="http://schemas.microsoft.com/office/drawing/2014/main" id="{20ABA0B0-77EE-5299-4BAE-EBD070057750}"/>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4014430" y="1815726"/>
            <a:ext cx="3745662" cy="35156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page106image100559632">
            <a:extLst>
              <a:ext uri="{FF2B5EF4-FFF2-40B4-BE49-F238E27FC236}">
                <a16:creationId xmlns:a16="http://schemas.microsoft.com/office/drawing/2014/main" id="{69091B22-DBFE-D041-4DD4-A9620EC225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38698" y="1900042"/>
            <a:ext cx="3653023" cy="3522256"/>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Connettore diritto 35">
            <a:extLst>
              <a:ext uri="{FF2B5EF4-FFF2-40B4-BE49-F238E27FC236}">
                <a16:creationId xmlns:a16="http://schemas.microsoft.com/office/drawing/2014/main" id="{C7C5BEDA-F4D8-A26F-F0D9-ADBCE4809936}"/>
              </a:ext>
            </a:extLst>
          </p:cNvPr>
          <p:cNvCxnSpPr>
            <a:cxnSpLocks/>
          </p:cNvCxnSpPr>
          <p:nvPr/>
        </p:nvCxnSpPr>
        <p:spPr>
          <a:xfrm>
            <a:off x="361949" y="992687"/>
            <a:ext cx="11412955" cy="0"/>
          </a:xfrm>
          <a:prstGeom prst="line">
            <a:avLst/>
          </a:prstGeom>
          <a:ln w="53975">
            <a:solidFill>
              <a:srgbClr val="2D486E"/>
            </a:solidFill>
          </a:ln>
        </p:spPr>
        <p:style>
          <a:lnRef idx="2">
            <a:schemeClr val="accent1"/>
          </a:lnRef>
          <a:fillRef idx="0">
            <a:schemeClr val="accent1"/>
          </a:fillRef>
          <a:effectRef idx="1">
            <a:schemeClr val="accent1"/>
          </a:effectRef>
          <a:fontRef idx="minor">
            <a:schemeClr val="tx1"/>
          </a:fontRef>
        </p:style>
      </p:cxnSp>
      <p:sp>
        <p:nvSpPr>
          <p:cNvPr id="20" name="object 17">
            <a:extLst>
              <a:ext uri="{FF2B5EF4-FFF2-40B4-BE49-F238E27FC236}">
                <a16:creationId xmlns:a16="http://schemas.microsoft.com/office/drawing/2014/main" id="{22A07FA0-6E79-266D-29ED-E55DA5F44E26}"/>
              </a:ext>
            </a:extLst>
          </p:cNvPr>
          <p:cNvSpPr/>
          <p:nvPr/>
        </p:nvSpPr>
        <p:spPr>
          <a:xfrm>
            <a:off x="8258811" y="5865"/>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pic>
        <p:nvPicPr>
          <p:cNvPr id="2" name="Immagine 1" descr="Immagine che contiene Carattere, testo, logo, simbolo&#10;&#10;Descrizione generata automaticamente">
            <a:extLst>
              <a:ext uri="{FF2B5EF4-FFF2-40B4-BE49-F238E27FC236}">
                <a16:creationId xmlns:a16="http://schemas.microsoft.com/office/drawing/2014/main" id="{0B19A1D6-6C71-D03A-989C-9BA8F3BB3EE5}"/>
              </a:ext>
            </a:extLst>
          </p:cNvPr>
          <p:cNvPicPr>
            <a:picLocks noChangeAspect="1"/>
          </p:cNvPicPr>
          <p:nvPr/>
        </p:nvPicPr>
        <p:blipFill rotWithShape="1">
          <a:blip r:embed="rId6">
            <a:extLst>
              <a:ext uri="{28A0092B-C50C-407E-A947-70E740481C1C}">
                <a14:useLocalDpi xmlns:a14="http://schemas.microsoft.com/office/drawing/2010/main" val="0"/>
              </a:ext>
            </a:extLst>
          </a:blip>
          <a:srcRect l="6459" t="9813" r="5897" b="7500"/>
          <a:stretch/>
        </p:blipFill>
        <p:spPr>
          <a:xfrm>
            <a:off x="10197550" y="5981131"/>
            <a:ext cx="1740450" cy="754949"/>
          </a:xfrm>
          <a:prstGeom prst="rect">
            <a:avLst/>
          </a:prstGeom>
        </p:spPr>
      </p:pic>
      <p:sp>
        <p:nvSpPr>
          <p:cNvPr id="4" name="Subtitle 3">
            <a:extLst>
              <a:ext uri="{FF2B5EF4-FFF2-40B4-BE49-F238E27FC236}">
                <a16:creationId xmlns:a16="http://schemas.microsoft.com/office/drawing/2014/main" id="{C315128A-3B11-648D-A574-FFA64214BC31}"/>
              </a:ext>
            </a:extLst>
          </p:cNvPr>
          <p:cNvSpPr txBox="1">
            <a:spLocks/>
          </p:cNvSpPr>
          <p:nvPr/>
        </p:nvSpPr>
        <p:spPr bwMode="gray">
          <a:xfrm>
            <a:off x="361949" y="443666"/>
            <a:ext cx="11412955" cy="360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marL="0" marR="0" lvl="0" indent="0" algn="l"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r>
              <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rPr>
              <a:t>TASSELLAZIONI IPERBOLICHE: </a:t>
            </a:r>
            <a:r>
              <a:rPr lang="en-US" altLang="it-IT" dirty="0">
                <a:solidFill>
                  <a:schemeClr val="tx1"/>
                </a:solidFill>
                <a:latin typeface="Avenir Next" panose="020B0503020202020204" pitchFamily="34" charset="0"/>
                <a:ea typeface="Verdana" panose="020B0604030504040204" pitchFamily="34" charset="0"/>
                <a:cs typeface="Arial" panose="020B0604020202020204" pitchFamily="34" charset="0"/>
              </a:rPr>
              <a:t>TASSELLAZIONE IN TRIANGOLI IPERBOLICI DI COXETER</a:t>
            </a:r>
            <a:endPar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38343716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bject 17">
            <a:extLst>
              <a:ext uri="{FF2B5EF4-FFF2-40B4-BE49-F238E27FC236}">
                <a16:creationId xmlns:a16="http://schemas.microsoft.com/office/drawing/2014/main" id="{3A1B1A1A-756E-4A0F-4B68-7C3D0E9BEAED}"/>
              </a:ext>
            </a:extLst>
          </p:cNvPr>
          <p:cNvSpPr/>
          <p:nvPr/>
        </p:nvSpPr>
        <p:spPr>
          <a:xfrm>
            <a:off x="1330309"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latin typeface="Avenir Next" panose="020B0503020202020204" pitchFamily="34" charset="0"/>
            </a:endParaRPr>
          </a:p>
        </p:txBody>
      </p:sp>
      <p:sp>
        <p:nvSpPr>
          <p:cNvPr id="27" name="object 17">
            <a:extLst>
              <a:ext uri="{FF2B5EF4-FFF2-40B4-BE49-F238E27FC236}">
                <a16:creationId xmlns:a16="http://schemas.microsoft.com/office/drawing/2014/main" id="{28C0FD3E-8CE9-A116-0D54-E87A876866B5}"/>
              </a:ext>
            </a:extLst>
          </p:cNvPr>
          <p:cNvSpPr/>
          <p:nvPr/>
        </p:nvSpPr>
        <p:spPr>
          <a:xfrm>
            <a:off x="2711261"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28" name="object 17">
            <a:extLst>
              <a:ext uri="{FF2B5EF4-FFF2-40B4-BE49-F238E27FC236}">
                <a16:creationId xmlns:a16="http://schemas.microsoft.com/office/drawing/2014/main" id="{EDE02A27-4BFC-32E5-CCDB-47DE8CBCF2E4}"/>
              </a:ext>
            </a:extLst>
          </p:cNvPr>
          <p:cNvSpPr/>
          <p:nvPr/>
        </p:nvSpPr>
        <p:spPr>
          <a:xfrm>
            <a:off x="4092212"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0" name="object 17">
            <a:extLst>
              <a:ext uri="{FF2B5EF4-FFF2-40B4-BE49-F238E27FC236}">
                <a16:creationId xmlns:a16="http://schemas.microsoft.com/office/drawing/2014/main" id="{DF5C94D1-AE51-B87D-F606-D704F0240741}"/>
              </a:ext>
            </a:extLst>
          </p:cNvPr>
          <p:cNvSpPr/>
          <p:nvPr/>
        </p:nvSpPr>
        <p:spPr>
          <a:xfrm>
            <a:off x="6865987"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1" name="object 17">
            <a:extLst>
              <a:ext uri="{FF2B5EF4-FFF2-40B4-BE49-F238E27FC236}">
                <a16:creationId xmlns:a16="http://schemas.microsoft.com/office/drawing/2014/main" id="{EAC7C983-61A4-ADDF-C2BF-AA032276B1D8}"/>
              </a:ext>
            </a:extLst>
          </p:cNvPr>
          <p:cNvSpPr/>
          <p:nvPr/>
        </p:nvSpPr>
        <p:spPr>
          <a:xfrm>
            <a:off x="8252876"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2" name="object 17">
            <a:extLst>
              <a:ext uri="{FF2B5EF4-FFF2-40B4-BE49-F238E27FC236}">
                <a16:creationId xmlns:a16="http://schemas.microsoft.com/office/drawing/2014/main" id="{BB34F172-0916-45B6-9749-9C7FB0DFECE2}"/>
              </a:ext>
            </a:extLst>
          </p:cNvPr>
          <p:cNvSpPr/>
          <p:nvPr/>
        </p:nvSpPr>
        <p:spPr>
          <a:xfrm>
            <a:off x="9639765"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3" name="object 17">
            <a:extLst>
              <a:ext uri="{FF2B5EF4-FFF2-40B4-BE49-F238E27FC236}">
                <a16:creationId xmlns:a16="http://schemas.microsoft.com/office/drawing/2014/main" id="{F4B78069-C610-7BA8-F4CF-EFB924D4D321}"/>
              </a:ext>
            </a:extLst>
          </p:cNvPr>
          <p:cNvSpPr/>
          <p:nvPr/>
        </p:nvSpPr>
        <p:spPr>
          <a:xfrm>
            <a:off x="12455253" y="0"/>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endParaRPr>
          </a:p>
        </p:txBody>
      </p:sp>
      <p:sp>
        <p:nvSpPr>
          <p:cNvPr id="35" name="object 18">
            <a:extLst>
              <a:ext uri="{FF2B5EF4-FFF2-40B4-BE49-F238E27FC236}">
                <a16:creationId xmlns:a16="http://schemas.microsoft.com/office/drawing/2014/main" id="{BFD78D3B-EE38-5E2E-DFC1-2476D4C33EDC}"/>
              </a:ext>
            </a:extLst>
          </p:cNvPr>
          <p:cNvSpPr/>
          <p:nvPr/>
        </p:nvSpPr>
        <p:spPr>
          <a:xfrm>
            <a:off x="12455253" y="645425"/>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7" name="object 19">
            <a:extLst>
              <a:ext uri="{FF2B5EF4-FFF2-40B4-BE49-F238E27FC236}">
                <a16:creationId xmlns:a16="http://schemas.microsoft.com/office/drawing/2014/main" id="{43ADCA6E-CCD3-21D9-908D-46260C79A8CE}"/>
              </a:ext>
            </a:extLst>
          </p:cNvPr>
          <p:cNvSpPr/>
          <p:nvPr/>
        </p:nvSpPr>
        <p:spPr>
          <a:xfrm>
            <a:off x="12455253" y="129085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9E122C"/>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8" name="object 20">
            <a:extLst>
              <a:ext uri="{FF2B5EF4-FFF2-40B4-BE49-F238E27FC236}">
                <a16:creationId xmlns:a16="http://schemas.microsoft.com/office/drawing/2014/main" id="{B33FA088-795D-7FF8-1446-56A6D9AD439A}"/>
              </a:ext>
            </a:extLst>
          </p:cNvPr>
          <p:cNvSpPr/>
          <p:nvPr/>
        </p:nvSpPr>
        <p:spPr>
          <a:xfrm>
            <a:off x="12455253" y="193627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019E6D"/>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9" name="object 19">
            <a:extLst>
              <a:ext uri="{FF2B5EF4-FFF2-40B4-BE49-F238E27FC236}">
                <a16:creationId xmlns:a16="http://schemas.microsoft.com/office/drawing/2014/main" id="{ECC8F59F-DE12-AE1E-FCD4-9FF1089423ED}"/>
              </a:ext>
            </a:extLst>
          </p:cNvPr>
          <p:cNvSpPr/>
          <p:nvPr/>
        </p:nvSpPr>
        <p:spPr>
          <a:xfrm>
            <a:off x="12455253" y="258170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0" name="object 20">
            <a:extLst>
              <a:ext uri="{FF2B5EF4-FFF2-40B4-BE49-F238E27FC236}">
                <a16:creationId xmlns:a16="http://schemas.microsoft.com/office/drawing/2014/main" id="{B9C09F2A-97B8-6865-2833-4203885DB7BA}"/>
              </a:ext>
            </a:extLst>
          </p:cNvPr>
          <p:cNvSpPr/>
          <p:nvPr/>
        </p:nvSpPr>
        <p:spPr>
          <a:xfrm>
            <a:off x="12455253" y="322712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1" name="object 20">
            <a:extLst>
              <a:ext uri="{FF2B5EF4-FFF2-40B4-BE49-F238E27FC236}">
                <a16:creationId xmlns:a16="http://schemas.microsoft.com/office/drawing/2014/main" id="{0C9A3CDE-73E1-D781-D42A-324BBBC6E2BF}"/>
              </a:ext>
            </a:extLst>
          </p:cNvPr>
          <p:cNvSpPr/>
          <p:nvPr/>
        </p:nvSpPr>
        <p:spPr>
          <a:xfrm>
            <a:off x="12455253" y="3872550"/>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chemeClr val="accent5">
              <a:lumMod val="75000"/>
            </a:schemeClr>
          </a:solidFill>
          <a:ln>
            <a:solidFill>
              <a:srgbClr val="9E122C"/>
            </a:solidFill>
          </a:ln>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3" name="object 17">
            <a:extLst>
              <a:ext uri="{FF2B5EF4-FFF2-40B4-BE49-F238E27FC236}">
                <a16:creationId xmlns:a16="http://schemas.microsoft.com/office/drawing/2014/main" id="{D19F4331-5FEF-877D-E316-0939B626BB26}"/>
              </a:ext>
            </a:extLst>
          </p:cNvPr>
          <p:cNvSpPr/>
          <p:nvPr/>
        </p:nvSpPr>
        <p:spPr>
          <a:xfrm>
            <a:off x="5485036" y="-4161"/>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8" name="Subtitle 3">
            <a:extLst>
              <a:ext uri="{FF2B5EF4-FFF2-40B4-BE49-F238E27FC236}">
                <a16:creationId xmlns:a16="http://schemas.microsoft.com/office/drawing/2014/main" id="{737E7B0B-3948-1520-848B-52C4867CB62C}"/>
              </a:ext>
            </a:extLst>
          </p:cNvPr>
          <p:cNvSpPr txBox="1">
            <a:spLocks/>
          </p:cNvSpPr>
          <p:nvPr/>
        </p:nvSpPr>
        <p:spPr bwMode="gray">
          <a:xfrm>
            <a:off x="361949" y="424616"/>
            <a:ext cx="11412955" cy="360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marL="0" marR="0" lvl="0" indent="0" algn="l"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r>
              <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rPr>
              <a:t>TASSELLAZIONI IPERBOLICHE: </a:t>
            </a:r>
            <a:r>
              <a:rPr lang="en-US" altLang="it-IT" dirty="0">
                <a:solidFill>
                  <a:schemeClr val="tx1"/>
                </a:solidFill>
                <a:latin typeface="Avenir Next" panose="020B0503020202020204" pitchFamily="34" charset="0"/>
                <a:ea typeface="Verdana" panose="020B0604030504040204" pitchFamily="34" charset="0"/>
                <a:cs typeface="Arial" panose="020B0604020202020204" pitchFamily="34" charset="0"/>
              </a:rPr>
              <a:t>TASSELLAZIONE IN TRIANGOLI IPERBOLICI DI COXETER</a:t>
            </a:r>
            <a:endPar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endParaRPr>
          </a:p>
        </p:txBody>
      </p:sp>
      <p:pic>
        <p:nvPicPr>
          <p:cNvPr id="4" name="Picture 2" descr="page108image100615600">
            <a:extLst>
              <a:ext uri="{FF2B5EF4-FFF2-40B4-BE49-F238E27FC236}">
                <a16:creationId xmlns:a16="http://schemas.microsoft.com/office/drawing/2014/main" id="{7D1D4106-F506-0942-4747-9D0CDE19CD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0309" y="1444831"/>
            <a:ext cx="7959164" cy="4771331"/>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Connettore diritto 35">
            <a:extLst>
              <a:ext uri="{FF2B5EF4-FFF2-40B4-BE49-F238E27FC236}">
                <a16:creationId xmlns:a16="http://schemas.microsoft.com/office/drawing/2014/main" id="{7D3912C3-8793-CEF0-81FC-0FE4A9B4A376}"/>
              </a:ext>
            </a:extLst>
          </p:cNvPr>
          <p:cNvCxnSpPr>
            <a:cxnSpLocks/>
          </p:cNvCxnSpPr>
          <p:nvPr/>
        </p:nvCxnSpPr>
        <p:spPr>
          <a:xfrm>
            <a:off x="361949" y="992687"/>
            <a:ext cx="11412955" cy="0"/>
          </a:xfrm>
          <a:prstGeom prst="line">
            <a:avLst/>
          </a:prstGeom>
          <a:ln w="53975">
            <a:solidFill>
              <a:srgbClr val="2D486E"/>
            </a:solidFill>
          </a:ln>
        </p:spPr>
        <p:style>
          <a:lnRef idx="2">
            <a:schemeClr val="accent1"/>
          </a:lnRef>
          <a:fillRef idx="0">
            <a:schemeClr val="accent1"/>
          </a:fillRef>
          <a:effectRef idx="1">
            <a:schemeClr val="accent1"/>
          </a:effectRef>
          <a:fontRef idx="minor">
            <a:schemeClr val="tx1"/>
          </a:fontRef>
        </p:style>
      </p:cxnSp>
      <p:sp>
        <p:nvSpPr>
          <p:cNvPr id="13" name="object 17">
            <a:extLst>
              <a:ext uri="{FF2B5EF4-FFF2-40B4-BE49-F238E27FC236}">
                <a16:creationId xmlns:a16="http://schemas.microsoft.com/office/drawing/2014/main" id="{E350F6E3-A2A7-D172-6585-533C06588347}"/>
              </a:ext>
            </a:extLst>
          </p:cNvPr>
          <p:cNvSpPr/>
          <p:nvPr/>
        </p:nvSpPr>
        <p:spPr>
          <a:xfrm>
            <a:off x="8258811" y="5865"/>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pic>
        <p:nvPicPr>
          <p:cNvPr id="2" name="Immagine 1" descr="Immagine che contiene Carattere, testo, logo, simbolo&#10;&#10;Descrizione generata automaticamente">
            <a:extLst>
              <a:ext uri="{FF2B5EF4-FFF2-40B4-BE49-F238E27FC236}">
                <a16:creationId xmlns:a16="http://schemas.microsoft.com/office/drawing/2014/main" id="{7E2E2E73-E086-FF10-D43D-BA1FC09CEA3C}"/>
              </a:ext>
            </a:extLst>
          </p:cNvPr>
          <p:cNvPicPr>
            <a:picLocks noChangeAspect="1"/>
          </p:cNvPicPr>
          <p:nvPr/>
        </p:nvPicPr>
        <p:blipFill rotWithShape="1">
          <a:blip r:embed="rId4">
            <a:extLst>
              <a:ext uri="{28A0092B-C50C-407E-A947-70E740481C1C}">
                <a14:useLocalDpi xmlns:a14="http://schemas.microsoft.com/office/drawing/2010/main" val="0"/>
              </a:ext>
            </a:extLst>
          </a:blip>
          <a:srcRect l="6459" t="9813" r="5897" b="7500"/>
          <a:stretch/>
        </p:blipFill>
        <p:spPr>
          <a:xfrm>
            <a:off x="10197550" y="5981131"/>
            <a:ext cx="1740450" cy="754949"/>
          </a:xfrm>
          <a:prstGeom prst="rect">
            <a:avLst/>
          </a:prstGeom>
        </p:spPr>
      </p:pic>
      <p:sp>
        <p:nvSpPr>
          <p:cNvPr id="6" name="CasellaDiTesto 5">
            <a:extLst>
              <a:ext uri="{FF2B5EF4-FFF2-40B4-BE49-F238E27FC236}">
                <a16:creationId xmlns:a16="http://schemas.microsoft.com/office/drawing/2014/main" id="{4B4DF878-8D24-0A77-3A14-6EBA6AC30573}"/>
              </a:ext>
            </a:extLst>
          </p:cNvPr>
          <p:cNvSpPr txBox="1"/>
          <p:nvPr/>
        </p:nvSpPr>
        <p:spPr>
          <a:xfrm>
            <a:off x="8916967" y="5002616"/>
            <a:ext cx="2150808" cy="954107"/>
          </a:xfrm>
          <a:prstGeom prst="rect">
            <a:avLst/>
          </a:prstGeom>
          <a:noFill/>
        </p:spPr>
        <p:txBody>
          <a:bodyPr wrap="square">
            <a:spAutoFit/>
          </a:bodyPr>
          <a:lstStyle/>
          <a:p>
            <a:r>
              <a:rPr lang="it-IT" sz="1400" b="1" dirty="0">
                <a:effectLst/>
                <a:cs typeface="Arial" panose="020B0604020202020204" pitchFamily="34" charset="0"/>
              </a:rPr>
              <a:t>Figura 29</a:t>
            </a:r>
            <a:r>
              <a:rPr lang="it-IT" sz="1400" dirty="0">
                <a:cs typeface="Arial" panose="020B0604020202020204" pitchFamily="34" charset="0"/>
              </a:rPr>
              <a:t>: </a:t>
            </a:r>
            <a:r>
              <a:rPr lang="it-IT" sz="1400" dirty="0"/>
              <a:t>Costruzione del triangolo iperbolico rettangolo di angoli 30°, 45°, 90°</a:t>
            </a:r>
            <a:r>
              <a:rPr lang="it-IT" sz="1400" dirty="0">
                <a:effectLst/>
                <a:cs typeface="Arial" panose="020B0604020202020204" pitchFamily="34" charset="0"/>
              </a:rPr>
              <a:t>. </a:t>
            </a:r>
            <a:endParaRPr lang="it-IT" sz="1100" dirty="0">
              <a:cs typeface="Arial" panose="020B0604020202020204" pitchFamily="34" charset="0"/>
            </a:endParaRPr>
          </a:p>
        </p:txBody>
      </p:sp>
    </p:spTree>
    <p:extLst>
      <p:ext uri="{BB962C8B-B14F-4D97-AF65-F5344CB8AC3E}">
        <p14:creationId xmlns:p14="http://schemas.microsoft.com/office/powerpoint/2010/main" val="1630587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bject 17">
            <a:extLst>
              <a:ext uri="{FF2B5EF4-FFF2-40B4-BE49-F238E27FC236}">
                <a16:creationId xmlns:a16="http://schemas.microsoft.com/office/drawing/2014/main" id="{3A1B1A1A-756E-4A0F-4B68-7C3D0E9BEAED}"/>
              </a:ext>
            </a:extLst>
          </p:cNvPr>
          <p:cNvSpPr/>
          <p:nvPr/>
        </p:nvSpPr>
        <p:spPr>
          <a:xfrm>
            <a:off x="1330309"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latin typeface="Avenir Next" panose="020B0503020202020204" pitchFamily="34" charset="0"/>
            </a:endParaRPr>
          </a:p>
        </p:txBody>
      </p:sp>
      <p:sp>
        <p:nvSpPr>
          <p:cNvPr id="27" name="object 17">
            <a:extLst>
              <a:ext uri="{FF2B5EF4-FFF2-40B4-BE49-F238E27FC236}">
                <a16:creationId xmlns:a16="http://schemas.microsoft.com/office/drawing/2014/main" id="{28C0FD3E-8CE9-A116-0D54-E87A876866B5}"/>
              </a:ext>
            </a:extLst>
          </p:cNvPr>
          <p:cNvSpPr/>
          <p:nvPr/>
        </p:nvSpPr>
        <p:spPr>
          <a:xfrm>
            <a:off x="2711261"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28" name="object 17">
            <a:extLst>
              <a:ext uri="{FF2B5EF4-FFF2-40B4-BE49-F238E27FC236}">
                <a16:creationId xmlns:a16="http://schemas.microsoft.com/office/drawing/2014/main" id="{EDE02A27-4BFC-32E5-CCDB-47DE8CBCF2E4}"/>
              </a:ext>
            </a:extLst>
          </p:cNvPr>
          <p:cNvSpPr/>
          <p:nvPr/>
        </p:nvSpPr>
        <p:spPr>
          <a:xfrm>
            <a:off x="4092212"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0" name="object 17">
            <a:extLst>
              <a:ext uri="{FF2B5EF4-FFF2-40B4-BE49-F238E27FC236}">
                <a16:creationId xmlns:a16="http://schemas.microsoft.com/office/drawing/2014/main" id="{DF5C94D1-AE51-B87D-F606-D704F0240741}"/>
              </a:ext>
            </a:extLst>
          </p:cNvPr>
          <p:cNvSpPr/>
          <p:nvPr/>
        </p:nvSpPr>
        <p:spPr>
          <a:xfrm>
            <a:off x="6865987"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1" name="object 17">
            <a:extLst>
              <a:ext uri="{FF2B5EF4-FFF2-40B4-BE49-F238E27FC236}">
                <a16:creationId xmlns:a16="http://schemas.microsoft.com/office/drawing/2014/main" id="{EAC7C983-61A4-ADDF-C2BF-AA032276B1D8}"/>
              </a:ext>
            </a:extLst>
          </p:cNvPr>
          <p:cNvSpPr/>
          <p:nvPr/>
        </p:nvSpPr>
        <p:spPr>
          <a:xfrm>
            <a:off x="8252876"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2" name="object 17">
            <a:extLst>
              <a:ext uri="{FF2B5EF4-FFF2-40B4-BE49-F238E27FC236}">
                <a16:creationId xmlns:a16="http://schemas.microsoft.com/office/drawing/2014/main" id="{BB34F172-0916-45B6-9749-9C7FB0DFECE2}"/>
              </a:ext>
            </a:extLst>
          </p:cNvPr>
          <p:cNvSpPr/>
          <p:nvPr/>
        </p:nvSpPr>
        <p:spPr>
          <a:xfrm>
            <a:off x="9639765"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3" name="object 17">
            <a:extLst>
              <a:ext uri="{FF2B5EF4-FFF2-40B4-BE49-F238E27FC236}">
                <a16:creationId xmlns:a16="http://schemas.microsoft.com/office/drawing/2014/main" id="{F4B78069-C610-7BA8-F4CF-EFB924D4D321}"/>
              </a:ext>
            </a:extLst>
          </p:cNvPr>
          <p:cNvSpPr/>
          <p:nvPr/>
        </p:nvSpPr>
        <p:spPr>
          <a:xfrm>
            <a:off x="12455253" y="0"/>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endParaRPr>
          </a:p>
        </p:txBody>
      </p:sp>
      <p:sp>
        <p:nvSpPr>
          <p:cNvPr id="35" name="object 18">
            <a:extLst>
              <a:ext uri="{FF2B5EF4-FFF2-40B4-BE49-F238E27FC236}">
                <a16:creationId xmlns:a16="http://schemas.microsoft.com/office/drawing/2014/main" id="{BFD78D3B-EE38-5E2E-DFC1-2476D4C33EDC}"/>
              </a:ext>
            </a:extLst>
          </p:cNvPr>
          <p:cNvSpPr/>
          <p:nvPr/>
        </p:nvSpPr>
        <p:spPr>
          <a:xfrm>
            <a:off x="12455253" y="645425"/>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7" name="object 19">
            <a:extLst>
              <a:ext uri="{FF2B5EF4-FFF2-40B4-BE49-F238E27FC236}">
                <a16:creationId xmlns:a16="http://schemas.microsoft.com/office/drawing/2014/main" id="{43ADCA6E-CCD3-21D9-908D-46260C79A8CE}"/>
              </a:ext>
            </a:extLst>
          </p:cNvPr>
          <p:cNvSpPr/>
          <p:nvPr/>
        </p:nvSpPr>
        <p:spPr>
          <a:xfrm>
            <a:off x="12455253" y="129085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9E122C"/>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8" name="object 20">
            <a:extLst>
              <a:ext uri="{FF2B5EF4-FFF2-40B4-BE49-F238E27FC236}">
                <a16:creationId xmlns:a16="http://schemas.microsoft.com/office/drawing/2014/main" id="{B33FA088-795D-7FF8-1446-56A6D9AD439A}"/>
              </a:ext>
            </a:extLst>
          </p:cNvPr>
          <p:cNvSpPr/>
          <p:nvPr/>
        </p:nvSpPr>
        <p:spPr>
          <a:xfrm>
            <a:off x="12455253" y="193627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019E6D"/>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9" name="object 19">
            <a:extLst>
              <a:ext uri="{FF2B5EF4-FFF2-40B4-BE49-F238E27FC236}">
                <a16:creationId xmlns:a16="http://schemas.microsoft.com/office/drawing/2014/main" id="{ECC8F59F-DE12-AE1E-FCD4-9FF1089423ED}"/>
              </a:ext>
            </a:extLst>
          </p:cNvPr>
          <p:cNvSpPr/>
          <p:nvPr/>
        </p:nvSpPr>
        <p:spPr>
          <a:xfrm>
            <a:off x="12455253" y="258170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0" name="object 20">
            <a:extLst>
              <a:ext uri="{FF2B5EF4-FFF2-40B4-BE49-F238E27FC236}">
                <a16:creationId xmlns:a16="http://schemas.microsoft.com/office/drawing/2014/main" id="{B9C09F2A-97B8-6865-2833-4203885DB7BA}"/>
              </a:ext>
            </a:extLst>
          </p:cNvPr>
          <p:cNvSpPr/>
          <p:nvPr/>
        </p:nvSpPr>
        <p:spPr>
          <a:xfrm>
            <a:off x="12455253" y="322712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1" name="object 20">
            <a:extLst>
              <a:ext uri="{FF2B5EF4-FFF2-40B4-BE49-F238E27FC236}">
                <a16:creationId xmlns:a16="http://schemas.microsoft.com/office/drawing/2014/main" id="{0C9A3CDE-73E1-D781-D42A-324BBBC6E2BF}"/>
              </a:ext>
            </a:extLst>
          </p:cNvPr>
          <p:cNvSpPr/>
          <p:nvPr/>
        </p:nvSpPr>
        <p:spPr>
          <a:xfrm>
            <a:off x="12455253" y="3872550"/>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chemeClr val="accent5">
              <a:lumMod val="75000"/>
            </a:schemeClr>
          </a:solidFill>
          <a:ln>
            <a:solidFill>
              <a:srgbClr val="9E122C"/>
            </a:solidFill>
          </a:ln>
          <a:effectLst>
            <a:outerShdw blurRad="50800" dist="38100" dir="2700000" algn="tl" rotWithShape="0">
              <a:prstClr val="black">
                <a:alpha val="40000"/>
              </a:prstClr>
            </a:outerShdw>
          </a:effectLst>
        </p:spPr>
        <p:txBody>
          <a:bodyPr wrap="square" lIns="0" tIns="0" rIns="0" bIns="0" rtlCol="0"/>
          <a:lstStyle/>
          <a:p>
            <a:endParaRPr sz="2400" dirty="0"/>
          </a:p>
        </p:txBody>
      </p:sp>
      <p:pic>
        <p:nvPicPr>
          <p:cNvPr id="6" name="esercizio-guidato-7_p1l3Ubx9">
            <a:hlinkClick r:id="" action="ppaction://media"/>
            <a:extLst>
              <a:ext uri="{FF2B5EF4-FFF2-40B4-BE49-F238E27FC236}">
                <a16:creationId xmlns:a16="http://schemas.microsoft.com/office/drawing/2014/main" id="{78907201-7756-790A-4993-05D5D1422FF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4423" t="14623" r="5712" b="15034"/>
          <a:stretch/>
        </p:blipFill>
        <p:spPr>
          <a:xfrm>
            <a:off x="834895" y="1301047"/>
            <a:ext cx="8552494" cy="4773600"/>
          </a:xfrm>
          <a:prstGeom prst="rect">
            <a:avLst/>
          </a:prstGeom>
        </p:spPr>
      </p:pic>
      <p:sp>
        <p:nvSpPr>
          <p:cNvPr id="3" name="object 17">
            <a:extLst>
              <a:ext uri="{FF2B5EF4-FFF2-40B4-BE49-F238E27FC236}">
                <a16:creationId xmlns:a16="http://schemas.microsoft.com/office/drawing/2014/main" id="{D19F4331-5FEF-877D-E316-0939B626BB26}"/>
              </a:ext>
            </a:extLst>
          </p:cNvPr>
          <p:cNvSpPr/>
          <p:nvPr/>
        </p:nvSpPr>
        <p:spPr>
          <a:xfrm>
            <a:off x="5485036" y="-4161"/>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5" name="CasellaDiTesto 4">
            <a:extLst>
              <a:ext uri="{FF2B5EF4-FFF2-40B4-BE49-F238E27FC236}">
                <a16:creationId xmlns:a16="http://schemas.microsoft.com/office/drawing/2014/main" id="{9957C693-1111-91F2-BB87-FC0817C53919}"/>
              </a:ext>
            </a:extLst>
          </p:cNvPr>
          <p:cNvSpPr txBox="1"/>
          <p:nvPr/>
        </p:nvSpPr>
        <p:spPr>
          <a:xfrm>
            <a:off x="8916967" y="5002616"/>
            <a:ext cx="2150808" cy="954107"/>
          </a:xfrm>
          <a:prstGeom prst="rect">
            <a:avLst/>
          </a:prstGeom>
          <a:noFill/>
        </p:spPr>
        <p:txBody>
          <a:bodyPr wrap="square">
            <a:spAutoFit/>
          </a:bodyPr>
          <a:lstStyle/>
          <a:p>
            <a:r>
              <a:rPr lang="it-IT" sz="1400" b="1" dirty="0">
                <a:effectLst/>
                <a:cs typeface="Arial" panose="020B0604020202020204" pitchFamily="34" charset="0"/>
              </a:rPr>
              <a:t>Figura 29</a:t>
            </a:r>
            <a:r>
              <a:rPr lang="it-IT" sz="1400" dirty="0">
                <a:cs typeface="Arial" panose="020B0604020202020204" pitchFamily="34" charset="0"/>
              </a:rPr>
              <a:t>: </a:t>
            </a:r>
            <a:r>
              <a:rPr lang="it-IT" sz="1400" dirty="0"/>
              <a:t>Costruzione del triangolo iperbolico rettangolo di angoli 30°, 45°, 90°</a:t>
            </a:r>
            <a:r>
              <a:rPr lang="it-IT" sz="1400" dirty="0">
                <a:effectLst/>
                <a:cs typeface="Arial" panose="020B0604020202020204" pitchFamily="34" charset="0"/>
              </a:rPr>
              <a:t>. </a:t>
            </a:r>
            <a:endParaRPr lang="it-IT" sz="1100" dirty="0">
              <a:cs typeface="Arial" panose="020B0604020202020204" pitchFamily="34" charset="0"/>
            </a:endParaRPr>
          </a:p>
        </p:txBody>
      </p:sp>
      <p:cxnSp>
        <p:nvCxnSpPr>
          <p:cNvPr id="9" name="Connettore diritto 35">
            <a:extLst>
              <a:ext uri="{FF2B5EF4-FFF2-40B4-BE49-F238E27FC236}">
                <a16:creationId xmlns:a16="http://schemas.microsoft.com/office/drawing/2014/main" id="{A58EB1D7-20ED-E72F-44B1-3D94A0C0A8FF}"/>
              </a:ext>
            </a:extLst>
          </p:cNvPr>
          <p:cNvCxnSpPr>
            <a:cxnSpLocks/>
          </p:cNvCxnSpPr>
          <p:nvPr/>
        </p:nvCxnSpPr>
        <p:spPr>
          <a:xfrm>
            <a:off x="361949" y="992687"/>
            <a:ext cx="11412955" cy="0"/>
          </a:xfrm>
          <a:prstGeom prst="line">
            <a:avLst/>
          </a:prstGeom>
          <a:ln w="53975">
            <a:solidFill>
              <a:srgbClr val="2D486E"/>
            </a:solidFill>
          </a:ln>
        </p:spPr>
        <p:style>
          <a:lnRef idx="2">
            <a:schemeClr val="accent1"/>
          </a:lnRef>
          <a:fillRef idx="0">
            <a:schemeClr val="accent1"/>
          </a:fillRef>
          <a:effectRef idx="1">
            <a:schemeClr val="accent1"/>
          </a:effectRef>
          <a:fontRef idx="minor">
            <a:schemeClr val="tx1"/>
          </a:fontRef>
        </p:style>
      </p:cxnSp>
      <p:sp>
        <p:nvSpPr>
          <p:cNvPr id="10" name="object 17">
            <a:extLst>
              <a:ext uri="{FF2B5EF4-FFF2-40B4-BE49-F238E27FC236}">
                <a16:creationId xmlns:a16="http://schemas.microsoft.com/office/drawing/2014/main" id="{EE06B8B5-91AA-E11C-FD3A-347E5CDA7685}"/>
              </a:ext>
            </a:extLst>
          </p:cNvPr>
          <p:cNvSpPr/>
          <p:nvPr/>
        </p:nvSpPr>
        <p:spPr>
          <a:xfrm>
            <a:off x="8258811" y="5865"/>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pic>
        <p:nvPicPr>
          <p:cNvPr id="2" name="Immagine 1" descr="Immagine che contiene Carattere, testo, logo, simbolo&#10;&#10;Descrizione generata automaticamente">
            <a:extLst>
              <a:ext uri="{FF2B5EF4-FFF2-40B4-BE49-F238E27FC236}">
                <a16:creationId xmlns:a16="http://schemas.microsoft.com/office/drawing/2014/main" id="{9007876C-98A7-00B7-C75D-91F5A1BB636D}"/>
              </a:ext>
            </a:extLst>
          </p:cNvPr>
          <p:cNvPicPr>
            <a:picLocks noChangeAspect="1"/>
          </p:cNvPicPr>
          <p:nvPr/>
        </p:nvPicPr>
        <p:blipFill rotWithShape="1">
          <a:blip r:embed="rId6">
            <a:extLst>
              <a:ext uri="{28A0092B-C50C-407E-A947-70E740481C1C}">
                <a14:useLocalDpi xmlns:a14="http://schemas.microsoft.com/office/drawing/2010/main" val="0"/>
              </a:ext>
            </a:extLst>
          </a:blip>
          <a:srcRect l="6459" t="9813" r="5897" b="7500"/>
          <a:stretch/>
        </p:blipFill>
        <p:spPr>
          <a:xfrm>
            <a:off x="10197550" y="5981131"/>
            <a:ext cx="1740450" cy="754949"/>
          </a:xfrm>
          <a:prstGeom prst="rect">
            <a:avLst/>
          </a:prstGeom>
        </p:spPr>
      </p:pic>
      <p:sp>
        <p:nvSpPr>
          <p:cNvPr id="4" name="Subtitle 3">
            <a:extLst>
              <a:ext uri="{FF2B5EF4-FFF2-40B4-BE49-F238E27FC236}">
                <a16:creationId xmlns:a16="http://schemas.microsoft.com/office/drawing/2014/main" id="{51F1E495-46FA-BDA9-0142-AB79BCB19A78}"/>
              </a:ext>
            </a:extLst>
          </p:cNvPr>
          <p:cNvSpPr txBox="1">
            <a:spLocks/>
          </p:cNvSpPr>
          <p:nvPr/>
        </p:nvSpPr>
        <p:spPr bwMode="gray">
          <a:xfrm>
            <a:off x="361949" y="443666"/>
            <a:ext cx="11412955" cy="360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marL="0" marR="0" lvl="0" indent="0" algn="l"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r>
              <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rPr>
              <a:t>TASSELLAZIONI IPERBOLICHE: </a:t>
            </a:r>
            <a:r>
              <a:rPr lang="en-US" altLang="it-IT" dirty="0">
                <a:solidFill>
                  <a:schemeClr val="tx1"/>
                </a:solidFill>
                <a:latin typeface="Avenir Next" panose="020B0503020202020204" pitchFamily="34" charset="0"/>
                <a:ea typeface="Verdana" panose="020B0604030504040204" pitchFamily="34" charset="0"/>
                <a:cs typeface="Arial" panose="020B0604020202020204" pitchFamily="34" charset="0"/>
              </a:rPr>
              <a:t>TASSELLAZIONE IN TRIANGOLI IPERBOLICI DI COXETER</a:t>
            </a:r>
            <a:endPar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162274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bject 17">
            <a:extLst>
              <a:ext uri="{FF2B5EF4-FFF2-40B4-BE49-F238E27FC236}">
                <a16:creationId xmlns:a16="http://schemas.microsoft.com/office/drawing/2014/main" id="{3A1B1A1A-756E-4A0F-4B68-7C3D0E9BEAED}"/>
              </a:ext>
            </a:extLst>
          </p:cNvPr>
          <p:cNvSpPr/>
          <p:nvPr/>
        </p:nvSpPr>
        <p:spPr>
          <a:xfrm>
            <a:off x="1330309"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latin typeface="Avenir Next" panose="020B0503020202020204" pitchFamily="34" charset="0"/>
            </a:endParaRPr>
          </a:p>
        </p:txBody>
      </p:sp>
      <p:sp>
        <p:nvSpPr>
          <p:cNvPr id="27" name="object 17">
            <a:extLst>
              <a:ext uri="{FF2B5EF4-FFF2-40B4-BE49-F238E27FC236}">
                <a16:creationId xmlns:a16="http://schemas.microsoft.com/office/drawing/2014/main" id="{28C0FD3E-8CE9-A116-0D54-E87A876866B5}"/>
              </a:ext>
            </a:extLst>
          </p:cNvPr>
          <p:cNvSpPr/>
          <p:nvPr/>
        </p:nvSpPr>
        <p:spPr>
          <a:xfrm>
            <a:off x="2711261"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28" name="object 17">
            <a:extLst>
              <a:ext uri="{FF2B5EF4-FFF2-40B4-BE49-F238E27FC236}">
                <a16:creationId xmlns:a16="http://schemas.microsoft.com/office/drawing/2014/main" id="{EDE02A27-4BFC-32E5-CCDB-47DE8CBCF2E4}"/>
              </a:ext>
            </a:extLst>
          </p:cNvPr>
          <p:cNvSpPr/>
          <p:nvPr/>
        </p:nvSpPr>
        <p:spPr>
          <a:xfrm>
            <a:off x="4092212"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0" name="object 17">
            <a:extLst>
              <a:ext uri="{FF2B5EF4-FFF2-40B4-BE49-F238E27FC236}">
                <a16:creationId xmlns:a16="http://schemas.microsoft.com/office/drawing/2014/main" id="{DF5C94D1-AE51-B87D-F606-D704F0240741}"/>
              </a:ext>
            </a:extLst>
          </p:cNvPr>
          <p:cNvSpPr/>
          <p:nvPr/>
        </p:nvSpPr>
        <p:spPr>
          <a:xfrm>
            <a:off x="6865987"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1" name="object 17">
            <a:extLst>
              <a:ext uri="{FF2B5EF4-FFF2-40B4-BE49-F238E27FC236}">
                <a16:creationId xmlns:a16="http://schemas.microsoft.com/office/drawing/2014/main" id="{EAC7C983-61A4-ADDF-C2BF-AA032276B1D8}"/>
              </a:ext>
            </a:extLst>
          </p:cNvPr>
          <p:cNvSpPr/>
          <p:nvPr/>
        </p:nvSpPr>
        <p:spPr>
          <a:xfrm>
            <a:off x="8252876"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2" name="object 17">
            <a:extLst>
              <a:ext uri="{FF2B5EF4-FFF2-40B4-BE49-F238E27FC236}">
                <a16:creationId xmlns:a16="http://schemas.microsoft.com/office/drawing/2014/main" id="{BB34F172-0916-45B6-9749-9C7FB0DFECE2}"/>
              </a:ext>
            </a:extLst>
          </p:cNvPr>
          <p:cNvSpPr/>
          <p:nvPr/>
        </p:nvSpPr>
        <p:spPr>
          <a:xfrm>
            <a:off x="9639765"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3" name="object 17">
            <a:extLst>
              <a:ext uri="{FF2B5EF4-FFF2-40B4-BE49-F238E27FC236}">
                <a16:creationId xmlns:a16="http://schemas.microsoft.com/office/drawing/2014/main" id="{F4B78069-C610-7BA8-F4CF-EFB924D4D321}"/>
              </a:ext>
            </a:extLst>
          </p:cNvPr>
          <p:cNvSpPr/>
          <p:nvPr/>
        </p:nvSpPr>
        <p:spPr>
          <a:xfrm>
            <a:off x="12455253" y="0"/>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endParaRPr>
          </a:p>
        </p:txBody>
      </p:sp>
      <p:sp>
        <p:nvSpPr>
          <p:cNvPr id="35" name="object 18">
            <a:extLst>
              <a:ext uri="{FF2B5EF4-FFF2-40B4-BE49-F238E27FC236}">
                <a16:creationId xmlns:a16="http://schemas.microsoft.com/office/drawing/2014/main" id="{BFD78D3B-EE38-5E2E-DFC1-2476D4C33EDC}"/>
              </a:ext>
            </a:extLst>
          </p:cNvPr>
          <p:cNvSpPr/>
          <p:nvPr/>
        </p:nvSpPr>
        <p:spPr>
          <a:xfrm>
            <a:off x="12455253" y="645425"/>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7" name="object 19">
            <a:extLst>
              <a:ext uri="{FF2B5EF4-FFF2-40B4-BE49-F238E27FC236}">
                <a16:creationId xmlns:a16="http://schemas.microsoft.com/office/drawing/2014/main" id="{43ADCA6E-CCD3-21D9-908D-46260C79A8CE}"/>
              </a:ext>
            </a:extLst>
          </p:cNvPr>
          <p:cNvSpPr/>
          <p:nvPr/>
        </p:nvSpPr>
        <p:spPr>
          <a:xfrm>
            <a:off x="12455253" y="129085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9E122C"/>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8" name="object 20">
            <a:extLst>
              <a:ext uri="{FF2B5EF4-FFF2-40B4-BE49-F238E27FC236}">
                <a16:creationId xmlns:a16="http://schemas.microsoft.com/office/drawing/2014/main" id="{B33FA088-795D-7FF8-1446-56A6D9AD439A}"/>
              </a:ext>
            </a:extLst>
          </p:cNvPr>
          <p:cNvSpPr/>
          <p:nvPr/>
        </p:nvSpPr>
        <p:spPr>
          <a:xfrm>
            <a:off x="12455253" y="193627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019E6D"/>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9" name="object 19">
            <a:extLst>
              <a:ext uri="{FF2B5EF4-FFF2-40B4-BE49-F238E27FC236}">
                <a16:creationId xmlns:a16="http://schemas.microsoft.com/office/drawing/2014/main" id="{ECC8F59F-DE12-AE1E-FCD4-9FF1089423ED}"/>
              </a:ext>
            </a:extLst>
          </p:cNvPr>
          <p:cNvSpPr/>
          <p:nvPr/>
        </p:nvSpPr>
        <p:spPr>
          <a:xfrm>
            <a:off x="12455253" y="258170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0" name="object 20">
            <a:extLst>
              <a:ext uri="{FF2B5EF4-FFF2-40B4-BE49-F238E27FC236}">
                <a16:creationId xmlns:a16="http://schemas.microsoft.com/office/drawing/2014/main" id="{B9C09F2A-97B8-6865-2833-4203885DB7BA}"/>
              </a:ext>
            </a:extLst>
          </p:cNvPr>
          <p:cNvSpPr/>
          <p:nvPr/>
        </p:nvSpPr>
        <p:spPr>
          <a:xfrm>
            <a:off x="12455253" y="322712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1" name="object 20">
            <a:extLst>
              <a:ext uri="{FF2B5EF4-FFF2-40B4-BE49-F238E27FC236}">
                <a16:creationId xmlns:a16="http://schemas.microsoft.com/office/drawing/2014/main" id="{0C9A3CDE-73E1-D781-D42A-324BBBC6E2BF}"/>
              </a:ext>
            </a:extLst>
          </p:cNvPr>
          <p:cNvSpPr/>
          <p:nvPr/>
        </p:nvSpPr>
        <p:spPr>
          <a:xfrm>
            <a:off x="12455253" y="3872550"/>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chemeClr val="accent5">
              <a:lumMod val="75000"/>
            </a:schemeClr>
          </a:solidFill>
          <a:ln>
            <a:solidFill>
              <a:srgbClr val="9E122C"/>
            </a:solidFill>
          </a:ln>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3" name="object 17">
            <a:extLst>
              <a:ext uri="{FF2B5EF4-FFF2-40B4-BE49-F238E27FC236}">
                <a16:creationId xmlns:a16="http://schemas.microsoft.com/office/drawing/2014/main" id="{D19F4331-5FEF-877D-E316-0939B626BB26}"/>
              </a:ext>
            </a:extLst>
          </p:cNvPr>
          <p:cNvSpPr/>
          <p:nvPr/>
        </p:nvSpPr>
        <p:spPr>
          <a:xfrm>
            <a:off x="5485036" y="-4161"/>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cxnSp>
        <p:nvCxnSpPr>
          <p:cNvPr id="9" name="Connettore diritto 35">
            <a:extLst>
              <a:ext uri="{FF2B5EF4-FFF2-40B4-BE49-F238E27FC236}">
                <a16:creationId xmlns:a16="http://schemas.microsoft.com/office/drawing/2014/main" id="{A58EB1D7-20ED-E72F-44B1-3D94A0C0A8FF}"/>
              </a:ext>
            </a:extLst>
          </p:cNvPr>
          <p:cNvCxnSpPr>
            <a:cxnSpLocks/>
          </p:cNvCxnSpPr>
          <p:nvPr/>
        </p:nvCxnSpPr>
        <p:spPr>
          <a:xfrm>
            <a:off x="361949" y="992687"/>
            <a:ext cx="11412955" cy="0"/>
          </a:xfrm>
          <a:prstGeom prst="line">
            <a:avLst/>
          </a:prstGeom>
          <a:ln w="53975">
            <a:solidFill>
              <a:srgbClr val="2D486E"/>
            </a:solidFill>
          </a:ln>
        </p:spPr>
        <p:style>
          <a:lnRef idx="2">
            <a:schemeClr val="accent1"/>
          </a:lnRef>
          <a:fillRef idx="0">
            <a:schemeClr val="accent1"/>
          </a:fillRef>
          <a:effectRef idx="1">
            <a:schemeClr val="accent1"/>
          </a:effectRef>
          <a:fontRef idx="minor">
            <a:schemeClr val="tx1"/>
          </a:fontRef>
        </p:style>
      </p:cxnSp>
      <p:sp>
        <p:nvSpPr>
          <p:cNvPr id="10" name="object 17">
            <a:extLst>
              <a:ext uri="{FF2B5EF4-FFF2-40B4-BE49-F238E27FC236}">
                <a16:creationId xmlns:a16="http://schemas.microsoft.com/office/drawing/2014/main" id="{EE06B8B5-91AA-E11C-FD3A-347E5CDA7685}"/>
              </a:ext>
            </a:extLst>
          </p:cNvPr>
          <p:cNvSpPr/>
          <p:nvPr/>
        </p:nvSpPr>
        <p:spPr>
          <a:xfrm>
            <a:off x="8258811" y="5865"/>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pic>
        <p:nvPicPr>
          <p:cNvPr id="2" name="Immagine 1" descr="Immagine che contiene Carattere, testo, logo, simbolo&#10;&#10;Descrizione generata automaticamente">
            <a:extLst>
              <a:ext uri="{FF2B5EF4-FFF2-40B4-BE49-F238E27FC236}">
                <a16:creationId xmlns:a16="http://schemas.microsoft.com/office/drawing/2014/main" id="{9007876C-98A7-00B7-C75D-91F5A1BB636D}"/>
              </a:ext>
            </a:extLst>
          </p:cNvPr>
          <p:cNvPicPr>
            <a:picLocks noChangeAspect="1"/>
          </p:cNvPicPr>
          <p:nvPr/>
        </p:nvPicPr>
        <p:blipFill rotWithShape="1">
          <a:blip r:embed="rId5">
            <a:extLst>
              <a:ext uri="{28A0092B-C50C-407E-A947-70E740481C1C}">
                <a14:useLocalDpi xmlns:a14="http://schemas.microsoft.com/office/drawing/2010/main" val="0"/>
              </a:ext>
            </a:extLst>
          </a:blip>
          <a:srcRect l="6459" t="9813" r="5897" b="7500"/>
          <a:stretch/>
        </p:blipFill>
        <p:spPr>
          <a:xfrm>
            <a:off x="10197550" y="5981131"/>
            <a:ext cx="1740450" cy="754949"/>
          </a:xfrm>
          <a:prstGeom prst="rect">
            <a:avLst/>
          </a:prstGeom>
        </p:spPr>
      </p:pic>
      <p:sp>
        <p:nvSpPr>
          <p:cNvPr id="4" name="Subtitle 3">
            <a:extLst>
              <a:ext uri="{FF2B5EF4-FFF2-40B4-BE49-F238E27FC236}">
                <a16:creationId xmlns:a16="http://schemas.microsoft.com/office/drawing/2014/main" id="{51F1E495-46FA-BDA9-0142-AB79BCB19A78}"/>
              </a:ext>
            </a:extLst>
          </p:cNvPr>
          <p:cNvSpPr txBox="1">
            <a:spLocks/>
          </p:cNvSpPr>
          <p:nvPr/>
        </p:nvSpPr>
        <p:spPr bwMode="gray">
          <a:xfrm>
            <a:off x="361949" y="443666"/>
            <a:ext cx="11412955" cy="360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marL="0" marR="0" lvl="0" indent="0" algn="l"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r>
              <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rPr>
              <a:t>TASSELLAZIONI IPERBOLICHE: </a:t>
            </a:r>
            <a:r>
              <a:rPr lang="en-US" altLang="it-IT" dirty="0">
                <a:solidFill>
                  <a:schemeClr val="tx1"/>
                </a:solidFill>
                <a:latin typeface="Avenir Next" panose="020B0503020202020204" pitchFamily="34" charset="0"/>
                <a:ea typeface="Verdana" panose="020B0604030504040204" pitchFamily="34" charset="0"/>
                <a:cs typeface="Arial" panose="020B0604020202020204" pitchFamily="34" charset="0"/>
              </a:rPr>
              <a:t>TASSELLAZIONE IN TRIANGOLI IPERBOLICI DI COXETER</a:t>
            </a:r>
            <a:endPar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endParaRPr>
          </a:p>
        </p:txBody>
      </p:sp>
      <p:pic>
        <p:nvPicPr>
          <p:cNvPr id="7" name="esercizio-guidato-8_cPeb11un">
            <a:hlinkClick r:id="" action="ppaction://media"/>
            <a:extLst>
              <a:ext uri="{FF2B5EF4-FFF2-40B4-BE49-F238E27FC236}">
                <a16:creationId xmlns:a16="http://schemas.microsoft.com/office/drawing/2014/main" id="{45B4E705-D83F-D90C-17DB-80030F17D6C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35333" t="7631" r="16975" b="15871"/>
          <a:stretch/>
        </p:blipFill>
        <p:spPr>
          <a:xfrm>
            <a:off x="3705885" y="1621584"/>
            <a:ext cx="4780228" cy="4243729"/>
          </a:xfrm>
          <a:prstGeom prst="rect">
            <a:avLst/>
          </a:prstGeom>
        </p:spPr>
      </p:pic>
      <p:sp>
        <p:nvSpPr>
          <p:cNvPr id="8" name="CasellaDiTesto 7">
            <a:extLst>
              <a:ext uri="{FF2B5EF4-FFF2-40B4-BE49-F238E27FC236}">
                <a16:creationId xmlns:a16="http://schemas.microsoft.com/office/drawing/2014/main" id="{547725E8-54CA-31E3-6022-4CE67E5B909F}"/>
              </a:ext>
            </a:extLst>
          </p:cNvPr>
          <p:cNvSpPr txBox="1"/>
          <p:nvPr/>
        </p:nvSpPr>
        <p:spPr>
          <a:xfrm>
            <a:off x="2940103" y="6050828"/>
            <a:ext cx="7056606" cy="307777"/>
          </a:xfrm>
          <a:prstGeom prst="rect">
            <a:avLst/>
          </a:prstGeom>
          <a:noFill/>
        </p:spPr>
        <p:txBody>
          <a:bodyPr wrap="square">
            <a:spAutoFit/>
          </a:bodyPr>
          <a:lstStyle/>
          <a:p>
            <a:r>
              <a:rPr lang="it-IT" sz="1400" b="1" dirty="0">
                <a:cs typeface="Arial" panose="020B0604020202020204" pitchFamily="34" charset="0"/>
              </a:rPr>
              <a:t>Figura 30</a:t>
            </a:r>
            <a:r>
              <a:rPr lang="it-IT" sz="1400" dirty="0">
                <a:cs typeface="Arial" panose="020B0604020202020204" pitchFamily="34" charset="0"/>
              </a:rPr>
              <a:t>: Ricostruzione della figura di Coxeter con una serie di riflessioni iperboliche.</a:t>
            </a:r>
            <a:endParaRPr lang="it-IT" sz="1100" dirty="0">
              <a:cs typeface="Arial" panose="020B0604020202020204" pitchFamily="34" charset="0"/>
            </a:endParaRPr>
          </a:p>
        </p:txBody>
      </p:sp>
    </p:spTree>
    <p:extLst>
      <p:ext uri="{BB962C8B-B14F-4D97-AF65-F5344CB8AC3E}">
        <p14:creationId xmlns:p14="http://schemas.microsoft.com/office/powerpoint/2010/main" val="1774034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3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bject 17">
            <a:extLst>
              <a:ext uri="{FF2B5EF4-FFF2-40B4-BE49-F238E27FC236}">
                <a16:creationId xmlns:a16="http://schemas.microsoft.com/office/drawing/2014/main" id="{3A1B1A1A-756E-4A0F-4B68-7C3D0E9BEAED}"/>
              </a:ext>
            </a:extLst>
          </p:cNvPr>
          <p:cNvSpPr/>
          <p:nvPr/>
        </p:nvSpPr>
        <p:spPr>
          <a:xfrm>
            <a:off x="1330309"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latin typeface="Avenir Next" panose="020B0503020202020204" pitchFamily="34" charset="0"/>
            </a:endParaRPr>
          </a:p>
        </p:txBody>
      </p:sp>
      <p:sp>
        <p:nvSpPr>
          <p:cNvPr id="27" name="object 17">
            <a:extLst>
              <a:ext uri="{FF2B5EF4-FFF2-40B4-BE49-F238E27FC236}">
                <a16:creationId xmlns:a16="http://schemas.microsoft.com/office/drawing/2014/main" id="{28C0FD3E-8CE9-A116-0D54-E87A876866B5}"/>
              </a:ext>
            </a:extLst>
          </p:cNvPr>
          <p:cNvSpPr/>
          <p:nvPr/>
        </p:nvSpPr>
        <p:spPr>
          <a:xfrm>
            <a:off x="2711261"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28" name="object 17">
            <a:extLst>
              <a:ext uri="{FF2B5EF4-FFF2-40B4-BE49-F238E27FC236}">
                <a16:creationId xmlns:a16="http://schemas.microsoft.com/office/drawing/2014/main" id="{EDE02A27-4BFC-32E5-CCDB-47DE8CBCF2E4}"/>
              </a:ext>
            </a:extLst>
          </p:cNvPr>
          <p:cNvSpPr/>
          <p:nvPr/>
        </p:nvSpPr>
        <p:spPr>
          <a:xfrm>
            <a:off x="4092212"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0" name="object 17">
            <a:extLst>
              <a:ext uri="{FF2B5EF4-FFF2-40B4-BE49-F238E27FC236}">
                <a16:creationId xmlns:a16="http://schemas.microsoft.com/office/drawing/2014/main" id="{DF5C94D1-AE51-B87D-F606-D704F0240741}"/>
              </a:ext>
            </a:extLst>
          </p:cNvPr>
          <p:cNvSpPr/>
          <p:nvPr/>
        </p:nvSpPr>
        <p:spPr>
          <a:xfrm>
            <a:off x="6865987"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1" name="object 17">
            <a:extLst>
              <a:ext uri="{FF2B5EF4-FFF2-40B4-BE49-F238E27FC236}">
                <a16:creationId xmlns:a16="http://schemas.microsoft.com/office/drawing/2014/main" id="{EAC7C983-61A4-ADDF-C2BF-AA032276B1D8}"/>
              </a:ext>
            </a:extLst>
          </p:cNvPr>
          <p:cNvSpPr/>
          <p:nvPr/>
        </p:nvSpPr>
        <p:spPr>
          <a:xfrm>
            <a:off x="8252876"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2" name="object 17">
            <a:extLst>
              <a:ext uri="{FF2B5EF4-FFF2-40B4-BE49-F238E27FC236}">
                <a16:creationId xmlns:a16="http://schemas.microsoft.com/office/drawing/2014/main" id="{BB34F172-0916-45B6-9749-9C7FB0DFECE2}"/>
              </a:ext>
            </a:extLst>
          </p:cNvPr>
          <p:cNvSpPr/>
          <p:nvPr/>
        </p:nvSpPr>
        <p:spPr>
          <a:xfrm>
            <a:off x="9639765"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3" name="object 17">
            <a:extLst>
              <a:ext uri="{FF2B5EF4-FFF2-40B4-BE49-F238E27FC236}">
                <a16:creationId xmlns:a16="http://schemas.microsoft.com/office/drawing/2014/main" id="{F4B78069-C610-7BA8-F4CF-EFB924D4D321}"/>
              </a:ext>
            </a:extLst>
          </p:cNvPr>
          <p:cNvSpPr/>
          <p:nvPr/>
        </p:nvSpPr>
        <p:spPr>
          <a:xfrm>
            <a:off x="12455253" y="0"/>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endParaRPr>
          </a:p>
        </p:txBody>
      </p:sp>
      <p:sp>
        <p:nvSpPr>
          <p:cNvPr id="35" name="object 18">
            <a:extLst>
              <a:ext uri="{FF2B5EF4-FFF2-40B4-BE49-F238E27FC236}">
                <a16:creationId xmlns:a16="http://schemas.microsoft.com/office/drawing/2014/main" id="{BFD78D3B-EE38-5E2E-DFC1-2476D4C33EDC}"/>
              </a:ext>
            </a:extLst>
          </p:cNvPr>
          <p:cNvSpPr/>
          <p:nvPr/>
        </p:nvSpPr>
        <p:spPr>
          <a:xfrm>
            <a:off x="12455253" y="645425"/>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7" name="object 19">
            <a:extLst>
              <a:ext uri="{FF2B5EF4-FFF2-40B4-BE49-F238E27FC236}">
                <a16:creationId xmlns:a16="http://schemas.microsoft.com/office/drawing/2014/main" id="{43ADCA6E-CCD3-21D9-908D-46260C79A8CE}"/>
              </a:ext>
            </a:extLst>
          </p:cNvPr>
          <p:cNvSpPr/>
          <p:nvPr/>
        </p:nvSpPr>
        <p:spPr>
          <a:xfrm>
            <a:off x="12455253" y="129085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9E122C"/>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8" name="object 20">
            <a:extLst>
              <a:ext uri="{FF2B5EF4-FFF2-40B4-BE49-F238E27FC236}">
                <a16:creationId xmlns:a16="http://schemas.microsoft.com/office/drawing/2014/main" id="{B33FA088-795D-7FF8-1446-56A6D9AD439A}"/>
              </a:ext>
            </a:extLst>
          </p:cNvPr>
          <p:cNvSpPr/>
          <p:nvPr/>
        </p:nvSpPr>
        <p:spPr>
          <a:xfrm>
            <a:off x="12455253" y="193627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019E6D"/>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9" name="object 19">
            <a:extLst>
              <a:ext uri="{FF2B5EF4-FFF2-40B4-BE49-F238E27FC236}">
                <a16:creationId xmlns:a16="http://schemas.microsoft.com/office/drawing/2014/main" id="{ECC8F59F-DE12-AE1E-FCD4-9FF1089423ED}"/>
              </a:ext>
            </a:extLst>
          </p:cNvPr>
          <p:cNvSpPr/>
          <p:nvPr/>
        </p:nvSpPr>
        <p:spPr>
          <a:xfrm>
            <a:off x="12455253" y="258170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0" name="object 20">
            <a:extLst>
              <a:ext uri="{FF2B5EF4-FFF2-40B4-BE49-F238E27FC236}">
                <a16:creationId xmlns:a16="http://schemas.microsoft.com/office/drawing/2014/main" id="{B9C09F2A-97B8-6865-2833-4203885DB7BA}"/>
              </a:ext>
            </a:extLst>
          </p:cNvPr>
          <p:cNvSpPr/>
          <p:nvPr/>
        </p:nvSpPr>
        <p:spPr>
          <a:xfrm>
            <a:off x="12455253" y="322712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1" name="object 20">
            <a:extLst>
              <a:ext uri="{FF2B5EF4-FFF2-40B4-BE49-F238E27FC236}">
                <a16:creationId xmlns:a16="http://schemas.microsoft.com/office/drawing/2014/main" id="{0C9A3CDE-73E1-D781-D42A-324BBBC6E2BF}"/>
              </a:ext>
            </a:extLst>
          </p:cNvPr>
          <p:cNvSpPr/>
          <p:nvPr/>
        </p:nvSpPr>
        <p:spPr>
          <a:xfrm>
            <a:off x="12455253" y="3872550"/>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chemeClr val="accent5">
              <a:lumMod val="75000"/>
            </a:schemeClr>
          </a:solidFill>
          <a:ln>
            <a:solidFill>
              <a:srgbClr val="9E122C"/>
            </a:solidFill>
          </a:ln>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3" name="object 17">
            <a:extLst>
              <a:ext uri="{FF2B5EF4-FFF2-40B4-BE49-F238E27FC236}">
                <a16:creationId xmlns:a16="http://schemas.microsoft.com/office/drawing/2014/main" id="{D19F4331-5FEF-877D-E316-0939B626BB26}"/>
              </a:ext>
            </a:extLst>
          </p:cNvPr>
          <p:cNvSpPr/>
          <p:nvPr/>
        </p:nvSpPr>
        <p:spPr>
          <a:xfrm>
            <a:off x="5485036" y="-4161"/>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8" name="Subtitle 3">
            <a:extLst>
              <a:ext uri="{FF2B5EF4-FFF2-40B4-BE49-F238E27FC236}">
                <a16:creationId xmlns:a16="http://schemas.microsoft.com/office/drawing/2014/main" id="{737E7B0B-3948-1520-848B-52C4867CB62C}"/>
              </a:ext>
            </a:extLst>
          </p:cNvPr>
          <p:cNvSpPr txBox="1">
            <a:spLocks/>
          </p:cNvSpPr>
          <p:nvPr/>
        </p:nvSpPr>
        <p:spPr bwMode="gray">
          <a:xfrm>
            <a:off x="361949" y="443666"/>
            <a:ext cx="11412955" cy="360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marL="0" marR="0" lvl="0" indent="0" algn="l"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r>
              <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rPr>
              <a:t>TASSELLAZIONI IPERBOLICHE : </a:t>
            </a:r>
            <a:r>
              <a:rPr lang="en-US" altLang="it-IT" dirty="0">
                <a:solidFill>
                  <a:schemeClr val="tx1"/>
                </a:solidFill>
                <a:latin typeface="Avenir Next" panose="020B0503020202020204" pitchFamily="34" charset="0"/>
                <a:ea typeface="Verdana" panose="020B0604030504040204" pitchFamily="34" charset="0"/>
                <a:cs typeface="Arial" panose="020B0604020202020204" pitchFamily="34" charset="0"/>
              </a:rPr>
              <a:t>RICOSTRUZIONE DELLA FIGURA DI COXETER</a:t>
            </a:r>
            <a:endPar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endParaRPr>
          </a:p>
        </p:txBody>
      </p:sp>
      <p:pic>
        <p:nvPicPr>
          <p:cNvPr id="9" name="Picture 2">
            <a:extLst>
              <a:ext uri="{FF2B5EF4-FFF2-40B4-BE49-F238E27FC236}">
                <a16:creationId xmlns:a16="http://schemas.microsoft.com/office/drawing/2014/main" id="{DF6E7DE0-2878-1AB2-5578-62A0D77425ED}"/>
              </a:ext>
            </a:extLst>
          </p:cNvPr>
          <p:cNvPicPr>
            <a:picLocks noChangeAspect="1" noChangeArrowheads="1"/>
          </p:cNvPicPr>
          <p:nvPr/>
        </p:nvPicPr>
        <p:blipFill>
          <a:blip r:embed="rId3"/>
          <a:srcRect/>
          <a:stretch/>
        </p:blipFill>
        <p:spPr bwMode="auto">
          <a:xfrm>
            <a:off x="1330309" y="1196442"/>
            <a:ext cx="9790521" cy="4888655"/>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F437D9AB-2EB2-DA85-C466-18D27C313B96}"/>
              </a:ext>
            </a:extLst>
          </p:cNvPr>
          <p:cNvSpPr txBox="1"/>
          <p:nvPr/>
        </p:nvSpPr>
        <p:spPr>
          <a:xfrm>
            <a:off x="2940103" y="6050828"/>
            <a:ext cx="7056606" cy="307777"/>
          </a:xfrm>
          <a:prstGeom prst="rect">
            <a:avLst/>
          </a:prstGeom>
          <a:noFill/>
        </p:spPr>
        <p:txBody>
          <a:bodyPr wrap="square">
            <a:spAutoFit/>
          </a:bodyPr>
          <a:lstStyle/>
          <a:p>
            <a:r>
              <a:rPr lang="it-IT" sz="1400" b="1" dirty="0">
                <a:cs typeface="Arial" panose="020B0604020202020204" pitchFamily="34" charset="0"/>
              </a:rPr>
              <a:t>Figura 30</a:t>
            </a:r>
            <a:r>
              <a:rPr lang="it-IT" sz="1400" dirty="0">
                <a:cs typeface="Arial" panose="020B0604020202020204" pitchFamily="34" charset="0"/>
              </a:rPr>
              <a:t>: Ricostruzione della figura di Coxeter con una serie di riflessioni iperboliche.</a:t>
            </a:r>
            <a:endParaRPr lang="it-IT" sz="1100" dirty="0">
              <a:cs typeface="Arial" panose="020B0604020202020204" pitchFamily="34" charset="0"/>
            </a:endParaRPr>
          </a:p>
        </p:txBody>
      </p:sp>
      <p:cxnSp>
        <p:nvCxnSpPr>
          <p:cNvPr id="15" name="Connettore diritto 35">
            <a:extLst>
              <a:ext uri="{FF2B5EF4-FFF2-40B4-BE49-F238E27FC236}">
                <a16:creationId xmlns:a16="http://schemas.microsoft.com/office/drawing/2014/main" id="{D4A7306D-5732-2389-BDD2-E3370B673131}"/>
              </a:ext>
            </a:extLst>
          </p:cNvPr>
          <p:cNvCxnSpPr>
            <a:cxnSpLocks/>
          </p:cNvCxnSpPr>
          <p:nvPr/>
        </p:nvCxnSpPr>
        <p:spPr>
          <a:xfrm>
            <a:off x="361949" y="992687"/>
            <a:ext cx="11412955" cy="0"/>
          </a:xfrm>
          <a:prstGeom prst="line">
            <a:avLst/>
          </a:prstGeom>
          <a:ln w="53975">
            <a:solidFill>
              <a:srgbClr val="2D486E"/>
            </a:solidFill>
          </a:ln>
        </p:spPr>
        <p:style>
          <a:lnRef idx="2">
            <a:schemeClr val="accent1"/>
          </a:lnRef>
          <a:fillRef idx="0">
            <a:schemeClr val="accent1"/>
          </a:fillRef>
          <a:effectRef idx="1">
            <a:schemeClr val="accent1"/>
          </a:effectRef>
          <a:fontRef idx="minor">
            <a:schemeClr val="tx1"/>
          </a:fontRef>
        </p:style>
      </p:cxnSp>
      <p:sp>
        <p:nvSpPr>
          <p:cNvPr id="16" name="object 17">
            <a:extLst>
              <a:ext uri="{FF2B5EF4-FFF2-40B4-BE49-F238E27FC236}">
                <a16:creationId xmlns:a16="http://schemas.microsoft.com/office/drawing/2014/main" id="{AE53336B-EE61-58D8-6F12-0D98EB0E50EC}"/>
              </a:ext>
            </a:extLst>
          </p:cNvPr>
          <p:cNvSpPr/>
          <p:nvPr/>
        </p:nvSpPr>
        <p:spPr>
          <a:xfrm>
            <a:off x="8258811" y="5865"/>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pic>
        <p:nvPicPr>
          <p:cNvPr id="2" name="Immagine 1" descr="Immagine che contiene Carattere, testo, logo, simbolo&#10;&#10;Descrizione generata automaticamente">
            <a:extLst>
              <a:ext uri="{FF2B5EF4-FFF2-40B4-BE49-F238E27FC236}">
                <a16:creationId xmlns:a16="http://schemas.microsoft.com/office/drawing/2014/main" id="{8F209883-DEC9-7A6B-DDC4-71DBA1F6B53A}"/>
              </a:ext>
            </a:extLst>
          </p:cNvPr>
          <p:cNvPicPr>
            <a:picLocks noChangeAspect="1"/>
          </p:cNvPicPr>
          <p:nvPr/>
        </p:nvPicPr>
        <p:blipFill rotWithShape="1">
          <a:blip r:embed="rId4">
            <a:extLst>
              <a:ext uri="{28A0092B-C50C-407E-A947-70E740481C1C}">
                <a14:useLocalDpi xmlns:a14="http://schemas.microsoft.com/office/drawing/2010/main" val="0"/>
              </a:ext>
            </a:extLst>
          </a:blip>
          <a:srcRect l="6459" t="9813" r="5897" b="7500"/>
          <a:stretch/>
        </p:blipFill>
        <p:spPr>
          <a:xfrm>
            <a:off x="10197550" y="5981131"/>
            <a:ext cx="1740450" cy="754949"/>
          </a:xfrm>
          <a:prstGeom prst="rect">
            <a:avLst/>
          </a:prstGeom>
        </p:spPr>
      </p:pic>
    </p:spTree>
    <p:extLst>
      <p:ext uri="{BB962C8B-B14F-4D97-AF65-F5344CB8AC3E}">
        <p14:creationId xmlns:p14="http://schemas.microsoft.com/office/powerpoint/2010/main" val="13260133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bject 17">
            <a:extLst>
              <a:ext uri="{FF2B5EF4-FFF2-40B4-BE49-F238E27FC236}">
                <a16:creationId xmlns:a16="http://schemas.microsoft.com/office/drawing/2014/main" id="{3A1B1A1A-756E-4A0F-4B68-7C3D0E9BEAED}"/>
              </a:ext>
            </a:extLst>
          </p:cNvPr>
          <p:cNvSpPr/>
          <p:nvPr/>
        </p:nvSpPr>
        <p:spPr>
          <a:xfrm>
            <a:off x="1330309"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latin typeface="Avenir Next" panose="020B0503020202020204" pitchFamily="34" charset="0"/>
            </a:endParaRPr>
          </a:p>
        </p:txBody>
      </p:sp>
      <p:sp>
        <p:nvSpPr>
          <p:cNvPr id="27" name="object 17">
            <a:extLst>
              <a:ext uri="{FF2B5EF4-FFF2-40B4-BE49-F238E27FC236}">
                <a16:creationId xmlns:a16="http://schemas.microsoft.com/office/drawing/2014/main" id="{28C0FD3E-8CE9-A116-0D54-E87A876866B5}"/>
              </a:ext>
            </a:extLst>
          </p:cNvPr>
          <p:cNvSpPr/>
          <p:nvPr/>
        </p:nvSpPr>
        <p:spPr>
          <a:xfrm>
            <a:off x="2711261"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28" name="object 17">
            <a:extLst>
              <a:ext uri="{FF2B5EF4-FFF2-40B4-BE49-F238E27FC236}">
                <a16:creationId xmlns:a16="http://schemas.microsoft.com/office/drawing/2014/main" id="{EDE02A27-4BFC-32E5-CCDB-47DE8CBCF2E4}"/>
              </a:ext>
            </a:extLst>
          </p:cNvPr>
          <p:cNvSpPr/>
          <p:nvPr/>
        </p:nvSpPr>
        <p:spPr>
          <a:xfrm>
            <a:off x="4092212"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0" name="object 17">
            <a:extLst>
              <a:ext uri="{FF2B5EF4-FFF2-40B4-BE49-F238E27FC236}">
                <a16:creationId xmlns:a16="http://schemas.microsoft.com/office/drawing/2014/main" id="{DF5C94D1-AE51-B87D-F606-D704F0240741}"/>
              </a:ext>
            </a:extLst>
          </p:cNvPr>
          <p:cNvSpPr/>
          <p:nvPr/>
        </p:nvSpPr>
        <p:spPr>
          <a:xfrm>
            <a:off x="6865987"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1" name="object 17">
            <a:extLst>
              <a:ext uri="{FF2B5EF4-FFF2-40B4-BE49-F238E27FC236}">
                <a16:creationId xmlns:a16="http://schemas.microsoft.com/office/drawing/2014/main" id="{EAC7C983-61A4-ADDF-C2BF-AA032276B1D8}"/>
              </a:ext>
            </a:extLst>
          </p:cNvPr>
          <p:cNvSpPr/>
          <p:nvPr/>
        </p:nvSpPr>
        <p:spPr>
          <a:xfrm>
            <a:off x="8252876"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2" name="object 17">
            <a:extLst>
              <a:ext uri="{FF2B5EF4-FFF2-40B4-BE49-F238E27FC236}">
                <a16:creationId xmlns:a16="http://schemas.microsoft.com/office/drawing/2014/main" id="{BB34F172-0916-45B6-9749-9C7FB0DFECE2}"/>
              </a:ext>
            </a:extLst>
          </p:cNvPr>
          <p:cNvSpPr/>
          <p:nvPr/>
        </p:nvSpPr>
        <p:spPr>
          <a:xfrm>
            <a:off x="9639765"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3" name="object 17">
            <a:extLst>
              <a:ext uri="{FF2B5EF4-FFF2-40B4-BE49-F238E27FC236}">
                <a16:creationId xmlns:a16="http://schemas.microsoft.com/office/drawing/2014/main" id="{F4B78069-C610-7BA8-F4CF-EFB924D4D321}"/>
              </a:ext>
            </a:extLst>
          </p:cNvPr>
          <p:cNvSpPr/>
          <p:nvPr/>
        </p:nvSpPr>
        <p:spPr>
          <a:xfrm>
            <a:off x="12455253" y="0"/>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endParaRPr>
          </a:p>
        </p:txBody>
      </p:sp>
      <p:sp>
        <p:nvSpPr>
          <p:cNvPr id="35" name="object 18">
            <a:extLst>
              <a:ext uri="{FF2B5EF4-FFF2-40B4-BE49-F238E27FC236}">
                <a16:creationId xmlns:a16="http://schemas.microsoft.com/office/drawing/2014/main" id="{BFD78D3B-EE38-5E2E-DFC1-2476D4C33EDC}"/>
              </a:ext>
            </a:extLst>
          </p:cNvPr>
          <p:cNvSpPr/>
          <p:nvPr/>
        </p:nvSpPr>
        <p:spPr>
          <a:xfrm>
            <a:off x="12455253" y="645425"/>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7" name="object 19">
            <a:extLst>
              <a:ext uri="{FF2B5EF4-FFF2-40B4-BE49-F238E27FC236}">
                <a16:creationId xmlns:a16="http://schemas.microsoft.com/office/drawing/2014/main" id="{43ADCA6E-CCD3-21D9-908D-46260C79A8CE}"/>
              </a:ext>
            </a:extLst>
          </p:cNvPr>
          <p:cNvSpPr/>
          <p:nvPr/>
        </p:nvSpPr>
        <p:spPr>
          <a:xfrm>
            <a:off x="12455253" y="129085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9E122C"/>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8" name="object 20">
            <a:extLst>
              <a:ext uri="{FF2B5EF4-FFF2-40B4-BE49-F238E27FC236}">
                <a16:creationId xmlns:a16="http://schemas.microsoft.com/office/drawing/2014/main" id="{B33FA088-795D-7FF8-1446-56A6D9AD439A}"/>
              </a:ext>
            </a:extLst>
          </p:cNvPr>
          <p:cNvSpPr/>
          <p:nvPr/>
        </p:nvSpPr>
        <p:spPr>
          <a:xfrm>
            <a:off x="12455253" y="193627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019E6D"/>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9" name="object 19">
            <a:extLst>
              <a:ext uri="{FF2B5EF4-FFF2-40B4-BE49-F238E27FC236}">
                <a16:creationId xmlns:a16="http://schemas.microsoft.com/office/drawing/2014/main" id="{ECC8F59F-DE12-AE1E-FCD4-9FF1089423ED}"/>
              </a:ext>
            </a:extLst>
          </p:cNvPr>
          <p:cNvSpPr/>
          <p:nvPr/>
        </p:nvSpPr>
        <p:spPr>
          <a:xfrm>
            <a:off x="12455253" y="258170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0" name="object 20">
            <a:extLst>
              <a:ext uri="{FF2B5EF4-FFF2-40B4-BE49-F238E27FC236}">
                <a16:creationId xmlns:a16="http://schemas.microsoft.com/office/drawing/2014/main" id="{B9C09F2A-97B8-6865-2833-4203885DB7BA}"/>
              </a:ext>
            </a:extLst>
          </p:cNvPr>
          <p:cNvSpPr/>
          <p:nvPr/>
        </p:nvSpPr>
        <p:spPr>
          <a:xfrm>
            <a:off x="12455253" y="322712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1" name="object 20">
            <a:extLst>
              <a:ext uri="{FF2B5EF4-FFF2-40B4-BE49-F238E27FC236}">
                <a16:creationId xmlns:a16="http://schemas.microsoft.com/office/drawing/2014/main" id="{0C9A3CDE-73E1-D781-D42A-324BBBC6E2BF}"/>
              </a:ext>
            </a:extLst>
          </p:cNvPr>
          <p:cNvSpPr/>
          <p:nvPr/>
        </p:nvSpPr>
        <p:spPr>
          <a:xfrm>
            <a:off x="12455253" y="3872550"/>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chemeClr val="accent5">
              <a:lumMod val="75000"/>
            </a:schemeClr>
          </a:solidFill>
          <a:ln>
            <a:solidFill>
              <a:srgbClr val="9E122C"/>
            </a:solidFill>
          </a:ln>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3" name="object 17">
            <a:extLst>
              <a:ext uri="{FF2B5EF4-FFF2-40B4-BE49-F238E27FC236}">
                <a16:creationId xmlns:a16="http://schemas.microsoft.com/office/drawing/2014/main" id="{D19F4331-5FEF-877D-E316-0939B626BB26}"/>
              </a:ext>
            </a:extLst>
          </p:cNvPr>
          <p:cNvSpPr/>
          <p:nvPr/>
        </p:nvSpPr>
        <p:spPr>
          <a:xfrm>
            <a:off x="5485036" y="-4161"/>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mc:AlternateContent xmlns:mc="http://schemas.openxmlformats.org/markup-compatibility/2006" xmlns:a14="http://schemas.microsoft.com/office/drawing/2010/main">
        <mc:Choice Requires="a14">
          <p:sp>
            <p:nvSpPr>
              <p:cNvPr id="8" name="Subtitle 3">
                <a:extLst>
                  <a:ext uri="{FF2B5EF4-FFF2-40B4-BE49-F238E27FC236}">
                    <a16:creationId xmlns:a16="http://schemas.microsoft.com/office/drawing/2014/main" id="{737E7B0B-3948-1520-848B-52C4867CB62C}"/>
                  </a:ext>
                </a:extLst>
              </p:cNvPr>
              <p:cNvSpPr txBox="1">
                <a:spLocks/>
              </p:cNvSpPr>
              <p:nvPr/>
            </p:nvSpPr>
            <p:spPr bwMode="gray">
              <a:xfrm>
                <a:off x="361949" y="443666"/>
                <a:ext cx="11412955" cy="34418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marL="0" marR="0" lvl="0" indent="0" algn="l"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r>
                  <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rPr>
                  <a:t>TASSELLAZIONI: </a:t>
                </a:r>
                <a:r>
                  <a:rPr lang="en-US" altLang="it-IT" dirty="0">
                    <a:solidFill>
                      <a:schemeClr val="tx1"/>
                    </a:solidFill>
                    <a:latin typeface="Avenir Next" panose="020B0503020202020204" pitchFamily="34" charset="0"/>
                    <a:ea typeface="Verdana" panose="020B0604030504040204" pitchFamily="34" charset="0"/>
                    <a:cs typeface="Arial" panose="020B0604020202020204" pitchFamily="34" charset="0"/>
                  </a:rPr>
                  <a:t>TASSELLAZIONI REGOLARI EUCLIDEE </a:t>
                </a:r>
                <a14:m>
                  <m:oMath xmlns:m="http://schemas.openxmlformats.org/officeDocument/2006/math">
                    <m:r>
                      <a:rPr lang="it-IT" altLang="it-IT" sz="2000" b="1" i="1" smtClean="0">
                        <a:solidFill>
                          <a:schemeClr val="tx1"/>
                        </a:solidFill>
                        <a:latin typeface="Cambria Math" panose="02040503050406030204" pitchFamily="18" charset="0"/>
                        <a:ea typeface="Verdana" panose="020B0604030504040204" pitchFamily="34" charset="0"/>
                        <a:cs typeface="Arial" panose="020B0604020202020204" pitchFamily="34" charset="0"/>
                      </a:rPr>
                      <m:t>{</m:t>
                    </m:r>
                    <m:r>
                      <a:rPr lang="it-IT" altLang="it-IT" sz="2000" b="1" i="1" smtClean="0">
                        <a:solidFill>
                          <a:schemeClr val="tx1"/>
                        </a:solidFill>
                        <a:latin typeface="Cambria Math" panose="02040503050406030204" pitchFamily="18" charset="0"/>
                        <a:ea typeface="Verdana" panose="020B0604030504040204" pitchFamily="34" charset="0"/>
                        <a:cs typeface="Arial" panose="020B0604020202020204" pitchFamily="34" charset="0"/>
                      </a:rPr>
                      <m:t>𝒎</m:t>
                    </m:r>
                    <m:r>
                      <a:rPr lang="it-IT" altLang="it-IT" sz="2000" b="1" i="1" smtClean="0">
                        <a:solidFill>
                          <a:schemeClr val="tx1"/>
                        </a:solidFill>
                        <a:latin typeface="Cambria Math" panose="02040503050406030204" pitchFamily="18" charset="0"/>
                        <a:ea typeface="Verdana" panose="020B0604030504040204" pitchFamily="34" charset="0"/>
                        <a:cs typeface="Arial" panose="020B0604020202020204" pitchFamily="34" charset="0"/>
                      </a:rPr>
                      <m:t>,</m:t>
                    </m:r>
                    <m:r>
                      <a:rPr lang="it-IT" altLang="it-IT" sz="2000" b="1" i="1" smtClean="0">
                        <a:solidFill>
                          <a:schemeClr val="tx1"/>
                        </a:solidFill>
                        <a:latin typeface="Cambria Math" panose="02040503050406030204" pitchFamily="18" charset="0"/>
                        <a:ea typeface="Verdana" panose="020B0604030504040204" pitchFamily="34" charset="0"/>
                        <a:cs typeface="Arial" panose="020B0604020202020204" pitchFamily="34" charset="0"/>
                      </a:rPr>
                      <m:t>𝒏</m:t>
                    </m:r>
                    <m:r>
                      <a:rPr lang="it-IT" altLang="it-IT" sz="2000" b="1" i="1" smtClean="0">
                        <a:solidFill>
                          <a:schemeClr val="tx1"/>
                        </a:solidFill>
                        <a:latin typeface="Cambria Math" panose="02040503050406030204" pitchFamily="18" charset="0"/>
                        <a:ea typeface="Verdana" panose="020B0604030504040204" pitchFamily="34" charset="0"/>
                        <a:cs typeface="Arial" panose="020B0604020202020204" pitchFamily="34" charset="0"/>
                      </a:rPr>
                      <m:t>}</m:t>
                    </m:r>
                  </m:oMath>
                </a14:m>
                <a:r>
                  <a:rPr lang="en-US" altLang="it-IT" sz="2000" dirty="0">
                    <a:solidFill>
                      <a:schemeClr val="tx1"/>
                    </a:solidFill>
                    <a:latin typeface="Avenir Next" panose="020B0503020202020204" pitchFamily="34" charset="0"/>
                    <a:ea typeface="Verdana" panose="020B0604030504040204" pitchFamily="34" charset="0"/>
                    <a:cs typeface="Arial" panose="020B0604020202020204" pitchFamily="34" charset="0"/>
                  </a:rPr>
                  <a:t> </a:t>
                </a:r>
                <a:endPar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endParaRPr>
              </a:p>
            </p:txBody>
          </p:sp>
        </mc:Choice>
        <mc:Fallback xmlns="">
          <p:sp>
            <p:nvSpPr>
              <p:cNvPr id="8" name="Subtitle 3">
                <a:extLst>
                  <a:ext uri="{FF2B5EF4-FFF2-40B4-BE49-F238E27FC236}">
                    <a16:creationId xmlns:a16="http://schemas.microsoft.com/office/drawing/2014/main" id="{737E7B0B-3948-1520-848B-52C4867CB62C}"/>
                  </a:ext>
                </a:extLst>
              </p:cNvPr>
              <p:cNvSpPr txBox="1">
                <a:spLocks noRot="1" noChangeAspect="1" noMove="1" noResize="1" noEditPoints="1" noAdjustHandles="1" noChangeArrowheads="1" noChangeShapeType="1" noTextEdit="1"/>
              </p:cNvSpPr>
              <p:nvPr/>
            </p:nvSpPr>
            <p:spPr bwMode="gray">
              <a:xfrm>
                <a:off x="361949" y="443666"/>
                <a:ext cx="11412955" cy="344182"/>
              </a:xfrm>
              <a:prstGeom prst="rect">
                <a:avLst/>
              </a:prstGeom>
              <a:blipFill>
                <a:blip r:embed="rId3"/>
                <a:stretch>
                  <a:fillRect l="-1667" t="-29630" b="-6296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4" name="Segnaposto contenuto 1">
                <a:extLst>
                  <a:ext uri="{FF2B5EF4-FFF2-40B4-BE49-F238E27FC236}">
                    <a16:creationId xmlns:a16="http://schemas.microsoft.com/office/drawing/2014/main" id="{CAB7C4A7-9206-8446-A4C3-D9ADB75EB38B}"/>
                  </a:ext>
                </a:extLst>
              </p:cNvPr>
              <p:cNvSpPr txBox="1">
                <a:spLocks/>
              </p:cNvSpPr>
              <p:nvPr/>
            </p:nvSpPr>
            <p:spPr>
              <a:xfrm>
                <a:off x="1684756" y="1310052"/>
                <a:ext cx="9391954" cy="45259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1800" b="1" i="1" dirty="0">
                    <a:cs typeface="Arial" panose="020B0604020202020204" pitchFamily="34" charset="0"/>
                  </a:rPr>
                  <a:t>Definizione: </a:t>
                </a:r>
                <a:r>
                  <a:rPr lang="it-IT" sz="1800" dirty="0">
                    <a:cs typeface="Arial" panose="020B0604020202020204" pitchFamily="34" charset="0"/>
                  </a:rPr>
                  <a:t>Una tassellazione regolare del piano è un rivestimento del piano i cui tasselli sono poligoni regolari, in cui ogni vertice appartiene allo stesso numero di poligoni. </a:t>
                </a:r>
                <a:br>
                  <a:rPr lang="it-IT" sz="1800" dirty="0">
                    <a:cs typeface="Arial" panose="020B0604020202020204" pitchFamily="34" charset="0"/>
                  </a:rPr>
                </a:br>
                <a:r>
                  <a:rPr lang="it-IT" sz="1800" dirty="0">
                    <a:cs typeface="Arial" panose="020B0604020202020204" pitchFamily="34" charset="0"/>
                  </a:rPr>
                  <a:t>Una tassellazione regolare si dice di tipo </a:t>
                </a:r>
                <a14:m>
                  <m:oMath xmlns:m="http://schemas.openxmlformats.org/officeDocument/2006/math">
                    <m:r>
                      <a:rPr lang="it-IT" sz="1800" i="1" dirty="0" smtClean="0">
                        <a:latin typeface="Cambria Math" panose="02040503050406030204" pitchFamily="18" charset="0"/>
                        <a:cs typeface="Arial" panose="020B0604020202020204" pitchFamily="34" charset="0"/>
                      </a:rPr>
                      <m:t>{</m:t>
                    </m:r>
                    <m:r>
                      <a:rPr lang="it-IT" sz="1800" i="1" dirty="0" err="1" smtClean="0">
                        <a:latin typeface="Cambria Math" panose="02040503050406030204" pitchFamily="18" charset="0"/>
                        <a:cs typeface="Arial" panose="020B0604020202020204" pitchFamily="34" charset="0"/>
                      </a:rPr>
                      <m:t>𝑚</m:t>
                    </m:r>
                    <m:r>
                      <a:rPr lang="it-IT" sz="1800" i="1" dirty="0" err="1" smtClean="0">
                        <a:latin typeface="Cambria Math" panose="02040503050406030204" pitchFamily="18" charset="0"/>
                        <a:cs typeface="Arial" panose="020B0604020202020204" pitchFamily="34" charset="0"/>
                      </a:rPr>
                      <m:t>,</m:t>
                    </m:r>
                    <m:r>
                      <a:rPr lang="it-IT" sz="1800" i="1" dirty="0" err="1" smtClean="0">
                        <a:latin typeface="Cambria Math" panose="02040503050406030204" pitchFamily="18" charset="0"/>
                        <a:cs typeface="Arial" panose="020B0604020202020204" pitchFamily="34" charset="0"/>
                      </a:rPr>
                      <m:t>𝑛</m:t>
                    </m:r>
                    <m:r>
                      <a:rPr lang="it-IT" sz="1800" i="1" dirty="0" smtClean="0">
                        <a:latin typeface="Cambria Math" panose="02040503050406030204" pitchFamily="18" charset="0"/>
                        <a:cs typeface="Arial" panose="020B0604020202020204" pitchFamily="34" charset="0"/>
                      </a:rPr>
                      <m:t>}</m:t>
                    </m:r>
                  </m:oMath>
                </a14:m>
                <a:r>
                  <a:rPr lang="it-IT" sz="1800" dirty="0">
                    <a:cs typeface="Arial" panose="020B0604020202020204" pitchFamily="34" charset="0"/>
                  </a:rPr>
                  <a:t> quando i poligoni hanno </a:t>
                </a:r>
                <a14:m>
                  <m:oMath xmlns:m="http://schemas.openxmlformats.org/officeDocument/2006/math">
                    <m:r>
                      <a:rPr lang="it-IT" sz="1800" i="1" dirty="0" smtClean="0">
                        <a:latin typeface="Cambria Math" panose="02040503050406030204" pitchFamily="18" charset="0"/>
                        <a:cs typeface="Arial" panose="020B0604020202020204" pitchFamily="34" charset="0"/>
                      </a:rPr>
                      <m:t>𝑚</m:t>
                    </m:r>
                  </m:oMath>
                </a14:m>
                <a:r>
                  <a:rPr lang="it-IT" sz="1800" dirty="0">
                    <a:cs typeface="Arial" panose="020B0604020202020204" pitchFamily="34" charset="0"/>
                  </a:rPr>
                  <a:t> lati e ogni vertice appartiene a </a:t>
                </a:r>
                <a14:m>
                  <m:oMath xmlns:m="http://schemas.openxmlformats.org/officeDocument/2006/math">
                    <m:r>
                      <a:rPr lang="it-IT" sz="1800" i="1" dirty="0" smtClean="0">
                        <a:latin typeface="Cambria Math" panose="02040503050406030204" pitchFamily="18" charset="0"/>
                        <a:cs typeface="Arial" panose="020B0604020202020204" pitchFamily="34" charset="0"/>
                      </a:rPr>
                      <m:t>𝑛</m:t>
                    </m:r>
                  </m:oMath>
                </a14:m>
                <a:r>
                  <a:rPr lang="it-IT" sz="1800" dirty="0">
                    <a:cs typeface="Arial" panose="020B0604020202020204" pitchFamily="34" charset="0"/>
                  </a:rPr>
                  <a:t> poligoni. </a:t>
                </a:r>
              </a:p>
              <a:p>
                <a:pPr marL="0" indent="0">
                  <a:lnSpc>
                    <a:spcPct val="100000"/>
                  </a:lnSpc>
                  <a:buNone/>
                </a:pPr>
                <a:r>
                  <a:rPr lang="it-IT" sz="1800" dirty="0">
                    <a:cs typeface="Arial" panose="020B0604020202020204" pitchFamily="34" charset="0"/>
                  </a:rPr>
                  <a:t>Se si impone l’utilizzo di un solo poligono regolare:</a:t>
                </a:r>
              </a:p>
              <a:p>
                <a:pPr marL="285750" indent="-285750">
                  <a:lnSpc>
                    <a:spcPct val="100000"/>
                  </a:lnSpc>
                  <a:buClr>
                    <a:srgbClr val="728FA5"/>
                  </a:buClr>
                  <a:buSzPct val="80000"/>
                  <a:buFont typeface="Wingdings" pitchFamily="2" charset="2"/>
                  <a:buChar char="q"/>
                </a:pPr>
                <a:r>
                  <a:rPr lang="it-IT" sz="1800" dirty="0">
                    <a:cs typeface="Arial" panose="020B0604020202020204" pitchFamily="34" charset="0"/>
                  </a:rPr>
                  <a:t>Nel caso euclideo le sole configurazioni possibili sono tre: {3, 6}, {4, 4}, {6, 3}. </a:t>
                </a:r>
              </a:p>
              <a:p>
                <a:pPr>
                  <a:buClr>
                    <a:srgbClr val="728FA5"/>
                  </a:buClr>
                  <a:buSzPct val="80000"/>
                </a:pPr>
                <a:endParaRPr lang="it-IT" sz="1800" dirty="0">
                  <a:cs typeface="Arial" panose="020B0604020202020204" pitchFamily="34" charset="0"/>
                </a:endParaRPr>
              </a:p>
              <a:p>
                <a:pPr marL="285750" indent="-285750">
                  <a:buClr>
                    <a:srgbClr val="728FA5"/>
                  </a:buClr>
                  <a:buSzPct val="80000"/>
                  <a:buFont typeface="Wingdings" pitchFamily="2" charset="2"/>
                  <a:buChar char="q"/>
                </a:pPr>
                <a:endParaRPr lang="it-IT" sz="1800" dirty="0">
                  <a:cs typeface="Arial" panose="020B0604020202020204" pitchFamily="34" charset="0"/>
                </a:endParaRPr>
              </a:p>
              <a:p>
                <a:pPr marL="285750" indent="-285750">
                  <a:buClr>
                    <a:srgbClr val="728FA5"/>
                  </a:buClr>
                  <a:buSzPct val="80000"/>
                  <a:buFont typeface="Wingdings" pitchFamily="2" charset="2"/>
                  <a:buChar char="q"/>
                </a:pPr>
                <a:endParaRPr lang="it-IT" sz="1800" dirty="0">
                  <a:cs typeface="Arial" panose="020B0604020202020204" pitchFamily="34" charset="0"/>
                </a:endParaRPr>
              </a:p>
              <a:p>
                <a:pPr marL="285750" indent="-285750">
                  <a:buClr>
                    <a:srgbClr val="728FA5"/>
                  </a:buClr>
                  <a:buSzPct val="80000"/>
                  <a:buFont typeface="Wingdings" pitchFamily="2" charset="2"/>
                  <a:buChar char="q"/>
                </a:pPr>
                <a:endParaRPr lang="it-IT" sz="1800" dirty="0">
                  <a:cs typeface="Arial" panose="020B0604020202020204" pitchFamily="34" charset="0"/>
                </a:endParaRPr>
              </a:p>
              <a:p>
                <a:pPr marL="285750" indent="-285750">
                  <a:buClr>
                    <a:srgbClr val="728FA5"/>
                  </a:buClr>
                  <a:buSzPct val="80000"/>
                  <a:buFont typeface="Wingdings" pitchFamily="2" charset="2"/>
                  <a:buChar char="q"/>
                </a:pPr>
                <a:endParaRPr lang="it-IT" sz="1800" dirty="0">
                  <a:cs typeface="Arial" panose="020B0604020202020204" pitchFamily="34" charset="0"/>
                </a:endParaRPr>
              </a:p>
              <a:p>
                <a:pPr>
                  <a:buClr>
                    <a:srgbClr val="728FA5"/>
                  </a:buClr>
                  <a:buSzPct val="80000"/>
                </a:pPr>
                <a:endParaRPr lang="it-IT" sz="1800" dirty="0">
                  <a:cs typeface="Arial" panose="020B0604020202020204" pitchFamily="34" charset="0"/>
                </a:endParaRPr>
              </a:p>
              <a:p>
                <a:pPr>
                  <a:buClr>
                    <a:srgbClr val="728FA5"/>
                  </a:buClr>
                  <a:buSzPct val="80000"/>
                </a:pPr>
                <a:endParaRPr lang="it-IT" sz="1800" dirty="0">
                  <a:cs typeface="Arial" panose="020B0604020202020204" pitchFamily="34" charset="0"/>
                </a:endParaRPr>
              </a:p>
              <a:p>
                <a:pPr>
                  <a:buClr>
                    <a:srgbClr val="728FA5"/>
                  </a:buClr>
                  <a:buSzPct val="80000"/>
                </a:pPr>
                <a:endParaRPr lang="it-IT" sz="1800" dirty="0">
                  <a:cs typeface="Arial" panose="020B0604020202020204" pitchFamily="34" charset="0"/>
                </a:endParaRPr>
              </a:p>
              <a:p>
                <a:pPr>
                  <a:buClr>
                    <a:srgbClr val="728FA5"/>
                  </a:buClr>
                  <a:buSzPct val="80000"/>
                </a:pPr>
                <a:endParaRPr lang="it-IT" sz="1800" dirty="0">
                  <a:cs typeface="Arial" panose="020B0604020202020204" pitchFamily="34" charset="0"/>
                </a:endParaRPr>
              </a:p>
            </p:txBody>
          </p:sp>
        </mc:Choice>
        <mc:Fallback xmlns="">
          <p:sp>
            <p:nvSpPr>
              <p:cNvPr id="4" name="Segnaposto contenuto 1">
                <a:extLst>
                  <a:ext uri="{FF2B5EF4-FFF2-40B4-BE49-F238E27FC236}">
                    <a16:creationId xmlns:a16="http://schemas.microsoft.com/office/drawing/2014/main" id="{CAB7C4A7-9206-8446-A4C3-D9ADB75EB38B}"/>
                  </a:ext>
                </a:extLst>
              </p:cNvPr>
              <p:cNvSpPr txBox="1">
                <a:spLocks noRot="1" noChangeAspect="1" noMove="1" noResize="1" noEditPoints="1" noAdjustHandles="1" noChangeArrowheads="1" noChangeShapeType="1" noTextEdit="1"/>
              </p:cNvSpPr>
              <p:nvPr/>
            </p:nvSpPr>
            <p:spPr>
              <a:xfrm>
                <a:off x="1684756" y="1310052"/>
                <a:ext cx="9391954" cy="4525963"/>
              </a:xfrm>
              <a:prstGeom prst="rect">
                <a:avLst/>
              </a:prstGeom>
              <a:blipFill>
                <a:blip r:embed="rId4"/>
                <a:stretch>
                  <a:fillRect l="-540" t="-1401"/>
                </a:stretch>
              </a:blipFill>
            </p:spPr>
            <p:txBody>
              <a:bodyPr/>
              <a:lstStyle/>
              <a:p>
                <a:r>
                  <a:rPr lang="it-IT">
                    <a:noFill/>
                  </a:rPr>
                  <a:t> </a:t>
                </a:r>
              </a:p>
            </p:txBody>
          </p:sp>
        </mc:Fallback>
      </mc:AlternateContent>
      <p:pic>
        <p:nvPicPr>
          <p:cNvPr id="5" name="Picture 2" descr="page101image96944544">
            <a:extLst>
              <a:ext uri="{FF2B5EF4-FFF2-40B4-BE49-F238E27FC236}">
                <a16:creationId xmlns:a16="http://schemas.microsoft.com/office/drawing/2014/main" id="{E1041181-3D78-2140-34C4-F72FAFAC48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7084" y="3407161"/>
            <a:ext cx="7617830" cy="2524838"/>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79045545-9B16-94F2-DC0F-D2709EB5A4E5}"/>
              </a:ext>
            </a:extLst>
          </p:cNvPr>
          <p:cNvSpPr txBox="1"/>
          <p:nvPr/>
        </p:nvSpPr>
        <p:spPr>
          <a:xfrm>
            <a:off x="3322224" y="6038550"/>
            <a:ext cx="6024811" cy="307777"/>
          </a:xfrm>
          <a:prstGeom prst="rect">
            <a:avLst/>
          </a:prstGeom>
          <a:noFill/>
        </p:spPr>
        <p:txBody>
          <a:bodyPr wrap="square">
            <a:spAutoFit/>
          </a:bodyPr>
          <a:lstStyle/>
          <a:p>
            <a:r>
              <a:rPr lang="it-IT" sz="1400" b="1" dirty="0">
                <a:effectLst/>
                <a:cs typeface="Arial" panose="020B0604020202020204" pitchFamily="34" charset="0"/>
              </a:rPr>
              <a:t>Figura 31</a:t>
            </a:r>
            <a:r>
              <a:rPr lang="it-IT" sz="1400" dirty="0">
                <a:cs typeface="Arial" panose="020B0604020202020204" pitchFamily="34" charset="0"/>
              </a:rPr>
              <a:t>: </a:t>
            </a:r>
            <a:r>
              <a:rPr lang="it-IT" sz="1400" dirty="0">
                <a:effectLst/>
                <a:cs typeface="Arial" panose="020B0604020202020204" pitchFamily="34" charset="0"/>
              </a:rPr>
              <a:t>Tassellazioni regolari triangolare, quadrangolare, esagonale. </a:t>
            </a:r>
          </a:p>
        </p:txBody>
      </p:sp>
      <p:cxnSp>
        <p:nvCxnSpPr>
          <p:cNvPr id="14" name="Connettore diritto 35">
            <a:extLst>
              <a:ext uri="{FF2B5EF4-FFF2-40B4-BE49-F238E27FC236}">
                <a16:creationId xmlns:a16="http://schemas.microsoft.com/office/drawing/2014/main" id="{715C1C26-6F87-09EA-C95B-A6D8AAB6BAC2}"/>
              </a:ext>
            </a:extLst>
          </p:cNvPr>
          <p:cNvCxnSpPr>
            <a:cxnSpLocks/>
          </p:cNvCxnSpPr>
          <p:nvPr/>
        </p:nvCxnSpPr>
        <p:spPr>
          <a:xfrm>
            <a:off x="361949" y="992687"/>
            <a:ext cx="11412955" cy="0"/>
          </a:xfrm>
          <a:prstGeom prst="line">
            <a:avLst/>
          </a:prstGeom>
          <a:ln w="53975">
            <a:solidFill>
              <a:srgbClr val="2D486E"/>
            </a:solidFill>
          </a:ln>
        </p:spPr>
        <p:style>
          <a:lnRef idx="2">
            <a:schemeClr val="accent1"/>
          </a:lnRef>
          <a:fillRef idx="0">
            <a:schemeClr val="accent1"/>
          </a:fillRef>
          <a:effectRef idx="1">
            <a:schemeClr val="accent1"/>
          </a:effectRef>
          <a:fontRef idx="minor">
            <a:schemeClr val="tx1"/>
          </a:fontRef>
        </p:style>
      </p:cxnSp>
      <p:sp>
        <p:nvSpPr>
          <p:cNvPr id="15" name="object 17">
            <a:extLst>
              <a:ext uri="{FF2B5EF4-FFF2-40B4-BE49-F238E27FC236}">
                <a16:creationId xmlns:a16="http://schemas.microsoft.com/office/drawing/2014/main" id="{D72841C7-C1A9-4E4E-4A41-1F910B8E1820}"/>
              </a:ext>
            </a:extLst>
          </p:cNvPr>
          <p:cNvSpPr/>
          <p:nvPr/>
        </p:nvSpPr>
        <p:spPr>
          <a:xfrm>
            <a:off x="8258811" y="5865"/>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pic>
        <p:nvPicPr>
          <p:cNvPr id="2" name="Immagine 1" descr="Immagine che contiene Carattere, testo, logo, simbolo&#10;&#10;Descrizione generata automaticamente">
            <a:extLst>
              <a:ext uri="{FF2B5EF4-FFF2-40B4-BE49-F238E27FC236}">
                <a16:creationId xmlns:a16="http://schemas.microsoft.com/office/drawing/2014/main" id="{3F5B27DE-B3B8-29AA-C4EF-ED1DD3D27706}"/>
              </a:ext>
            </a:extLst>
          </p:cNvPr>
          <p:cNvPicPr>
            <a:picLocks noChangeAspect="1"/>
          </p:cNvPicPr>
          <p:nvPr/>
        </p:nvPicPr>
        <p:blipFill rotWithShape="1">
          <a:blip r:embed="rId6">
            <a:extLst>
              <a:ext uri="{28A0092B-C50C-407E-A947-70E740481C1C}">
                <a14:useLocalDpi xmlns:a14="http://schemas.microsoft.com/office/drawing/2010/main" val="0"/>
              </a:ext>
            </a:extLst>
          </a:blip>
          <a:srcRect l="6459" t="9813" r="5897" b="7500"/>
          <a:stretch/>
        </p:blipFill>
        <p:spPr>
          <a:xfrm>
            <a:off x="10197550" y="5981131"/>
            <a:ext cx="1740450" cy="754949"/>
          </a:xfrm>
          <a:prstGeom prst="rect">
            <a:avLst/>
          </a:prstGeom>
        </p:spPr>
      </p:pic>
    </p:spTree>
    <p:extLst>
      <p:ext uri="{BB962C8B-B14F-4D97-AF65-F5344CB8AC3E}">
        <p14:creationId xmlns:p14="http://schemas.microsoft.com/office/powerpoint/2010/main" val="723214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67715-7611-C52D-1BEC-36E61C9AD738}"/>
            </a:ext>
          </a:extLst>
        </p:cNvPr>
        <p:cNvGrpSpPr/>
        <p:nvPr/>
      </p:nvGrpSpPr>
      <p:grpSpPr>
        <a:xfrm>
          <a:off x="0" y="0"/>
          <a:ext cx="0" cy="0"/>
          <a:chOff x="0" y="0"/>
          <a:chExt cx="0" cy="0"/>
        </a:xfrm>
      </p:grpSpPr>
      <p:sp>
        <p:nvSpPr>
          <p:cNvPr id="27" name="object 17">
            <a:extLst>
              <a:ext uri="{FF2B5EF4-FFF2-40B4-BE49-F238E27FC236}">
                <a16:creationId xmlns:a16="http://schemas.microsoft.com/office/drawing/2014/main" id="{AAA3EEA5-5BDE-18DC-F6DD-E3502FCA47E0}"/>
              </a:ext>
            </a:extLst>
          </p:cNvPr>
          <p:cNvSpPr/>
          <p:nvPr/>
        </p:nvSpPr>
        <p:spPr>
          <a:xfrm>
            <a:off x="2711261"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29" name="object 17">
            <a:extLst>
              <a:ext uri="{FF2B5EF4-FFF2-40B4-BE49-F238E27FC236}">
                <a16:creationId xmlns:a16="http://schemas.microsoft.com/office/drawing/2014/main" id="{B912B1D0-B5E1-D9DA-0B08-99CF4B3D344E}"/>
              </a:ext>
            </a:extLst>
          </p:cNvPr>
          <p:cNvSpPr/>
          <p:nvPr/>
        </p:nvSpPr>
        <p:spPr>
          <a:xfrm>
            <a:off x="5479100"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30" name="object 17">
            <a:extLst>
              <a:ext uri="{FF2B5EF4-FFF2-40B4-BE49-F238E27FC236}">
                <a16:creationId xmlns:a16="http://schemas.microsoft.com/office/drawing/2014/main" id="{1F33305C-B65B-5F1B-DC88-DB4A20F109C1}"/>
              </a:ext>
            </a:extLst>
          </p:cNvPr>
          <p:cNvSpPr/>
          <p:nvPr/>
        </p:nvSpPr>
        <p:spPr>
          <a:xfrm>
            <a:off x="6865987"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31" name="object 17">
            <a:extLst>
              <a:ext uri="{FF2B5EF4-FFF2-40B4-BE49-F238E27FC236}">
                <a16:creationId xmlns:a16="http://schemas.microsoft.com/office/drawing/2014/main" id="{6AB985BD-DD31-50B5-012B-3B6666C40E04}"/>
              </a:ext>
            </a:extLst>
          </p:cNvPr>
          <p:cNvSpPr/>
          <p:nvPr/>
        </p:nvSpPr>
        <p:spPr>
          <a:xfrm>
            <a:off x="8252876"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32" name="object 17">
            <a:extLst>
              <a:ext uri="{FF2B5EF4-FFF2-40B4-BE49-F238E27FC236}">
                <a16:creationId xmlns:a16="http://schemas.microsoft.com/office/drawing/2014/main" id="{60C196D9-945B-270C-9BBC-1A8997A733B4}"/>
              </a:ext>
            </a:extLst>
          </p:cNvPr>
          <p:cNvSpPr/>
          <p:nvPr/>
        </p:nvSpPr>
        <p:spPr>
          <a:xfrm>
            <a:off x="9639765"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33" name="object 17">
            <a:extLst>
              <a:ext uri="{FF2B5EF4-FFF2-40B4-BE49-F238E27FC236}">
                <a16:creationId xmlns:a16="http://schemas.microsoft.com/office/drawing/2014/main" id="{E91C5492-5AE5-E8E3-7A72-EC6FF8E022B3}"/>
              </a:ext>
            </a:extLst>
          </p:cNvPr>
          <p:cNvSpPr/>
          <p:nvPr/>
        </p:nvSpPr>
        <p:spPr>
          <a:xfrm>
            <a:off x="12455252" y="0"/>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endParaRPr>
          </a:p>
        </p:txBody>
      </p:sp>
      <p:sp>
        <p:nvSpPr>
          <p:cNvPr id="35" name="object 18">
            <a:extLst>
              <a:ext uri="{FF2B5EF4-FFF2-40B4-BE49-F238E27FC236}">
                <a16:creationId xmlns:a16="http://schemas.microsoft.com/office/drawing/2014/main" id="{D77C73DC-B8A3-8806-833C-4B9A62615656}"/>
              </a:ext>
            </a:extLst>
          </p:cNvPr>
          <p:cNvSpPr/>
          <p:nvPr/>
        </p:nvSpPr>
        <p:spPr>
          <a:xfrm>
            <a:off x="12455253" y="645425"/>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7" name="object 19">
            <a:extLst>
              <a:ext uri="{FF2B5EF4-FFF2-40B4-BE49-F238E27FC236}">
                <a16:creationId xmlns:a16="http://schemas.microsoft.com/office/drawing/2014/main" id="{72EB0E52-415A-159C-07A3-36A766897B97}"/>
              </a:ext>
            </a:extLst>
          </p:cNvPr>
          <p:cNvSpPr/>
          <p:nvPr/>
        </p:nvSpPr>
        <p:spPr>
          <a:xfrm>
            <a:off x="12455253" y="129085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9E122C"/>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8" name="object 20">
            <a:extLst>
              <a:ext uri="{FF2B5EF4-FFF2-40B4-BE49-F238E27FC236}">
                <a16:creationId xmlns:a16="http://schemas.microsoft.com/office/drawing/2014/main" id="{525856D9-07B2-36E8-856B-63CF762D9FAC}"/>
              </a:ext>
            </a:extLst>
          </p:cNvPr>
          <p:cNvSpPr/>
          <p:nvPr/>
        </p:nvSpPr>
        <p:spPr>
          <a:xfrm>
            <a:off x="12455253" y="193627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019E6D"/>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9" name="object 19">
            <a:extLst>
              <a:ext uri="{FF2B5EF4-FFF2-40B4-BE49-F238E27FC236}">
                <a16:creationId xmlns:a16="http://schemas.microsoft.com/office/drawing/2014/main" id="{42EB193D-6490-F01B-6C28-29ED2869CA32}"/>
              </a:ext>
            </a:extLst>
          </p:cNvPr>
          <p:cNvSpPr/>
          <p:nvPr/>
        </p:nvSpPr>
        <p:spPr>
          <a:xfrm>
            <a:off x="12455253" y="258170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0" name="object 20">
            <a:extLst>
              <a:ext uri="{FF2B5EF4-FFF2-40B4-BE49-F238E27FC236}">
                <a16:creationId xmlns:a16="http://schemas.microsoft.com/office/drawing/2014/main" id="{6FBC76B6-2A82-14F6-936C-5D0421030C84}"/>
              </a:ext>
            </a:extLst>
          </p:cNvPr>
          <p:cNvSpPr/>
          <p:nvPr/>
        </p:nvSpPr>
        <p:spPr>
          <a:xfrm>
            <a:off x="12455253" y="322712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1" name="object 20">
            <a:extLst>
              <a:ext uri="{FF2B5EF4-FFF2-40B4-BE49-F238E27FC236}">
                <a16:creationId xmlns:a16="http://schemas.microsoft.com/office/drawing/2014/main" id="{4BC52093-C40E-4C82-48E0-AD4CB558771B}"/>
              </a:ext>
            </a:extLst>
          </p:cNvPr>
          <p:cNvSpPr/>
          <p:nvPr/>
        </p:nvSpPr>
        <p:spPr>
          <a:xfrm>
            <a:off x="12455253" y="3872549"/>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chemeClr val="accent5">
              <a:lumMod val="75000"/>
            </a:schemeClr>
          </a:solidFill>
          <a:ln>
            <a:solidFill>
              <a:srgbClr val="9E122C"/>
            </a:solidFill>
          </a:ln>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7" name="object 17">
            <a:extLst>
              <a:ext uri="{FF2B5EF4-FFF2-40B4-BE49-F238E27FC236}">
                <a16:creationId xmlns:a16="http://schemas.microsoft.com/office/drawing/2014/main" id="{AB35923A-4B03-A7A3-6AC7-9108EBEA614F}"/>
              </a:ext>
            </a:extLst>
          </p:cNvPr>
          <p:cNvSpPr/>
          <p:nvPr/>
        </p:nvSpPr>
        <p:spPr>
          <a:xfrm>
            <a:off x="4092211" y="-4479"/>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5" name="Subtitle 3">
            <a:extLst>
              <a:ext uri="{FF2B5EF4-FFF2-40B4-BE49-F238E27FC236}">
                <a16:creationId xmlns:a16="http://schemas.microsoft.com/office/drawing/2014/main" id="{BE21D581-C3B4-BCE1-D6F4-C193F2872408}"/>
              </a:ext>
            </a:extLst>
          </p:cNvPr>
          <p:cNvSpPr txBox="1">
            <a:spLocks/>
          </p:cNvSpPr>
          <p:nvPr/>
        </p:nvSpPr>
        <p:spPr bwMode="gray">
          <a:xfrm>
            <a:off x="361949" y="443665"/>
            <a:ext cx="11140239" cy="752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marL="0" marR="0" lvl="0" indent="0" algn="l"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r>
              <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rPr>
              <a:t>LA NOSTRA ESPERIENZA</a:t>
            </a:r>
          </a:p>
        </p:txBody>
      </p:sp>
      <p:cxnSp>
        <p:nvCxnSpPr>
          <p:cNvPr id="3" name="Connettore diritto 35">
            <a:extLst>
              <a:ext uri="{FF2B5EF4-FFF2-40B4-BE49-F238E27FC236}">
                <a16:creationId xmlns:a16="http://schemas.microsoft.com/office/drawing/2014/main" id="{BE7697E6-F798-85C0-D571-0AAA1C1160A5}"/>
              </a:ext>
            </a:extLst>
          </p:cNvPr>
          <p:cNvCxnSpPr>
            <a:cxnSpLocks/>
          </p:cNvCxnSpPr>
          <p:nvPr/>
        </p:nvCxnSpPr>
        <p:spPr>
          <a:xfrm>
            <a:off x="361950" y="962017"/>
            <a:ext cx="11412955" cy="0"/>
          </a:xfrm>
          <a:prstGeom prst="line">
            <a:avLst/>
          </a:prstGeom>
          <a:ln w="53975">
            <a:solidFill>
              <a:srgbClr val="FFC000"/>
            </a:solidFill>
          </a:ln>
        </p:spPr>
        <p:style>
          <a:lnRef idx="2">
            <a:schemeClr val="accent1"/>
          </a:lnRef>
          <a:fillRef idx="0">
            <a:schemeClr val="accent1"/>
          </a:fillRef>
          <a:effectRef idx="1">
            <a:schemeClr val="accent1"/>
          </a:effectRef>
          <a:fontRef idx="minor">
            <a:schemeClr val="tx1"/>
          </a:fontRef>
        </p:style>
      </p:cxnSp>
      <p:sp>
        <p:nvSpPr>
          <p:cNvPr id="8" name="object 17">
            <a:extLst>
              <a:ext uri="{FF2B5EF4-FFF2-40B4-BE49-F238E27FC236}">
                <a16:creationId xmlns:a16="http://schemas.microsoft.com/office/drawing/2014/main" id="{BA1DB4AF-BAE8-E078-F0E9-1AE86F6EAD09}"/>
              </a:ext>
            </a:extLst>
          </p:cNvPr>
          <p:cNvSpPr/>
          <p:nvPr/>
        </p:nvSpPr>
        <p:spPr>
          <a:xfrm>
            <a:off x="1330309" y="-12032"/>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endParaRPr>
          </a:p>
        </p:txBody>
      </p:sp>
      <p:sp>
        <p:nvSpPr>
          <p:cNvPr id="12" name="Segnaposto contenuto 2">
            <a:extLst>
              <a:ext uri="{FF2B5EF4-FFF2-40B4-BE49-F238E27FC236}">
                <a16:creationId xmlns:a16="http://schemas.microsoft.com/office/drawing/2014/main" id="{F8E3BD2E-DD2C-1065-23BA-EE29AE727B73}"/>
              </a:ext>
            </a:extLst>
          </p:cNvPr>
          <p:cNvSpPr txBox="1">
            <a:spLocks/>
          </p:cNvSpPr>
          <p:nvPr/>
        </p:nvSpPr>
        <p:spPr>
          <a:xfrm>
            <a:off x="1709313" y="1727676"/>
            <a:ext cx="6996581" cy="477847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728FA5"/>
              </a:buClr>
              <a:buSzPct val="80000"/>
              <a:buFont typeface="Wingdings" pitchFamily="2" charset="2"/>
              <a:buChar char="q"/>
            </a:pPr>
            <a:r>
              <a:rPr lang="it-IT" sz="2000" dirty="0"/>
              <a:t>E.S. </a:t>
            </a:r>
            <a:r>
              <a:rPr lang="it-IT" sz="2000" i="1" dirty="0"/>
              <a:t>Introduzione alla geometria iperbolica: come si può ricoprire il piano con piastrelle ottagonali? </a:t>
            </a:r>
            <a:br>
              <a:rPr lang="it-IT" sz="2000" i="1" dirty="0"/>
            </a:br>
            <a:r>
              <a:rPr lang="it-IT" sz="2000" dirty="0"/>
              <a:t>Intervento del 13/11/2013 per il Sesto Ciclo di Seminari FDS</a:t>
            </a:r>
            <a:br>
              <a:rPr lang="it-IT" sz="2000" dirty="0"/>
            </a:br>
            <a:endParaRPr lang="it-IT" sz="2000" dirty="0"/>
          </a:p>
          <a:p>
            <a:pPr marL="285750" indent="-285750">
              <a:buClr>
                <a:srgbClr val="728FA5"/>
              </a:buClr>
              <a:buSzPct val="80000"/>
              <a:buFont typeface="Wingdings" pitchFamily="2" charset="2"/>
              <a:buChar char="q"/>
            </a:pPr>
            <a:r>
              <a:rPr lang="it-IT" sz="2000" dirty="0"/>
              <a:t>E.S. </a:t>
            </a:r>
            <a:r>
              <a:rPr lang="it-IT" sz="2000" i="1" dirty="0"/>
              <a:t>Corso Geometria iperbolica </a:t>
            </a:r>
            <a:r>
              <a:rPr lang="it-IT" sz="2000" dirty="0"/>
              <a:t>(10 ore) per la scuola secondaria di secondo grado, nell'ambito del Progetto </a:t>
            </a:r>
            <a:br>
              <a:rPr lang="it-IT" sz="2000" dirty="0"/>
            </a:br>
            <a:r>
              <a:rPr lang="it-IT" sz="2000" dirty="0"/>
              <a:t>In Action with Math, 2015</a:t>
            </a:r>
            <a:br>
              <a:rPr lang="it-IT" sz="2000" dirty="0"/>
            </a:br>
            <a:endParaRPr lang="it-IT" sz="2000" dirty="0"/>
          </a:p>
          <a:p>
            <a:pPr marL="285750" indent="-285750">
              <a:buClr>
                <a:srgbClr val="728FA5"/>
              </a:buClr>
              <a:buSzPct val="80000"/>
              <a:buFont typeface="Wingdings" pitchFamily="2" charset="2"/>
              <a:buChar char="q"/>
            </a:pPr>
            <a:r>
              <a:rPr lang="it-IT" sz="2000" dirty="0"/>
              <a:t>G.B. tesi di Laurea Magistrale </a:t>
            </a:r>
            <a:br>
              <a:rPr lang="it-IT" sz="2000" dirty="0"/>
            </a:br>
            <a:r>
              <a:rPr lang="it-IT" sz="2000" i="1" dirty="0"/>
              <a:t>Un'introduzione visiva alla geometria iperbolica </a:t>
            </a:r>
            <a:r>
              <a:rPr lang="it-IT" sz="2000" dirty="0"/>
              <a:t>2023</a:t>
            </a:r>
            <a:br>
              <a:rPr lang="it-IT" sz="2000" dirty="0"/>
            </a:br>
            <a:endParaRPr lang="it-IT" sz="2000" dirty="0"/>
          </a:p>
          <a:p>
            <a:pPr marL="285750" indent="-285750">
              <a:buClr>
                <a:srgbClr val="728FA5"/>
              </a:buClr>
              <a:buSzPct val="80000"/>
              <a:buFont typeface="Wingdings" pitchFamily="2" charset="2"/>
              <a:buChar char="q"/>
            </a:pPr>
            <a:r>
              <a:rPr lang="it-IT" sz="2000" dirty="0"/>
              <a:t>Ampia disponibilità di materiali</a:t>
            </a:r>
            <a:endParaRPr lang="it-IT" sz="2400" dirty="0"/>
          </a:p>
        </p:txBody>
      </p:sp>
      <p:pic>
        <p:nvPicPr>
          <p:cNvPr id="14" name="Immagine 13" descr="Immagine che contiene testo, Carattere, design, logo&#10;&#10;Descrizione generata automaticamente">
            <a:extLst>
              <a:ext uri="{FF2B5EF4-FFF2-40B4-BE49-F238E27FC236}">
                <a16:creationId xmlns:a16="http://schemas.microsoft.com/office/drawing/2014/main" id="{BE51CB94-BAA6-910B-7A82-1D668A62BEDF}"/>
              </a:ext>
            </a:extLst>
          </p:cNvPr>
          <p:cNvPicPr>
            <a:picLocks noChangeAspect="1"/>
          </p:cNvPicPr>
          <p:nvPr/>
        </p:nvPicPr>
        <p:blipFill rotWithShape="1">
          <a:blip r:embed="rId3">
            <a:extLst>
              <a:ext uri="{28A0092B-C50C-407E-A947-70E740481C1C}">
                <a14:useLocalDpi xmlns:a14="http://schemas.microsoft.com/office/drawing/2010/main" val="0"/>
              </a:ext>
            </a:extLst>
          </a:blip>
          <a:srcRect b="49120"/>
          <a:stretch/>
        </p:blipFill>
        <p:spPr>
          <a:xfrm>
            <a:off x="9287435" y="2614753"/>
            <a:ext cx="1751857" cy="1262922"/>
          </a:xfrm>
          <a:prstGeom prst="rect">
            <a:avLst/>
          </a:prstGeom>
        </p:spPr>
      </p:pic>
      <p:pic>
        <p:nvPicPr>
          <p:cNvPr id="16" name="Immagine 15" descr="Immagine che contiene testo, schermata, Carattere, logo&#10;&#10;Descrizione generata automaticamente">
            <a:extLst>
              <a:ext uri="{FF2B5EF4-FFF2-40B4-BE49-F238E27FC236}">
                <a16:creationId xmlns:a16="http://schemas.microsoft.com/office/drawing/2014/main" id="{5F4AC4FA-0DDE-497A-ED4B-4B7BA79D5DB6}"/>
              </a:ext>
            </a:extLst>
          </p:cNvPr>
          <p:cNvPicPr>
            <a:picLocks noChangeAspect="1"/>
          </p:cNvPicPr>
          <p:nvPr/>
        </p:nvPicPr>
        <p:blipFill rotWithShape="1">
          <a:blip r:embed="rId4">
            <a:extLst>
              <a:ext uri="{28A0092B-C50C-407E-A947-70E740481C1C}">
                <a14:useLocalDpi xmlns:a14="http://schemas.microsoft.com/office/drawing/2010/main" val="0"/>
              </a:ext>
            </a:extLst>
          </a:blip>
          <a:srcRect b="89431"/>
          <a:stretch/>
        </p:blipFill>
        <p:spPr>
          <a:xfrm>
            <a:off x="9063922" y="3906971"/>
            <a:ext cx="2359123" cy="199884"/>
          </a:xfrm>
          <a:prstGeom prst="rect">
            <a:avLst/>
          </a:prstGeom>
        </p:spPr>
      </p:pic>
      <p:pic>
        <p:nvPicPr>
          <p:cNvPr id="18" name="Immagine 17" descr="Immagine che contiene Carattere, Elementi grafici, logo, grafica&#10;&#10;Descrizione generata automaticamente">
            <a:extLst>
              <a:ext uri="{FF2B5EF4-FFF2-40B4-BE49-F238E27FC236}">
                <a16:creationId xmlns:a16="http://schemas.microsoft.com/office/drawing/2014/main" id="{E034093D-12EE-722B-67F3-DA8B78B38F56}"/>
              </a:ext>
            </a:extLst>
          </p:cNvPr>
          <p:cNvPicPr>
            <a:picLocks noChangeAspect="1"/>
          </p:cNvPicPr>
          <p:nvPr/>
        </p:nvPicPr>
        <p:blipFill rotWithShape="1">
          <a:blip r:embed="rId5">
            <a:extLst>
              <a:ext uri="{28A0092B-C50C-407E-A947-70E740481C1C}">
                <a14:useLocalDpi xmlns:a14="http://schemas.microsoft.com/office/drawing/2010/main" val="0"/>
              </a:ext>
            </a:extLst>
          </a:blip>
          <a:srcRect t="1" b="54042"/>
          <a:stretch/>
        </p:blipFill>
        <p:spPr>
          <a:xfrm>
            <a:off x="8863839" y="4268485"/>
            <a:ext cx="2396911" cy="827166"/>
          </a:xfrm>
          <a:prstGeom prst="rect">
            <a:avLst/>
          </a:prstGeom>
        </p:spPr>
      </p:pic>
      <p:pic>
        <p:nvPicPr>
          <p:cNvPr id="20" name="Immagine 19" descr="Immagine che contiene Carattere, Elementi grafici, logo, grafica&#10;&#10;Descrizione generata automaticamente">
            <a:extLst>
              <a:ext uri="{FF2B5EF4-FFF2-40B4-BE49-F238E27FC236}">
                <a16:creationId xmlns:a16="http://schemas.microsoft.com/office/drawing/2014/main" id="{5FB30FAB-D16F-2B41-EE58-F7DDB00B3BC4}"/>
              </a:ext>
            </a:extLst>
          </p:cNvPr>
          <p:cNvPicPr>
            <a:picLocks noChangeAspect="1"/>
          </p:cNvPicPr>
          <p:nvPr/>
        </p:nvPicPr>
        <p:blipFill rotWithShape="1">
          <a:blip r:embed="rId5">
            <a:extLst>
              <a:ext uri="{28A0092B-C50C-407E-A947-70E740481C1C}">
                <a14:useLocalDpi xmlns:a14="http://schemas.microsoft.com/office/drawing/2010/main" val="0"/>
              </a:ext>
            </a:extLst>
          </a:blip>
          <a:srcRect t="47480"/>
          <a:stretch/>
        </p:blipFill>
        <p:spPr>
          <a:xfrm>
            <a:off x="9194795" y="1832490"/>
            <a:ext cx="2097376" cy="827166"/>
          </a:xfrm>
          <a:prstGeom prst="rect">
            <a:avLst/>
          </a:prstGeom>
        </p:spPr>
      </p:pic>
      <p:pic>
        <p:nvPicPr>
          <p:cNvPr id="21" name="Immagine 20" descr="Immagine che contiene Carattere, testo, logo, simbolo&#10;&#10;Descrizione generata automaticamente">
            <a:extLst>
              <a:ext uri="{FF2B5EF4-FFF2-40B4-BE49-F238E27FC236}">
                <a16:creationId xmlns:a16="http://schemas.microsoft.com/office/drawing/2014/main" id="{992F3308-72CC-10C3-728D-D4A11BF1435B}"/>
              </a:ext>
            </a:extLst>
          </p:cNvPr>
          <p:cNvPicPr>
            <a:picLocks noChangeAspect="1"/>
          </p:cNvPicPr>
          <p:nvPr/>
        </p:nvPicPr>
        <p:blipFill rotWithShape="1">
          <a:blip r:embed="rId6">
            <a:extLst>
              <a:ext uri="{28A0092B-C50C-407E-A947-70E740481C1C}">
                <a14:useLocalDpi xmlns:a14="http://schemas.microsoft.com/office/drawing/2010/main" val="0"/>
              </a:ext>
            </a:extLst>
          </a:blip>
          <a:srcRect l="6459" t="9813" r="5897" b="7500"/>
          <a:stretch/>
        </p:blipFill>
        <p:spPr>
          <a:xfrm>
            <a:off x="10197550" y="5981131"/>
            <a:ext cx="1740450" cy="754949"/>
          </a:xfrm>
          <a:prstGeom prst="rect">
            <a:avLst/>
          </a:prstGeom>
        </p:spPr>
      </p:pic>
    </p:spTree>
    <p:extLst>
      <p:ext uri="{BB962C8B-B14F-4D97-AF65-F5344CB8AC3E}">
        <p14:creationId xmlns:p14="http://schemas.microsoft.com/office/powerpoint/2010/main" val="36039899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bject 17">
            <a:extLst>
              <a:ext uri="{FF2B5EF4-FFF2-40B4-BE49-F238E27FC236}">
                <a16:creationId xmlns:a16="http://schemas.microsoft.com/office/drawing/2014/main" id="{3A1B1A1A-756E-4A0F-4B68-7C3D0E9BEAED}"/>
              </a:ext>
            </a:extLst>
          </p:cNvPr>
          <p:cNvSpPr/>
          <p:nvPr/>
        </p:nvSpPr>
        <p:spPr>
          <a:xfrm>
            <a:off x="1330309"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latin typeface="Avenir Next" panose="020B0503020202020204" pitchFamily="34" charset="0"/>
            </a:endParaRPr>
          </a:p>
        </p:txBody>
      </p:sp>
      <p:sp>
        <p:nvSpPr>
          <p:cNvPr id="27" name="object 17">
            <a:extLst>
              <a:ext uri="{FF2B5EF4-FFF2-40B4-BE49-F238E27FC236}">
                <a16:creationId xmlns:a16="http://schemas.microsoft.com/office/drawing/2014/main" id="{28C0FD3E-8CE9-A116-0D54-E87A876866B5}"/>
              </a:ext>
            </a:extLst>
          </p:cNvPr>
          <p:cNvSpPr/>
          <p:nvPr/>
        </p:nvSpPr>
        <p:spPr>
          <a:xfrm>
            <a:off x="2711261"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28" name="object 17">
            <a:extLst>
              <a:ext uri="{FF2B5EF4-FFF2-40B4-BE49-F238E27FC236}">
                <a16:creationId xmlns:a16="http://schemas.microsoft.com/office/drawing/2014/main" id="{EDE02A27-4BFC-32E5-CCDB-47DE8CBCF2E4}"/>
              </a:ext>
            </a:extLst>
          </p:cNvPr>
          <p:cNvSpPr/>
          <p:nvPr/>
        </p:nvSpPr>
        <p:spPr>
          <a:xfrm>
            <a:off x="4092212"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0" name="object 17">
            <a:extLst>
              <a:ext uri="{FF2B5EF4-FFF2-40B4-BE49-F238E27FC236}">
                <a16:creationId xmlns:a16="http://schemas.microsoft.com/office/drawing/2014/main" id="{DF5C94D1-AE51-B87D-F606-D704F0240741}"/>
              </a:ext>
            </a:extLst>
          </p:cNvPr>
          <p:cNvSpPr/>
          <p:nvPr/>
        </p:nvSpPr>
        <p:spPr>
          <a:xfrm>
            <a:off x="6865987"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1" name="object 17">
            <a:extLst>
              <a:ext uri="{FF2B5EF4-FFF2-40B4-BE49-F238E27FC236}">
                <a16:creationId xmlns:a16="http://schemas.microsoft.com/office/drawing/2014/main" id="{EAC7C983-61A4-ADDF-C2BF-AA032276B1D8}"/>
              </a:ext>
            </a:extLst>
          </p:cNvPr>
          <p:cNvSpPr/>
          <p:nvPr/>
        </p:nvSpPr>
        <p:spPr>
          <a:xfrm>
            <a:off x="8252876"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2" name="object 17">
            <a:extLst>
              <a:ext uri="{FF2B5EF4-FFF2-40B4-BE49-F238E27FC236}">
                <a16:creationId xmlns:a16="http://schemas.microsoft.com/office/drawing/2014/main" id="{BB34F172-0916-45B6-9749-9C7FB0DFECE2}"/>
              </a:ext>
            </a:extLst>
          </p:cNvPr>
          <p:cNvSpPr/>
          <p:nvPr/>
        </p:nvSpPr>
        <p:spPr>
          <a:xfrm>
            <a:off x="9639765"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3" name="object 17">
            <a:extLst>
              <a:ext uri="{FF2B5EF4-FFF2-40B4-BE49-F238E27FC236}">
                <a16:creationId xmlns:a16="http://schemas.microsoft.com/office/drawing/2014/main" id="{F4B78069-C610-7BA8-F4CF-EFB924D4D321}"/>
              </a:ext>
            </a:extLst>
          </p:cNvPr>
          <p:cNvSpPr/>
          <p:nvPr/>
        </p:nvSpPr>
        <p:spPr>
          <a:xfrm>
            <a:off x="12455253" y="0"/>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endParaRPr>
          </a:p>
        </p:txBody>
      </p:sp>
      <p:sp>
        <p:nvSpPr>
          <p:cNvPr id="35" name="object 18">
            <a:extLst>
              <a:ext uri="{FF2B5EF4-FFF2-40B4-BE49-F238E27FC236}">
                <a16:creationId xmlns:a16="http://schemas.microsoft.com/office/drawing/2014/main" id="{BFD78D3B-EE38-5E2E-DFC1-2476D4C33EDC}"/>
              </a:ext>
            </a:extLst>
          </p:cNvPr>
          <p:cNvSpPr/>
          <p:nvPr/>
        </p:nvSpPr>
        <p:spPr>
          <a:xfrm>
            <a:off x="12455253" y="645425"/>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7" name="object 19">
            <a:extLst>
              <a:ext uri="{FF2B5EF4-FFF2-40B4-BE49-F238E27FC236}">
                <a16:creationId xmlns:a16="http://schemas.microsoft.com/office/drawing/2014/main" id="{43ADCA6E-CCD3-21D9-908D-46260C79A8CE}"/>
              </a:ext>
            </a:extLst>
          </p:cNvPr>
          <p:cNvSpPr/>
          <p:nvPr/>
        </p:nvSpPr>
        <p:spPr>
          <a:xfrm>
            <a:off x="12455253" y="129085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9E122C"/>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8" name="object 20">
            <a:extLst>
              <a:ext uri="{FF2B5EF4-FFF2-40B4-BE49-F238E27FC236}">
                <a16:creationId xmlns:a16="http://schemas.microsoft.com/office/drawing/2014/main" id="{B33FA088-795D-7FF8-1446-56A6D9AD439A}"/>
              </a:ext>
            </a:extLst>
          </p:cNvPr>
          <p:cNvSpPr/>
          <p:nvPr/>
        </p:nvSpPr>
        <p:spPr>
          <a:xfrm>
            <a:off x="12455253" y="193627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019E6D"/>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9" name="object 19">
            <a:extLst>
              <a:ext uri="{FF2B5EF4-FFF2-40B4-BE49-F238E27FC236}">
                <a16:creationId xmlns:a16="http://schemas.microsoft.com/office/drawing/2014/main" id="{ECC8F59F-DE12-AE1E-FCD4-9FF1089423ED}"/>
              </a:ext>
            </a:extLst>
          </p:cNvPr>
          <p:cNvSpPr/>
          <p:nvPr/>
        </p:nvSpPr>
        <p:spPr>
          <a:xfrm>
            <a:off x="12455253" y="258170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0" name="object 20">
            <a:extLst>
              <a:ext uri="{FF2B5EF4-FFF2-40B4-BE49-F238E27FC236}">
                <a16:creationId xmlns:a16="http://schemas.microsoft.com/office/drawing/2014/main" id="{B9C09F2A-97B8-6865-2833-4203885DB7BA}"/>
              </a:ext>
            </a:extLst>
          </p:cNvPr>
          <p:cNvSpPr/>
          <p:nvPr/>
        </p:nvSpPr>
        <p:spPr>
          <a:xfrm>
            <a:off x="12455253" y="322712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1" name="object 20">
            <a:extLst>
              <a:ext uri="{FF2B5EF4-FFF2-40B4-BE49-F238E27FC236}">
                <a16:creationId xmlns:a16="http://schemas.microsoft.com/office/drawing/2014/main" id="{0C9A3CDE-73E1-D781-D42A-324BBBC6E2BF}"/>
              </a:ext>
            </a:extLst>
          </p:cNvPr>
          <p:cNvSpPr/>
          <p:nvPr/>
        </p:nvSpPr>
        <p:spPr>
          <a:xfrm>
            <a:off x="12455253" y="3872550"/>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chemeClr val="accent5">
              <a:lumMod val="75000"/>
            </a:schemeClr>
          </a:solidFill>
          <a:ln>
            <a:solidFill>
              <a:srgbClr val="9E122C"/>
            </a:solidFill>
          </a:ln>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3" name="object 17">
            <a:extLst>
              <a:ext uri="{FF2B5EF4-FFF2-40B4-BE49-F238E27FC236}">
                <a16:creationId xmlns:a16="http://schemas.microsoft.com/office/drawing/2014/main" id="{D19F4331-5FEF-877D-E316-0939B626BB26}"/>
              </a:ext>
            </a:extLst>
          </p:cNvPr>
          <p:cNvSpPr/>
          <p:nvPr/>
        </p:nvSpPr>
        <p:spPr>
          <a:xfrm>
            <a:off x="5485036" y="-4161"/>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8" name="Subtitle 3">
            <a:extLst>
              <a:ext uri="{FF2B5EF4-FFF2-40B4-BE49-F238E27FC236}">
                <a16:creationId xmlns:a16="http://schemas.microsoft.com/office/drawing/2014/main" id="{737E7B0B-3948-1520-848B-52C4867CB62C}"/>
              </a:ext>
            </a:extLst>
          </p:cNvPr>
          <p:cNvSpPr txBox="1">
            <a:spLocks/>
          </p:cNvSpPr>
          <p:nvPr/>
        </p:nvSpPr>
        <p:spPr bwMode="gray">
          <a:xfrm>
            <a:off x="361949" y="443666"/>
            <a:ext cx="11412955" cy="344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marL="0" marR="0" lvl="0" indent="0" algn="l"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r>
              <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rPr>
              <a:t>TASSELLAZIONI: </a:t>
            </a:r>
            <a:r>
              <a:rPr lang="en-US" altLang="it-IT" dirty="0">
                <a:solidFill>
                  <a:schemeClr val="tx1"/>
                </a:solidFill>
                <a:latin typeface="Avenir Next" panose="020B0503020202020204" pitchFamily="34" charset="0"/>
                <a:ea typeface="Verdana" panose="020B0604030504040204" pitchFamily="34" charset="0"/>
                <a:cs typeface="Arial" panose="020B0604020202020204" pitchFamily="34" charset="0"/>
              </a:rPr>
              <a:t>TASSELLAZIONI IRREGOLARI O </a:t>
            </a:r>
            <a:r>
              <a:rPr lang="it-IT" altLang="it-IT" dirty="0">
                <a:solidFill>
                  <a:schemeClr val="tx1"/>
                </a:solidFill>
                <a:latin typeface="Avenir Next" panose="020B0503020202020204" pitchFamily="34" charset="0"/>
                <a:ea typeface="Verdana" panose="020B0604030504040204" pitchFamily="34" charset="0"/>
                <a:cs typeface="Arial" panose="020B0604020202020204" pitchFamily="34" charset="0"/>
              </a:rPr>
              <a:t>APERIODICHE </a:t>
            </a:r>
            <a:endPar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endParaRPr>
          </a:p>
        </p:txBody>
      </p:sp>
      <p:sp>
        <p:nvSpPr>
          <p:cNvPr id="4" name="Segnaposto contenuto 1">
            <a:extLst>
              <a:ext uri="{FF2B5EF4-FFF2-40B4-BE49-F238E27FC236}">
                <a16:creationId xmlns:a16="http://schemas.microsoft.com/office/drawing/2014/main" id="{CAB7C4A7-9206-8446-A4C3-D9ADB75EB38B}"/>
              </a:ext>
            </a:extLst>
          </p:cNvPr>
          <p:cNvSpPr txBox="1">
            <a:spLocks/>
          </p:cNvSpPr>
          <p:nvPr/>
        </p:nvSpPr>
        <p:spPr>
          <a:xfrm>
            <a:off x="1684756" y="1310052"/>
            <a:ext cx="9391954" cy="45259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800" b="1" i="1" dirty="0">
                <a:cs typeface="Arial" panose="020B0604020202020204" pitchFamily="34" charset="0"/>
              </a:rPr>
              <a:t>Definizione: </a:t>
            </a:r>
            <a:r>
              <a:rPr lang="it-IT" sz="1800" dirty="0">
                <a:cs typeface="Arial" panose="020B0604020202020204" pitchFamily="34" charset="0"/>
              </a:rPr>
              <a:t>Una tassellazione </a:t>
            </a:r>
            <a:r>
              <a:rPr lang="it-IT" sz="1800" dirty="0">
                <a:effectLst/>
                <a:latin typeface="SFTI1200"/>
              </a:rPr>
              <a:t>irregolare o aperiodica, è una tassel</a:t>
            </a:r>
            <a:r>
              <a:rPr lang="it-IT" sz="1800" dirty="0">
                <a:latin typeface="SFTI1200"/>
              </a:rPr>
              <a:t>l</a:t>
            </a:r>
            <a:r>
              <a:rPr lang="it-IT" sz="1800" dirty="0">
                <a:effectLst/>
                <a:latin typeface="SFTI1200"/>
              </a:rPr>
              <a:t>azione tale che nessuna traslazione la mandi in se stessa. </a:t>
            </a:r>
            <a:br>
              <a:rPr lang="it-IT" dirty="0">
                <a:effectLst/>
                <a:latin typeface="SFTI1200"/>
              </a:rPr>
            </a:br>
            <a:r>
              <a:rPr lang="it-IT" sz="1800" dirty="0">
                <a:effectLst/>
                <a:latin typeface="SFRM1200"/>
              </a:rPr>
              <a:t>Una tassellazione aperiodica è </a:t>
            </a:r>
            <a:r>
              <a:rPr lang="it-IT" sz="1800" dirty="0">
                <a:latin typeface="SFRM1200"/>
              </a:rPr>
              <a:t>un </a:t>
            </a:r>
            <a:r>
              <a:rPr lang="it-IT" sz="1800" dirty="0">
                <a:effectLst/>
                <a:latin typeface="SFRM1200"/>
              </a:rPr>
              <a:t>insieme di tasselli differenti, anche di forme tutte diverse. </a:t>
            </a:r>
            <a:br>
              <a:rPr lang="it-IT" sz="1800" dirty="0">
                <a:effectLst/>
                <a:latin typeface="SFRM1200"/>
              </a:rPr>
            </a:br>
            <a:br>
              <a:rPr lang="it-IT" sz="1800" dirty="0">
                <a:effectLst/>
                <a:latin typeface="SFRM1200"/>
              </a:rPr>
            </a:br>
            <a:endParaRPr lang="it-IT" sz="1800" dirty="0">
              <a:cs typeface="Arial" panose="020B0604020202020204" pitchFamily="34" charset="0"/>
            </a:endParaRPr>
          </a:p>
          <a:p>
            <a:pPr marL="285750" indent="-285750">
              <a:buClr>
                <a:srgbClr val="728FA5"/>
              </a:buClr>
              <a:buSzPct val="80000"/>
              <a:buFont typeface="Wingdings" pitchFamily="2" charset="2"/>
              <a:buChar char="q"/>
            </a:pPr>
            <a:endParaRPr lang="it-IT" sz="1800" dirty="0">
              <a:cs typeface="Arial" panose="020B0604020202020204" pitchFamily="34" charset="0"/>
            </a:endParaRPr>
          </a:p>
          <a:p>
            <a:pPr marL="285750" indent="-285750">
              <a:buClr>
                <a:srgbClr val="728FA5"/>
              </a:buClr>
              <a:buSzPct val="80000"/>
              <a:buFont typeface="Wingdings" pitchFamily="2" charset="2"/>
              <a:buChar char="q"/>
            </a:pPr>
            <a:endParaRPr lang="it-IT" sz="1800" dirty="0">
              <a:cs typeface="Arial" panose="020B0604020202020204" pitchFamily="34" charset="0"/>
            </a:endParaRPr>
          </a:p>
          <a:p>
            <a:pPr marL="285750" indent="-285750">
              <a:buClr>
                <a:srgbClr val="728FA5"/>
              </a:buClr>
              <a:buSzPct val="80000"/>
              <a:buFont typeface="Wingdings" pitchFamily="2" charset="2"/>
              <a:buChar char="q"/>
            </a:pPr>
            <a:endParaRPr lang="it-IT" sz="1800" dirty="0">
              <a:cs typeface="Arial" panose="020B0604020202020204" pitchFamily="34" charset="0"/>
            </a:endParaRPr>
          </a:p>
          <a:p>
            <a:pPr marL="285750" indent="-285750">
              <a:buClr>
                <a:srgbClr val="728FA5"/>
              </a:buClr>
              <a:buSzPct val="80000"/>
              <a:buFont typeface="Wingdings" pitchFamily="2" charset="2"/>
              <a:buChar char="q"/>
            </a:pPr>
            <a:endParaRPr lang="it-IT" sz="1800" dirty="0">
              <a:cs typeface="Arial" panose="020B0604020202020204" pitchFamily="34" charset="0"/>
            </a:endParaRPr>
          </a:p>
          <a:p>
            <a:pPr>
              <a:buClr>
                <a:srgbClr val="728FA5"/>
              </a:buClr>
              <a:buSzPct val="80000"/>
            </a:pPr>
            <a:endParaRPr lang="it-IT" sz="1800" dirty="0">
              <a:cs typeface="Arial" panose="020B0604020202020204" pitchFamily="34" charset="0"/>
            </a:endParaRPr>
          </a:p>
          <a:p>
            <a:pPr>
              <a:buClr>
                <a:srgbClr val="728FA5"/>
              </a:buClr>
              <a:buSzPct val="80000"/>
            </a:pPr>
            <a:endParaRPr lang="it-IT" sz="1800" dirty="0">
              <a:cs typeface="Arial" panose="020B0604020202020204" pitchFamily="34" charset="0"/>
            </a:endParaRPr>
          </a:p>
          <a:p>
            <a:pPr>
              <a:buClr>
                <a:srgbClr val="728FA5"/>
              </a:buClr>
              <a:buSzPct val="80000"/>
            </a:pPr>
            <a:endParaRPr lang="it-IT" sz="1800" dirty="0">
              <a:cs typeface="Arial" panose="020B0604020202020204" pitchFamily="34" charset="0"/>
            </a:endParaRPr>
          </a:p>
          <a:p>
            <a:pPr>
              <a:buClr>
                <a:srgbClr val="728FA5"/>
              </a:buClr>
              <a:buSzPct val="80000"/>
            </a:pPr>
            <a:endParaRPr lang="it-IT" sz="1800" dirty="0">
              <a:cs typeface="Arial" panose="020B0604020202020204" pitchFamily="34" charset="0"/>
            </a:endParaRPr>
          </a:p>
        </p:txBody>
      </p:sp>
      <p:sp>
        <p:nvSpPr>
          <p:cNvPr id="6" name="CasellaDiTesto 5">
            <a:extLst>
              <a:ext uri="{FF2B5EF4-FFF2-40B4-BE49-F238E27FC236}">
                <a16:creationId xmlns:a16="http://schemas.microsoft.com/office/drawing/2014/main" id="{79045545-9B16-94F2-DC0F-D2709EB5A4E5}"/>
              </a:ext>
            </a:extLst>
          </p:cNvPr>
          <p:cNvSpPr txBox="1"/>
          <p:nvPr/>
        </p:nvSpPr>
        <p:spPr>
          <a:xfrm>
            <a:off x="4464544" y="6089512"/>
            <a:ext cx="6024811" cy="307777"/>
          </a:xfrm>
          <a:prstGeom prst="rect">
            <a:avLst/>
          </a:prstGeom>
          <a:noFill/>
        </p:spPr>
        <p:txBody>
          <a:bodyPr wrap="square">
            <a:spAutoFit/>
          </a:bodyPr>
          <a:lstStyle/>
          <a:p>
            <a:r>
              <a:rPr lang="it-IT" sz="1400" b="1" dirty="0">
                <a:effectLst/>
                <a:cs typeface="Arial" panose="020B0604020202020204" pitchFamily="34" charset="0"/>
              </a:rPr>
              <a:t>Figura </a:t>
            </a:r>
            <a:r>
              <a:rPr lang="it-IT" sz="1400" b="1" dirty="0">
                <a:cs typeface="Arial" panose="020B0604020202020204" pitchFamily="34" charset="0"/>
              </a:rPr>
              <a:t>32</a:t>
            </a:r>
            <a:r>
              <a:rPr lang="it-IT" sz="1400" dirty="0">
                <a:cs typeface="Arial" panose="020B0604020202020204" pitchFamily="34" charset="0"/>
              </a:rPr>
              <a:t>: </a:t>
            </a:r>
            <a:r>
              <a:rPr lang="it-IT" sz="1400" dirty="0">
                <a:effectLst/>
                <a:cs typeface="Arial" panose="020B0604020202020204" pitchFamily="34" charset="0"/>
              </a:rPr>
              <a:t>Tassellazioni irregolari o aperiodiche. </a:t>
            </a:r>
          </a:p>
        </p:txBody>
      </p:sp>
      <p:cxnSp>
        <p:nvCxnSpPr>
          <p:cNvPr id="14" name="Connettore diritto 35">
            <a:extLst>
              <a:ext uri="{FF2B5EF4-FFF2-40B4-BE49-F238E27FC236}">
                <a16:creationId xmlns:a16="http://schemas.microsoft.com/office/drawing/2014/main" id="{715C1C26-6F87-09EA-C95B-A6D8AAB6BAC2}"/>
              </a:ext>
            </a:extLst>
          </p:cNvPr>
          <p:cNvCxnSpPr>
            <a:cxnSpLocks/>
          </p:cNvCxnSpPr>
          <p:nvPr/>
        </p:nvCxnSpPr>
        <p:spPr>
          <a:xfrm>
            <a:off x="361949" y="992687"/>
            <a:ext cx="11412955" cy="0"/>
          </a:xfrm>
          <a:prstGeom prst="line">
            <a:avLst/>
          </a:prstGeom>
          <a:ln w="53975">
            <a:solidFill>
              <a:srgbClr val="2D486E"/>
            </a:solidFill>
          </a:ln>
        </p:spPr>
        <p:style>
          <a:lnRef idx="2">
            <a:schemeClr val="accent1"/>
          </a:lnRef>
          <a:fillRef idx="0">
            <a:schemeClr val="accent1"/>
          </a:fillRef>
          <a:effectRef idx="1">
            <a:schemeClr val="accent1"/>
          </a:effectRef>
          <a:fontRef idx="minor">
            <a:schemeClr val="tx1"/>
          </a:fontRef>
        </p:style>
      </p:cxnSp>
      <p:sp>
        <p:nvSpPr>
          <p:cNvPr id="15" name="object 17">
            <a:extLst>
              <a:ext uri="{FF2B5EF4-FFF2-40B4-BE49-F238E27FC236}">
                <a16:creationId xmlns:a16="http://schemas.microsoft.com/office/drawing/2014/main" id="{D72841C7-C1A9-4E4E-4A41-1F910B8E1820}"/>
              </a:ext>
            </a:extLst>
          </p:cNvPr>
          <p:cNvSpPr/>
          <p:nvPr/>
        </p:nvSpPr>
        <p:spPr>
          <a:xfrm>
            <a:off x="8258811" y="5865"/>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pic>
        <p:nvPicPr>
          <p:cNvPr id="2" name="Immagine 1" descr="Immagine che contiene Carattere, testo, logo, simbolo&#10;&#10;Descrizione generata automaticamente">
            <a:extLst>
              <a:ext uri="{FF2B5EF4-FFF2-40B4-BE49-F238E27FC236}">
                <a16:creationId xmlns:a16="http://schemas.microsoft.com/office/drawing/2014/main" id="{3F5B27DE-B3B8-29AA-C4EF-ED1DD3D27706}"/>
              </a:ext>
            </a:extLst>
          </p:cNvPr>
          <p:cNvPicPr>
            <a:picLocks noChangeAspect="1"/>
          </p:cNvPicPr>
          <p:nvPr/>
        </p:nvPicPr>
        <p:blipFill rotWithShape="1">
          <a:blip r:embed="rId3">
            <a:extLst>
              <a:ext uri="{28A0092B-C50C-407E-A947-70E740481C1C}">
                <a14:useLocalDpi xmlns:a14="http://schemas.microsoft.com/office/drawing/2010/main" val="0"/>
              </a:ext>
            </a:extLst>
          </a:blip>
          <a:srcRect l="6459" t="9813" r="5897" b="7500"/>
          <a:stretch/>
        </p:blipFill>
        <p:spPr>
          <a:xfrm>
            <a:off x="10197550" y="5981131"/>
            <a:ext cx="1740450" cy="754949"/>
          </a:xfrm>
          <a:prstGeom prst="rect">
            <a:avLst/>
          </a:prstGeom>
        </p:spPr>
      </p:pic>
      <p:pic>
        <p:nvPicPr>
          <p:cNvPr id="16385" name="Picture 1" descr="page19image62031280">
            <a:extLst>
              <a:ext uri="{FF2B5EF4-FFF2-40B4-BE49-F238E27FC236}">
                <a16:creationId xmlns:a16="http://schemas.microsoft.com/office/drawing/2014/main" id="{67A7FCFA-9518-2FAE-E0B9-0BDAE08269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5866" y="2304408"/>
            <a:ext cx="3136283" cy="3136283"/>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page19image62033776">
            <a:extLst>
              <a:ext uri="{FF2B5EF4-FFF2-40B4-BE49-F238E27FC236}">
                <a16:creationId xmlns:a16="http://schemas.microsoft.com/office/drawing/2014/main" id="{FC97DAF7-4689-8945-3D81-0B6E257526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0733" y="2470454"/>
            <a:ext cx="3816817" cy="2804192"/>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1B187999-A345-31E0-70DB-539101AFD2A4}"/>
              </a:ext>
            </a:extLst>
          </p:cNvPr>
          <p:cNvSpPr txBox="1"/>
          <p:nvPr/>
        </p:nvSpPr>
        <p:spPr>
          <a:xfrm>
            <a:off x="2441451" y="5414715"/>
            <a:ext cx="3626975" cy="738664"/>
          </a:xfrm>
          <a:prstGeom prst="rect">
            <a:avLst/>
          </a:prstGeom>
          <a:noFill/>
        </p:spPr>
        <p:txBody>
          <a:bodyPr wrap="square">
            <a:spAutoFit/>
          </a:bodyPr>
          <a:lstStyle/>
          <a:p>
            <a:r>
              <a:rPr lang="it-IT" sz="1400" b="1" dirty="0">
                <a:effectLst/>
                <a:cs typeface="Arial" panose="020B0604020202020204" pitchFamily="34" charset="0"/>
              </a:rPr>
              <a:t>a) </a:t>
            </a:r>
            <a:r>
              <a:rPr lang="it-IT" sz="1400" dirty="0">
                <a:effectLst/>
                <a:latin typeface="SFRM1000"/>
              </a:rPr>
              <a:t>Tassellazione aperiodica di Penrose (1974), con i due tasselli in blu e verde "dart" e "kite". </a:t>
            </a:r>
            <a:endParaRPr lang="it-IT" sz="1400" dirty="0"/>
          </a:p>
          <a:p>
            <a:endParaRPr lang="it-IT" sz="1400" dirty="0">
              <a:effectLst/>
              <a:cs typeface="Arial" panose="020B0604020202020204" pitchFamily="34" charset="0"/>
            </a:endParaRPr>
          </a:p>
        </p:txBody>
      </p:sp>
      <p:sp>
        <p:nvSpPr>
          <p:cNvPr id="9" name="CasellaDiTesto 8">
            <a:extLst>
              <a:ext uri="{FF2B5EF4-FFF2-40B4-BE49-F238E27FC236}">
                <a16:creationId xmlns:a16="http://schemas.microsoft.com/office/drawing/2014/main" id="{015DC9CC-6532-5EE3-27B5-B01EA7F2BF01}"/>
              </a:ext>
            </a:extLst>
          </p:cNvPr>
          <p:cNvSpPr txBox="1"/>
          <p:nvPr/>
        </p:nvSpPr>
        <p:spPr>
          <a:xfrm>
            <a:off x="6623753" y="5406959"/>
            <a:ext cx="3626975" cy="738664"/>
          </a:xfrm>
          <a:prstGeom prst="rect">
            <a:avLst/>
          </a:prstGeom>
          <a:noFill/>
        </p:spPr>
        <p:txBody>
          <a:bodyPr wrap="square">
            <a:spAutoFit/>
          </a:bodyPr>
          <a:lstStyle/>
          <a:p>
            <a:r>
              <a:rPr lang="it-IT" sz="1400" b="1" dirty="0">
                <a:cs typeface="Arial" panose="020B0604020202020204" pitchFamily="34" charset="0"/>
              </a:rPr>
              <a:t>b</a:t>
            </a:r>
            <a:r>
              <a:rPr lang="it-IT" sz="1400" b="1" dirty="0">
                <a:effectLst/>
                <a:cs typeface="Arial" panose="020B0604020202020204" pitchFamily="34" charset="0"/>
              </a:rPr>
              <a:t>) </a:t>
            </a:r>
            <a:r>
              <a:rPr lang="it-IT" sz="1400" dirty="0">
                <a:effectLst/>
                <a:latin typeface="SFRM1000"/>
              </a:rPr>
              <a:t>Tassellazione aperiodica di Smith (2023), </a:t>
            </a:r>
            <a:br>
              <a:rPr lang="it-IT" sz="1400" dirty="0">
                <a:effectLst/>
                <a:latin typeface="SFRM1000"/>
              </a:rPr>
            </a:br>
            <a:r>
              <a:rPr lang="it-IT" sz="1400" dirty="0">
                <a:effectLst/>
                <a:latin typeface="SFRM1000"/>
              </a:rPr>
              <a:t>con il tassello "hat". </a:t>
            </a:r>
            <a:endParaRPr lang="it-IT" sz="1400" dirty="0"/>
          </a:p>
          <a:p>
            <a:endParaRPr lang="it-IT" sz="1400" dirty="0">
              <a:effectLst/>
              <a:cs typeface="Arial" panose="020B0604020202020204" pitchFamily="34" charset="0"/>
            </a:endParaRPr>
          </a:p>
        </p:txBody>
      </p:sp>
      <p:pic>
        <p:nvPicPr>
          <p:cNvPr id="16388" name="Picture 4" descr="page19image62297376">
            <a:extLst>
              <a:ext uri="{FF2B5EF4-FFF2-40B4-BE49-F238E27FC236}">
                <a16:creationId xmlns:a16="http://schemas.microsoft.com/office/drawing/2014/main" id="{365F71C8-054E-6E33-E622-BADEE93F14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97551" y="4595735"/>
            <a:ext cx="738665" cy="738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08853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bject 17">
            <a:extLst>
              <a:ext uri="{FF2B5EF4-FFF2-40B4-BE49-F238E27FC236}">
                <a16:creationId xmlns:a16="http://schemas.microsoft.com/office/drawing/2014/main" id="{3A1B1A1A-756E-4A0F-4B68-7C3D0E9BEAED}"/>
              </a:ext>
            </a:extLst>
          </p:cNvPr>
          <p:cNvSpPr/>
          <p:nvPr/>
        </p:nvSpPr>
        <p:spPr>
          <a:xfrm>
            <a:off x="1330309"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latin typeface="Avenir Next" panose="020B0503020202020204" pitchFamily="34" charset="0"/>
            </a:endParaRPr>
          </a:p>
        </p:txBody>
      </p:sp>
      <p:sp>
        <p:nvSpPr>
          <p:cNvPr id="27" name="object 17">
            <a:extLst>
              <a:ext uri="{FF2B5EF4-FFF2-40B4-BE49-F238E27FC236}">
                <a16:creationId xmlns:a16="http://schemas.microsoft.com/office/drawing/2014/main" id="{28C0FD3E-8CE9-A116-0D54-E87A876866B5}"/>
              </a:ext>
            </a:extLst>
          </p:cNvPr>
          <p:cNvSpPr/>
          <p:nvPr/>
        </p:nvSpPr>
        <p:spPr>
          <a:xfrm>
            <a:off x="2711261"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28" name="object 17">
            <a:extLst>
              <a:ext uri="{FF2B5EF4-FFF2-40B4-BE49-F238E27FC236}">
                <a16:creationId xmlns:a16="http://schemas.microsoft.com/office/drawing/2014/main" id="{EDE02A27-4BFC-32E5-CCDB-47DE8CBCF2E4}"/>
              </a:ext>
            </a:extLst>
          </p:cNvPr>
          <p:cNvSpPr/>
          <p:nvPr/>
        </p:nvSpPr>
        <p:spPr>
          <a:xfrm>
            <a:off x="4092212"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0" name="object 17">
            <a:extLst>
              <a:ext uri="{FF2B5EF4-FFF2-40B4-BE49-F238E27FC236}">
                <a16:creationId xmlns:a16="http://schemas.microsoft.com/office/drawing/2014/main" id="{DF5C94D1-AE51-B87D-F606-D704F0240741}"/>
              </a:ext>
            </a:extLst>
          </p:cNvPr>
          <p:cNvSpPr/>
          <p:nvPr/>
        </p:nvSpPr>
        <p:spPr>
          <a:xfrm>
            <a:off x="6865987"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1" name="object 17">
            <a:extLst>
              <a:ext uri="{FF2B5EF4-FFF2-40B4-BE49-F238E27FC236}">
                <a16:creationId xmlns:a16="http://schemas.microsoft.com/office/drawing/2014/main" id="{EAC7C983-61A4-ADDF-C2BF-AA032276B1D8}"/>
              </a:ext>
            </a:extLst>
          </p:cNvPr>
          <p:cNvSpPr/>
          <p:nvPr/>
        </p:nvSpPr>
        <p:spPr>
          <a:xfrm>
            <a:off x="8252876"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2" name="object 17">
            <a:extLst>
              <a:ext uri="{FF2B5EF4-FFF2-40B4-BE49-F238E27FC236}">
                <a16:creationId xmlns:a16="http://schemas.microsoft.com/office/drawing/2014/main" id="{BB34F172-0916-45B6-9749-9C7FB0DFECE2}"/>
              </a:ext>
            </a:extLst>
          </p:cNvPr>
          <p:cNvSpPr/>
          <p:nvPr/>
        </p:nvSpPr>
        <p:spPr>
          <a:xfrm>
            <a:off x="9639765"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3" name="object 17">
            <a:extLst>
              <a:ext uri="{FF2B5EF4-FFF2-40B4-BE49-F238E27FC236}">
                <a16:creationId xmlns:a16="http://schemas.microsoft.com/office/drawing/2014/main" id="{F4B78069-C610-7BA8-F4CF-EFB924D4D321}"/>
              </a:ext>
            </a:extLst>
          </p:cNvPr>
          <p:cNvSpPr/>
          <p:nvPr/>
        </p:nvSpPr>
        <p:spPr>
          <a:xfrm>
            <a:off x="12455253" y="0"/>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endParaRPr>
          </a:p>
        </p:txBody>
      </p:sp>
      <p:sp>
        <p:nvSpPr>
          <p:cNvPr id="35" name="object 18">
            <a:extLst>
              <a:ext uri="{FF2B5EF4-FFF2-40B4-BE49-F238E27FC236}">
                <a16:creationId xmlns:a16="http://schemas.microsoft.com/office/drawing/2014/main" id="{BFD78D3B-EE38-5E2E-DFC1-2476D4C33EDC}"/>
              </a:ext>
            </a:extLst>
          </p:cNvPr>
          <p:cNvSpPr/>
          <p:nvPr/>
        </p:nvSpPr>
        <p:spPr>
          <a:xfrm>
            <a:off x="12455253" y="645425"/>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7" name="object 19">
            <a:extLst>
              <a:ext uri="{FF2B5EF4-FFF2-40B4-BE49-F238E27FC236}">
                <a16:creationId xmlns:a16="http://schemas.microsoft.com/office/drawing/2014/main" id="{43ADCA6E-CCD3-21D9-908D-46260C79A8CE}"/>
              </a:ext>
            </a:extLst>
          </p:cNvPr>
          <p:cNvSpPr/>
          <p:nvPr/>
        </p:nvSpPr>
        <p:spPr>
          <a:xfrm>
            <a:off x="12455253" y="129085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9E122C"/>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8" name="object 20">
            <a:extLst>
              <a:ext uri="{FF2B5EF4-FFF2-40B4-BE49-F238E27FC236}">
                <a16:creationId xmlns:a16="http://schemas.microsoft.com/office/drawing/2014/main" id="{B33FA088-795D-7FF8-1446-56A6D9AD439A}"/>
              </a:ext>
            </a:extLst>
          </p:cNvPr>
          <p:cNvSpPr/>
          <p:nvPr/>
        </p:nvSpPr>
        <p:spPr>
          <a:xfrm>
            <a:off x="12455253" y="193627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019E6D"/>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9" name="object 19">
            <a:extLst>
              <a:ext uri="{FF2B5EF4-FFF2-40B4-BE49-F238E27FC236}">
                <a16:creationId xmlns:a16="http://schemas.microsoft.com/office/drawing/2014/main" id="{ECC8F59F-DE12-AE1E-FCD4-9FF1089423ED}"/>
              </a:ext>
            </a:extLst>
          </p:cNvPr>
          <p:cNvSpPr/>
          <p:nvPr/>
        </p:nvSpPr>
        <p:spPr>
          <a:xfrm>
            <a:off x="12455253" y="258170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0" name="object 20">
            <a:extLst>
              <a:ext uri="{FF2B5EF4-FFF2-40B4-BE49-F238E27FC236}">
                <a16:creationId xmlns:a16="http://schemas.microsoft.com/office/drawing/2014/main" id="{B9C09F2A-97B8-6865-2833-4203885DB7BA}"/>
              </a:ext>
            </a:extLst>
          </p:cNvPr>
          <p:cNvSpPr/>
          <p:nvPr/>
        </p:nvSpPr>
        <p:spPr>
          <a:xfrm>
            <a:off x="12455253" y="322712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1" name="object 20">
            <a:extLst>
              <a:ext uri="{FF2B5EF4-FFF2-40B4-BE49-F238E27FC236}">
                <a16:creationId xmlns:a16="http://schemas.microsoft.com/office/drawing/2014/main" id="{0C9A3CDE-73E1-D781-D42A-324BBBC6E2BF}"/>
              </a:ext>
            </a:extLst>
          </p:cNvPr>
          <p:cNvSpPr/>
          <p:nvPr/>
        </p:nvSpPr>
        <p:spPr>
          <a:xfrm>
            <a:off x="12455253" y="3872550"/>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chemeClr val="accent5">
              <a:lumMod val="75000"/>
            </a:schemeClr>
          </a:solidFill>
          <a:ln>
            <a:solidFill>
              <a:srgbClr val="9E122C"/>
            </a:solidFill>
          </a:ln>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3" name="object 17">
            <a:extLst>
              <a:ext uri="{FF2B5EF4-FFF2-40B4-BE49-F238E27FC236}">
                <a16:creationId xmlns:a16="http://schemas.microsoft.com/office/drawing/2014/main" id="{D19F4331-5FEF-877D-E316-0939B626BB26}"/>
              </a:ext>
            </a:extLst>
          </p:cNvPr>
          <p:cNvSpPr/>
          <p:nvPr/>
        </p:nvSpPr>
        <p:spPr>
          <a:xfrm>
            <a:off x="5485036" y="-4161"/>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mc:AlternateContent xmlns:mc="http://schemas.openxmlformats.org/markup-compatibility/2006" xmlns:a14="http://schemas.microsoft.com/office/drawing/2010/main">
        <mc:Choice Requires="a14">
          <p:sp>
            <p:nvSpPr>
              <p:cNvPr id="8" name="Subtitle 3">
                <a:extLst>
                  <a:ext uri="{FF2B5EF4-FFF2-40B4-BE49-F238E27FC236}">
                    <a16:creationId xmlns:a16="http://schemas.microsoft.com/office/drawing/2014/main" id="{737E7B0B-3948-1520-848B-52C4867CB62C}"/>
                  </a:ext>
                </a:extLst>
              </p:cNvPr>
              <p:cNvSpPr txBox="1">
                <a:spLocks/>
              </p:cNvSpPr>
              <p:nvPr/>
            </p:nvSpPr>
            <p:spPr bwMode="gray">
              <a:xfrm>
                <a:off x="361949" y="443666"/>
                <a:ext cx="11412955" cy="36007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marL="0" marR="0" lvl="0" indent="0" algn="l"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r>
                  <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rPr>
                  <a:t>TASSELLAZIONI : </a:t>
                </a:r>
                <a:r>
                  <a:rPr lang="en-US" altLang="it-IT" dirty="0">
                    <a:solidFill>
                      <a:schemeClr val="tx1"/>
                    </a:solidFill>
                    <a:latin typeface="Avenir Next" panose="020B0503020202020204" pitchFamily="34" charset="0"/>
                    <a:ea typeface="Verdana" panose="020B0604030504040204" pitchFamily="34" charset="0"/>
                    <a:cs typeface="Arial" panose="020B0604020202020204" pitchFamily="34" charset="0"/>
                  </a:rPr>
                  <a:t>TASSELLAZIONI REGOLARI IPERBOLICHE </a:t>
                </a:r>
                <a14:m>
                  <m:oMath xmlns:m="http://schemas.openxmlformats.org/officeDocument/2006/math">
                    <m:r>
                      <a:rPr lang="it-IT" altLang="it-IT" sz="2000" b="1" i="1" smtClean="0">
                        <a:solidFill>
                          <a:schemeClr val="tx1"/>
                        </a:solidFill>
                        <a:latin typeface="Cambria Math" panose="02040503050406030204" pitchFamily="18" charset="0"/>
                        <a:ea typeface="Verdana" panose="020B0604030504040204" pitchFamily="34" charset="0"/>
                        <a:cs typeface="Arial" panose="020B0604020202020204" pitchFamily="34" charset="0"/>
                      </a:rPr>
                      <m:t>{</m:t>
                    </m:r>
                    <m:r>
                      <a:rPr lang="it-IT" altLang="it-IT" sz="2000" b="1" i="1" smtClean="0">
                        <a:solidFill>
                          <a:schemeClr val="tx1"/>
                        </a:solidFill>
                        <a:latin typeface="Cambria Math" panose="02040503050406030204" pitchFamily="18" charset="0"/>
                        <a:ea typeface="Verdana" panose="020B0604030504040204" pitchFamily="34" charset="0"/>
                        <a:cs typeface="Arial" panose="020B0604020202020204" pitchFamily="34" charset="0"/>
                      </a:rPr>
                      <m:t>𝒎</m:t>
                    </m:r>
                    <m:r>
                      <a:rPr lang="it-IT" altLang="it-IT" sz="2000" b="1" i="1" smtClean="0">
                        <a:solidFill>
                          <a:schemeClr val="tx1"/>
                        </a:solidFill>
                        <a:latin typeface="Cambria Math" panose="02040503050406030204" pitchFamily="18" charset="0"/>
                        <a:ea typeface="Verdana" panose="020B0604030504040204" pitchFamily="34" charset="0"/>
                        <a:cs typeface="Arial" panose="020B0604020202020204" pitchFamily="34" charset="0"/>
                      </a:rPr>
                      <m:t>,</m:t>
                    </m:r>
                    <m:r>
                      <a:rPr lang="it-IT" altLang="it-IT" sz="2000" b="1" i="1" smtClean="0">
                        <a:solidFill>
                          <a:schemeClr val="tx1"/>
                        </a:solidFill>
                        <a:latin typeface="Cambria Math" panose="02040503050406030204" pitchFamily="18" charset="0"/>
                        <a:ea typeface="Verdana" panose="020B0604030504040204" pitchFamily="34" charset="0"/>
                        <a:cs typeface="Arial" panose="020B0604020202020204" pitchFamily="34" charset="0"/>
                      </a:rPr>
                      <m:t>𝒏</m:t>
                    </m:r>
                    <m:r>
                      <a:rPr lang="it-IT" altLang="it-IT" sz="2000" b="1" i="1" smtClean="0">
                        <a:solidFill>
                          <a:schemeClr val="tx1"/>
                        </a:solidFill>
                        <a:latin typeface="Cambria Math" panose="02040503050406030204" pitchFamily="18" charset="0"/>
                        <a:ea typeface="Verdana" panose="020B0604030504040204" pitchFamily="34" charset="0"/>
                        <a:cs typeface="Arial" panose="020B0604020202020204" pitchFamily="34" charset="0"/>
                      </a:rPr>
                      <m:t>}</m:t>
                    </m:r>
                  </m:oMath>
                </a14:m>
                <a:r>
                  <a:rPr lang="en-US" altLang="it-IT" sz="2000" dirty="0">
                    <a:solidFill>
                      <a:schemeClr val="tx1"/>
                    </a:solidFill>
                    <a:latin typeface="Avenir Next" panose="020B0503020202020204" pitchFamily="34" charset="0"/>
                    <a:ea typeface="Verdana" panose="020B0604030504040204" pitchFamily="34" charset="0"/>
                    <a:cs typeface="Arial" panose="020B0604020202020204" pitchFamily="34" charset="0"/>
                  </a:rPr>
                  <a:t> </a:t>
                </a:r>
                <a:endPar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endParaRPr>
              </a:p>
            </p:txBody>
          </p:sp>
        </mc:Choice>
        <mc:Fallback xmlns="">
          <p:sp>
            <p:nvSpPr>
              <p:cNvPr id="8" name="Subtitle 3">
                <a:extLst>
                  <a:ext uri="{FF2B5EF4-FFF2-40B4-BE49-F238E27FC236}">
                    <a16:creationId xmlns:a16="http://schemas.microsoft.com/office/drawing/2014/main" id="{737E7B0B-3948-1520-848B-52C4867CB62C}"/>
                  </a:ext>
                </a:extLst>
              </p:cNvPr>
              <p:cNvSpPr txBox="1">
                <a:spLocks noRot="1" noChangeAspect="1" noMove="1" noResize="1" noEditPoints="1" noAdjustHandles="1" noChangeArrowheads="1" noChangeShapeType="1" noTextEdit="1"/>
              </p:cNvSpPr>
              <p:nvPr/>
            </p:nvSpPr>
            <p:spPr bwMode="gray">
              <a:xfrm>
                <a:off x="361949" y="443666"/>
                <a:ext cx="11412955" cy="360074"/>
              </a:xfrm>
              <a:prstGeom prst="rect">
                <a:avLst/>
              </a:prstGeom>
              <a:blipFill>
                <a:blip r:embed="rId3"/>
                <a:stretch>
                  <a:fillRect l="-1667" t="-27586" b="-5172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7" name="Segnaposto contenuto 1">
                <a:extLst>
                  <a:ext uri="{FF2B5EF4-FFF2-40B4-BE49-F238E27FC236}">
                    <a16:creationId xmlns:a16="http://schemas.microsoft.com/office/drawing/2014/main" id="{206950D4-F1A7-034D-81D7-B85EC2D66BD7}"/>
                  </a:ext>
                </a:extLst>
              </p:cNvPr>
              <p:cNvSpPr txBox="1">
                <a:spLocks/>
              </p:cNvSpPr>
              <p:nvPr/>
            </p:nvSpPr>
            <p:spPr>
              <a:xfrm>
                <a:off x="296398" y="1314711"/>
                <a:ext cx="2716898" cy="19124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eaLnBrk="0" fontAlgn="base" hangingPunct="0">
                  <a:spcBef>
                    <a:spcPct val="0"/>
                  </a:spcBef>
                  <a:spcAft>
                    <a:spcPct val="0"/>
                  </a:spcAft>
                  <a:buClr>
                    <a:srgbClr val="728FA5"/>
                  </a:buClr>
                  <a:buSzPct val="80000"/>
                  <a:buFont typeface="Wingdings" pitchFamily="2" charset="2"/>
                  <a:buChar char="q"/>
                </a:pPr>
                <a:r>
                  <a:rPr lang="it-IT" altLang="it-IT" sz="1800" dirty="0">
                    <a:cs typeface="Arial" panose="020B0604020202020204" pitchFamily="34" charset="0"/>
                  </a:rPr>
                  <a:t>Nel caso iperbolico le configurazioni possibili sono infinite, perché:</a:t>
                </a:r>
                <a:br>
                  <a:rPr lang="it-IT" altLang="it-IT" sz="1800" dirty="0">
                    <a:cs typeface="Arial" panose="020B0604020202020204" pitchFamily="34" charset="0"/>
                  </a:rPr>
                </a:br>
                <a:br>
                  <a:rPr lang="it-IT" altLang="it-IT" sz="1800" dirty="0">
                    <a:cs typeface="Arial" panose="020B0604020202020204" pitchFamily="34" charset="0"/>
                  </a:rPr>
                </a:br>
                <a14:m>
                  <m:oMath xmlns:m="http://schemas.openxmlformats.org/officeDocument/2006/math">
                    <m:r>
                      <a:rPr lang="it-IT" altLang="it-IT" sz="1800" i="1" smtClean="0">
                        <a:latin typeface="Cambria Math" panose="02040503050406030204" pitchFamily="18" charset="0"/>
                        <a:ea typeface="Cambria Math" panose="02040503050406030204" pitchFamily="18" charset="0"/>
                        <a:cs typeface="Arial" panose="020B0604020202020204" pitchFamily="34" charset="0"/>
                      </a:rPr>
                      <m:t>𝛼</m:t>
                    </m:r>
                    <m:r>
                      <a:rPr lang="it-IT" altLang="it-IT" sz="1800" b="0" i="1" smtClean="0">
                        <a:latin typeface="Cambria Math" panose="02040503050406030204" pitchFamily="18" charset="0"/>
                        <a:ea typeface="Cambria Math" panose="02040503050406030204" pitchFamily="18" charset="0"/>
                        <a:cs typeface="Arial" panose="020B0604020202020204" pitchFamily="34" charset="0"/>
                      </a:rPr>
                      <m:t>&lt;</m:t>
                    </m:r>
                    <m:f>
                      <m:fPr>
                        <m:ctrlPr>
                          <a:rPr lang="it-IT" altLang="it-IT" sz="1800" b="0" i="1" smtClean="0">
                            <a:latin typeface="Cambria Math" panose="02040503050406030204" pitchFamily="18" charset="0"/>
                            <a:ea typeface="Cambria Math" panose="02040503050406030204" pitchFamily="18" charset="0"/>
                            <a:cs typeface="Arial" panose="020B0604020202020204" pitchFamily="34" charset="0"/>
                          </a:rPr>
                        </m:ctrlPr>
                      </m:fPr>
                      <m:num>
                        <m:r>
                          <a:rPr lang="it-IT" altLang="it-IT" sz="1800" b="0" i="1" smtClean="0">
                            <a:latin typeface="Cambria Math" panose="02040503050406030204" pitchFamily="18" charset="0"/>
                            <a:ea typeface="Cambria Math" panose="02040503050406030204" pitchFamily="18" charset="0"/>
                            <a:cs typeface="Arial" panose="020B0604020202020204" pitchFamily="34" charset="0"/>
                          </a:rPr>
                          <m:t>𝑚</m:t>
                        </m:r>
                        <m:r>
                          <a:rPr lang="it-IT" altLang="it-IT" sz="1800" b="0" i="1" smtClean="0">
                            <a:latin typeface="Cambria Math" panose="02040503050406030204" pitchFamily="18" charset="0"/>
                            <a:ea typeface="Cambria Math" panose="02040503050406030204" pitchFamily="18" charset="0"/>
                            <a:cs typeface="Arial" panose="020B0604020202020204" pitchFamily="34" charset="0"/>
                          </a:rPr>
                          <m:t>𝜋</m:t>
                        </m:r>
                        <m:r>
                          <a:rPr lang="it-IT" altLang="it-IT" sz="1800" b="0" i="1" smtClean="0">
                            <a:latin typeface="Cambria Math" panose="02040503050406030204" pitchFamily="18" charset="0"/>
                            <a:ea typeface="Cambria Math" panose="02040503050406030204" pitchFamily="18" charset="0"/>
                            <a:cs typeface="Arial" panose="020B0604020202020204" pitchFamily="34" charset="0"/>
                          </a:rPr>
                          <m:t>−</m:t>
                        </m:r>
                        <m:r>
                          <a:rPr lang="it-IT" altLang="it-IT" sz="1800" b="0" i="1" smtClean="0">
                            <a:latin typeface="Cambria Math" panose="02040503050406030204" pitchFamily="18" charset="0"/>
                            <a:ea typeface="Cambria Math" panose="02040503050406030204" pitchFamily="18" charset="0"/>
                            <a:cs typeface="Arial" panose="020B0604020202020204" pitchFamily="34" charset="0"/>
                          </a:rPr>
                          <m:t>2</m:t>
                        </m:r>
                        <m:r>
                          <a:rPr lang="it-IT" altLang="it-IT" sz="1800" b="0" i="1" smtClean="0">
                            <a:latin typeface="Cambria Math" panose="02040503050406030204" pitchFamily="18" charset="0"/>
                            <a:ea typeface="Cambria Math" panose="02040503050406030204" pitchFamily="18" charset="0"/>
                            <a:cs typeface="Arial" panose="020B0604020202020204" pitchFamily="34" charset="0"/>
                          </a:rPr>
                          <m:t>𝜋</m:t>
                        </m:r>
                      </m:num>
                      <m:den>
                        <m:r>
                          <a:rPr lang="it-IT" altLang="it-IT" sz="1800" b="0" i="1" smtClean="0">
                            <a:latin typeface="Cambria Math" panose="02040503050406030204" pitchFamily="18" charset="0"/>
                            <a:ea typeface="Cambria Math" panose="02040503050406030204" pitchFamily="18" charset="0"/>
                            <a:cs typeface="Arial" panose="020B0604020202020204" pitchFamily="34" charset="0"/>
                          </a:rPr>
                          <m:t>𝑚</m:t>
                        </m:r>
                      </m:den>
                    </m:f>
                  </m:oMath>
                </a14:m>
                <a:r>
                  <a:rPr lang="it-IT" altLang="it-IT" sz="1800" dirty="0">
                    <a:cs typeface="Arial" panose="020B0604020202020204" pitchFamily="34" charset="0"/>
                  </a:rPr>
                  <a:t>  e  </a:t>
                </a:r>
                <a14:m>
                  <m:oMath xmlns:m="http://schemas.openxmlformats.org/officeDocument/2006/math">
                    <m:r>
                      <m:rPr>
                        <m:sty m:val="p"/>
                      </m:rPr>
                      <a:rPr lang="it-IT" altLang="it-IT" sz="1800" b="0" i="0" smtClean="0">
                        <a:latin typeface="Cambria Math" panose="02040503050406030204" pitchFamily="18" charset="0"/>
                        <a:ea typeface="Cambria Math" panose="02040503050406030204" pitchFamily="18" charset="0"/>
                        <a:cs typeface="Arial" panose="020B0604020202020204" pitchFamily="34" charset="0"/>
                      </a:rPr>
                      <m:t>n</m:t>
                    </m:r>
                    <m:r>
                      <a:rPr lang="it-IT" altLang="it-IT" sz="1800" i="1" smtClean="0">
                        <a:latin typeface="Cambria Math" panose="02040503050406030204" pitchFamily="18" charset="0"/>
                        <a:ea typeface="Cambria Math" panose="02040503050406030204" pitchFamily="18" charset="0"/>
                        <a:cs typeface="Arial" panose="020B0604020202020204" pitchFamily="34" charset="0"/>
                      </a:rPr>
                      <m:t>𝛼</m:t>
                    </m:r>
                    <m:r>
                      <a:rPr lang="it-IT" altLang="it-IT" sz="1800" b="0" i="1" smtClean="0">
                        <a:latin typeface="Cambria Math" panose="02040503050406030204" pitchFamily="18" charset="0"/>
                        <a:ea typeface="Cambria Math" panose="02040503050406030204" pitchFamily="18" charset="0"/>
                        <a:cs typeface="Arial" panose="020B0604020202020204" pitchFamily="34" charset="0"/>
                      </a:rPr>
                      <m:t>=</m:t>
                    </m:r>
                    <m:r>
                      <a:rPr lang="it-IT" altLang="it-IT" sz="1800" b="0" i="1" smtClean="0">
                        <a:latin typeface="Cambria Math" panose="02040503050406030204" pitchFamily="18" charset="0"/>
                        <a:ea typeface="Cambria Math" panose="02040503050406030204" pitchFamily="18" charset="0"/>
                        <a:cs typeface="Arial" panose="020B0604020202020204" pitchFamily="34" charset="0"/>
                      </a:rPr>
                      <m:t>2</m:t>
                    </m:r>
                    <m:r>
                      <a:rPr lang="it-IT" altLang="it-IT" sz="1800" b="0" i="1" smtClean="0">
                        <a:latin typeface="Cambria Math" panose="02040503050406030204" pitchFamily="18" charset="0"/>
                        <a:ea typeface="Cambria Math" panose="02040503050406030204" pitchFamily="18" charset="0"/>
                        <a:cs typeface="Arial" panose="020B0604020202020204" pitchFamily="34" charset="0"/>
                      </a:rPr>
                      <m:t>𝜋</m:t>
                    </m:r>
                  </m:oMath>
                </a14:m>
                <a:endParaRPr lang="it-IT" altLang="it-IT" sz="1800" dirty="0">
                  <a:cs typeface="Arial" panose="020B0604020202020204" pitchFamily="34" charset="0"/>
                </a:endParaRPr>
              </a:p>
              <a:p>
                <a:pPr marL="0" indent="0" eaLnBrk="0" fontAlgn="base" hangingPunct="0">
                  <a:spcBef>
                    <a:spcPct val="0"/>
                  </a:spcBef>
                  <a:spcAft>
                    <a:spcPct val="0"/>
                  </a:spcAft>
                  <a:buClr>
                    <a:srgbClr val="728FA5"/>
                  </a:buClr>
                  <a:buSzPct val="80000"/>
                  <a:buNone/>
                </a:pPr>
                <a:br>
                  <a:rPr lang="it-IT" altLang="it-IT" sz="1800" dirty="0">
                    <a:cs typeface="Arial" panose="020B0604020202020204" pitchFamily="34" charset="0"/>
                  </a:rPr>
                </a:br>
                <a:endParaRPr lang="it-IT" altLang="it-IT" sz="1800" dirty="0">
                  <a:cs typeface="Arial" panose="020B0604020202020204" pitchFamily="34" charset="0"/>
                </a:endParaRPr>
              </a:p>
              <a:p>
                <a:pPr marL="285750" indent="-285750" eaLnBrk="0" fontAlgn="base" hangingPunct="0">
                  <a:spcBef>
                    <a:spcPct val="0"/>
                  </a:spcBef>
                  <a:spcAft>
                    <a:spcPct val="0"/>
                  </a:spcAft>
                  <a:buClr>
                    <a:srgbClr val="728FA5"/>
                  </a:buClr>
                  <a:buSzPct val="80000"/>
                  <a:buFont typeface="Wingdings" pitchFamily="2" charset="2"/>
                  <a:buChar char="q"/>
                </a:pPr>
                <a:r>
                  <a:rPr lang="it-IT" altLang="it-IT" sz="1800" dirty="0">
                    <a:cs typeface="Arial" panose="020B0604020202020204" pitchFamily="34" charset="0"/>
                  </a:rPr>
                  <a:t>Cioè per ogni </a:t>
                </a:r>
                <a14:m>
                  <m:oMath xmlns:m="http://schemas.openxmlformats.org/officeDocument/2006/math">
                    <m:r>
                      <a:rPr lang="it-IT" altLang="it-IT" sz="1800" i="1" dirty="0" smtClean="0">
                        <a:latin typeface="Cambria Math" panose="02040503050406030204" pitchFamily="18" charset="0"/>
                        <a:cs typeface="Arial" panose="020B0604020202020204" pitchFamily="34" charset="0"/>
                      </a:rPr>
                      <m:t>𝑚</m:t>
                    </m:r>
                    <m:r>
                      <a:rPr lang="it-IT" altLang="it-IT" sz="1800" i="1" dirty="0" smtClean="0">
                        <a:latin typeface="Cambria Math" panose="02040503050406030204" pitchFamily="18" charset="0"/>
                        <a:cs typeface="Arial" panose="020B0604020202020204" pitchFamily="34" charset="0"/>
                      </a:rPr>
                      <m:t> ≥ </m:t>
                    </m:r>
                    <m:r>
                      <a:rPr lang="it-IT" altLang="it-IT" sz="1800" i="1" dirty="0" smtClean="0">
                        <a:latin typeface="Cambria Math" panose="02040503050406030204" pitchFamily="18" charset="0"/>
                        <a:cs typeface="Arial" panose="020B0604020202020204" pitchFamily="34" charset="0"/>
                      </a:rPr>
                      <m:t>3</m:t>
                    </m:r>
                  </m:oMath>
                </a14:m>
                <a:r>
                  <a:rPr lang="it-IT" altLang="it-IT" sz="1800" dirty="0">
                    <a:cs typeface="Arial" panose="020B0604020202020204" pitchFamily="34" charset="0"/>
                  </a:rPr>
                  <a:t>, esiste una famiglia infinita di tassellazioni iperboliche  regolari dove </a:t>
                </a:r>
                <a:br>
                  <a:rPr lang="it-IT" altLang="it-IT" sz="1800" i="1" dirty="0">
                    <a:latin typeface="Cambria Math" panose="02040503050406030204" pitchFamily="18" charset="0"/>
                    <a:cs typeface="Arial" panose="020B0604020202020204" pitchFamily="34" charset="0"/>
                  </a:rPr>
                </a:br>
                <a14:m>
                  <m:oMath xmlns:m="http://schemas.openxmlformats.org/officeDocument/2006/math">
                    <m:r>
                      <a:rPr lang="it-IT" altLang="it-IT" sz="1800" i="1" dirty="0" smtClean="0">
                        <a:latin typeface="Cambria Math" panose="02040503050406030204" pitchFamily="18" charset="0"/>
                        <a:cs typeface="Arial" panose="020B0604020202020204" pitchFamily="34" charset="0"/>
                      </a:rPr>
                      <m:t>𝑛</m:t>
                    </m:r>
                    <m:r>
                      <a:rPr lang="it-IT" altLang="it-IT" sz="1800" i="1" dirty="0" smtClean="0">
                        <a:latin typeface="Cambria Math" panose="02040503050406030204" pitchFamily="18" charset="0"/>
                        <a:cs typeface="Arial" panose="020B0604020202020204" pitchFamily="34" charset="0"/>
                      </a:rPr>
                      <m:t> &gt; </m:t>
                    </m:r>
                    <m:f>
                      <m:fPr>
                        <m:ctrlPr>
                          <a:rPr lang="it-IT" altLang="it-IT" sz="1800" i="1" dirty="0" smtClean="0">
                            <a:latin typeface="Cambria Math" panose="02040503050406030204" pitchFamily="18" charset="0"/>
                            <a:cs typeface="Arial" panose="020B0604020202020204" pitchFamily="34" charset="0"/>
                          </a:rPr>
                        </m:ctrlPr>
                      </m:fPr>
                      <m:num>
                        <m:r>
                          <a:rPr lang="it-IT" altLang="it-IT" sz="1800" i="1" dirty="0">
                            <a:latin typeface="Cambria Math" panose="02040503050406030204" pitchFamily="18" charset="0"/>
                            <a:cs typeface="Arial" panose="020B0604020202020204" pitchFamily="34" charset="0"/>
                          </a:rPr>
                          <m:t>2</m:t>
                        </m:r>
                        <m:r>
                          <a:rPr lang="it-IT" altLang="it-IT" sz="1800" i="1" dirty="0">
                            <a:latin typeface="Cambria Math" panose="02040503050406030204" pitchFamily="18" charset="0"/>
                            <a:cs typeface="Arial" panose="020B0604020202020204" pitchFamily="34" charset="0"/>
                          </a:rPr>
                          <m:t>𝑚</m:t>
                        </m:r>
                        <m:r>
                          <m:rPr>
                            <m:nor/>
                          </m:rPr>
                          <a:rPr lang="it-IT" sz="1800" dirty="0">
                            <a:cs typeface="Arial" panose="020B0604020202020204" pitchFamily="34" charset="0"/>
                          </a:rPr>
                          <m:t> </m:t>
                        </m:r>
                      </m:num>
                      <m:den>
                        <m:r>
                          <a:rPr lang="it-IT" altLang="it-IT" sz="1800" i="1" dirty="0" smtClean="0">
                            <a:latin typeface="Cambria Math" panose="02040503050406030204" pitchFamily="18" charset="0"/>
                            <a:cs typeface="Arial" panose="020B0604020202020204" pitchFamily="34" charset="0"/>
                          </a:rPr>
                          <m:t>𝑚</m:t>
                        </m:r>
                        <m:r>
                          <a:rPr lang="it-IT" altLang="it-IT" sz="1800" i="1" dirty="0" smtClean="0">
                            <a:latin typeface="Cambria Math" panose="02040503050406030204" pitchFamily="18" charset="0"/>
                            <a:cs typeface="Arial" panose="020B0604020202020204" pitchFamily="34" charset="0"/>
                          </a:rPr>
                          <m:t>−</m:t>
                        </m:r>
                        <m:r>
                          <a:rPr lang="it-IT" altLang="it-IT" sz="1800" i="1" dirty="0" smtClean="0">
                            <a:latin typeface="Cambria Math" panose="02040503050406030204" pitchFamily="18" charset="0"/>
                            <a:cs typeface="Arial" panose="020B0604020202020204" pitchFamily="34" charset="0"/>
                          </a:rPr>
                          <m:t>2</m:t>
                        </m:r>
                      </m:den>
                    </m:f>
                    <m:r>
                      <a:rPr lang="it-IT" altLang="it-IT" sz="1800" dirty="0" smtClean="0">
                        <a:latin typeface="Cambria Math" panose="02040503050406030204" pitchFamily="18" charset="0"/>
                        <a:cs typeface="Arial" panose="020B0604020202020204" pitchFamily="34" charset="0"/>
                      </a:rPr>
                      <m:t> .</m:t>
                    </m:r>
                  </m:oMath>
                </a14:m>
                <a:r>
                  <a:rPr lang="it-IT" sz="1800" kern="100" baseline="30000" dirty="0">
                    <a:solidFill>
                      <a:srgbClr val="000000"/>
                    </a:solidFill>
                    <a:ea typeface="Calibri" panose="020F0502020204030204" pitchFamily="34" charset="0"/>
                    <a:cs typeface="Times New Roman" panose="02020603050405020304" pitchFamily="18" charset="0"/>
                  </a:rPr>
                  <a:t>[5]</a:t>
                </a:r>
                <a:endParaRPr lang="it-IT" sz="1800" dirty="0">
                  <a:cs typeface="Arial" panose="020B0604020202020204" pitchFamily="34" charset="0"/>
                </a:endParaRPr>
              </a:p>
              <a:p>
                <a:endParaRPr lang="it-IT" sz="2000" dirty="0"/>
              </a:p>
            </p:txBody>
          </p:sp>
        </mc:Choice>
        <mc:Fallback xmlns="">
          <p:sp>
            <p:nvSpPr>
              <p:cNvPr id="7" name="Segnaposto contenuto 1">
                <a:extLst>
                  <a:ext uri="{FF2B5EF4-FFF2-40B4-BE49-F238E27FC236}">
                    <a16:creationId xmlns:a16="http://schemas.microsoft.com/office/drawing/2014/main" id="{206950D4-F1A7-034D-81D7-B85EC2D66BD7}"/>
                  </a:ext>
                </a:extLst>
              </p:cNvPr>
              <p:cNvSpPr txBox="1">
                <a:spLocks noRot="1" noChangeAspect="1" noMove="1" noResize="1" noEditPoints="1" noAdjustHandles="1" noChangeArrowheads="1" noChangeShapeType="1" noTextEdit="1"/>
              </p:cNvSpPr>
              <p:nvPr/>
            </p:nvSpPr>
            <p:spPr>
              <a:xfrm>
                <a:off x="296398" y="1314711"/>
                <a:ext cx="2716898" cy="1912414"/>
              </a:xfrm>
              <a:prstGeom prst="rect">
                <a:avLst/>
              </a:prstGeom>
              <a:blipFill>
                <a:blip r:embed="rId4"/>
                <a:stretch>
                  <a:fillRect l="-465" t="-2649" r="-1395" b="-97351"/>
                </a:stretch>
              </a:blipFill>
            </p:spPr>
            <p:txBody>
              <a:bodyPr/>
              <a:lstStyle/>
              <a:p>
                <a:r>
                  <a:rPr lang="it-IT">
                    <a:noFill/>
                  </a:rPr>
                  <a:t> </a:t>
                </a:r>
              </a:p>
            </p:txBody>
          </p:sp>
        </mc:Fallback>
      </mc:AlternateContent>
      <p:pic>
        <p:nvPicPr>
          <p:cNvPr id="9" name="Picture 1" descr="page104image99677808">
            <a:extLst>
              <a:ext uri="{FF2B5EF4-FFF2-40B4-BE49-F238E27FC236}">
                <a16:creationId xmlns:a16="http://schemas.microsoft.com/office/drawing/2014/main" id="{94864C2A-7D6E-B4D5-775D-40787900FD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7753" y="1181635"/>
            <a:ext cx="5796491" cy="529263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1C358362-B9E2-7DEB-C9EA-AD93EBD68388}"/>
                  </a:ext>
                </a:extLst>
              </p:cNvPr>
              <p:cNvSpPr txBox="1"/>
              <p:nvPr/>
            </p:nvSpPr>
            <p:spPr>
              <a:xfrm>
                <a:off x="9178702" y="4232623"/>
                <a:ext cx="2037696" cy="1425583"/>
              </a:xfrm>
              <a:prstGeom prst="rect">
                <a:avLst/>
              </a:prstGeom>
              <a:noFill/>
            </p:spPr>
            <p:txBody>
              <a:bodyPr wrap="square">
                <a:spAutoFit/>
              </a:bodyPr>
              <a:lstStyle/>
              <a:p>
                <a:r>
                  <a:rPr lang="it-IT" sz="1400" b="1" dirty="0">
                    <a:effectLst/>
                    <a:cs typeface="Arial" panose="020B0604020202020204" pitchFamily="34" charset="0"/>
                  </a:rPr>
                  <a:t>Figura </a:t>
                </a:r>
                <a:r>
                  <a:rPr lang="it-IT" sz="1400" b="1" dirty="0">
                    <a:cs typeface="Arial" panose="020B0604020202020204" pitchFamily="34" charset="0"/>
                  </a:rPr>
                  <a:t>33</a:t>
                </a:r>
                <a:r>
                  <a:rPr lang="it-IT" sz="1400" dirty="0">
                    <a:cs typeface="Arial" panose="020B0604020202020204" pitchFamily="34" charset="0"/>
                  </a:rPr>
                  <a:t>: </a:t>
                </a:r>
                <a:r>
                  <a:rPr lang="it-IT" sz="1400" dirty="0">
                    <a:effectLst/>
                    <a:cs typeface="Arial" panose="020B0604020202020204" pitchFamily="34" charset="0"/>
                  </a:rPr>
                  <a:t>Le prime due</a:t>
                </a:r>
              </a:p>
              <a:p>
                <a:r>
                  <a:rPr lang="it-IT" sz="1400" dirty="0">
                    <a:effectLst/>
                    <a:cs typeface="Arial" panose="020B0604020202020204" pitchFamily="34" charset="0"/>
                  </a:rPr>
                  <a:t>P- tassellazioni </a:t>
                </a:r>
                <a14:m>
                  <m:oMath xmlns:m="http://schemas.openxmlformats.org/officeDocument/2006/math">
                    <m:sSub>
                      <m:sSubPr>
                        <m:ctrlPr>
                          <a:rPr lang="it-IT" sz="1400" b="0" i="1" dirty="0" smtClean="0">
                            <a:effectLst/>
                            <a:latin typeface="Cambria Math" panose="02040503050406030204" pitchFamily="18" charset="0"/>
                            <a:cs typeface="Arial" panose="020B0604020202020204" pitchFamily="34" charset="0"/>
                          </a:rPr>
                        </m:ctrlPr>
                      </m:sSubPr>
                      <m:e>
                        <m:r>
                          <a:rPr lang="it-IT" sz="1400" i="1" dirty="0">
                            <a:latin typeface="Cambria Math" panose="02040503050406030204" pitchFamily="18" charset="0"/>
                            <a:cs typeface="Arial" panose="020B0604020202020204" pitchFamily="34" charset="0"/>
                          </a:rPr>
                          <m:t>𝑇</m:t>
                        </m:r>
                      </m:e>
                      <m:sub>
                        <m:r>
                          <a:rPr lang="it-IT" sz="1400" b="0" i="1" dirty="0" smtClean="0">
                            <a:effectLst/>
                            <a:latin typeface="Cambria Math" panose="02040503050406030204" pitchFamily="18" charset="0"/>
                            <a:cs typeface="Arial" panose="020B0604020202020204" pitchFamily="34" charset="0"/>
                          </a:rPr>
                          <m:t>𝑚</m:t>
                        </m:r>
                        <m:r>
                          <a:rPr lang="it-IT" sz="1400" b="0" i="1" dirty="0" smtClean="0">
                            <a:effectLst/>
                            <a:latin typeface="Cambria Math" panose="02040503050406030204" pitchFamily="18" charset="0"/>
                            <a:cs typeface="Arial" panose="020B0604020202020204" pitchFamily="34" charset="0"/>
                          </a:rPr>
                          <m:t>,</m:t>
                        </m:r>
                        <m:r>
                          <a:rPr lang="it-IT" sz="1400" b="0" i="1" dirty="0" smtClean="0">
                            <a:effectLst/>
                            <a:latin typeface="Cambria Math" panose="02040503050406030204" pitchFamily="18" charset="0"/>
                            <a:cs typeface="Arial" panose="020B0604020202020204" pitchFamily="34" charset="0"/>
                          </a:rPr>
                          <m:t>𝑛</m:t>
                        </m:r>
                        <m:r>
                          <a:rPr lang="it-IT" sz="1400" b="0" i="1" dirty="0" smtClean="0">
                            <a:effectLst/>
                            <a:latin typeface="Cambria Math" panose="02040503050406030204" pitchFamily="18" charset="0"/>
                            <a:cs typeface="Arial" panose="020B0604020202020204" pitchFamily="34" charset="0"/>
                          </a:rPr>
                          <m:t> </m:t>
                        </m:r>
                      </m:sub>
                    </m:sSub>
                  </m:oMath>
                </a14:m>
                <a:r>
                  <a:rPr lang="it-IT" sz="1400" dirty="0">
                    <a:effectLst/>
                    <a:cs typeface="Arial" panose="020B0604020202020204" pitchFamily="34" charset="0"/>
                  </a:rPr>
                  <a:t>del piano iperbolico per </a:t>
                </a:r>
                <a:endParaRPr lang="it-IT" sz="1400" i="1" dirty="0">
                  <a:effectLst/>
                  <a:cs typeface="Arial" panose="020B0604020202020204" pitchFamily="34" charset="0"/>
                </a:endParaRPr>
              </a:p>
              <a:p>
                <a14:m>
                  <m:oMath xmlns:m="http://schemas.openxmlformats.org/officeDocument/2006/math">
                    <m:r>
                      <a:rPr lang="it-IT" sz="1400" i="1" dirty="0" smtClean="0">
                        <a:effectLst/>
                        <a:latin typeface="Cambria Math" panose="02040503050406030204" pitchFamily="18" charset="0"/>
                        <a:cs typeface="Arial" panose="020B0604020202020204" pitchFamily="34" charset="0"/>
                      </a:rPr>
                      <m:t>3</m:t>
                    </m:r>
                    <m:r>
                      <a:rPr lang="it-IT" sz="1400" i="1" dirty="0" smtClean="0">
                        <a:effectLst/>
                        <a:latin typeface="Cambria Math" panose="02040503050406030204" pitchFamily="18" charset="0"/>
                        <a:cs typeface="Arial" panose="020B0604020202020204" pitchFamily="34" charset="0"/>
                      </a:rPr>
                      <m:t>≤</m:t>
                    </m:r>
                    <m:r>
                      <a:rPr lang="it-IT" sz="1400" i="1" dirty="0" smtClean="0">
                        <a:effectLst/>
                        <a:latin typeface="Cambria Math" panose="02040503050406030204" pitchFamily="18" charset="0"/>
                        <a:cs typeface="Arial" panose="020B0604020202020204" pitchFamily="34" charset="0"/>
                      </a:rPr>
                      <m:t>𝑚</m:t>
                    </m:r>
                    <m:r>
                      <a:rPr lang="it-IT" sz="1400" i="1" dirty="0" smtClean="0">
                        <a:effectLst/>
                        <a:latin typeface="Cambria Math" panose="02040503050406030204" pitchFamily="18" charset="0"/>
                        <a:cs typeface="Arial" panose="020B0604020202020204" pitchFamily="34" charset="0"/>
                      </a:rPr>
                      <m:t>≤</m:t>
                    </m:r>
                    <m:r>
                      <a:rPr lang="it-IT" sz="1400" i="1" dirty="0" smtClean="0">
                        <a:effectLst/>
                        <a:latin typeface="Cambria Math" panose="02040503050406030204" pitchFamily="18" charset="0"/>
                        <a:cs typeface="Arial" panose="020B0604020202020204" pitchFamily="34" charset="0"/>
                      </a:rPr>
                      <m:t>8</m:t>
                    </m:r>
                    <m:r>
                      <a:rPr lang="it-IT" sz="1400" b="0" i="0" dirty="0" smtClean="0">
                        <a:effectLst/>
                        <a:latin typeface="Cambria Math" panose="02040503050406030204" pitchFamily="18" charset="0"/>
                        <a:cs typeface="Arial" panose="020B0604020202020204" pitchFamily="34" charset="0"/>
                      </a:rPr>
                      <m:t> </m:t>
                    </m:r>
                  </m:oMath>
                </a14:m>
                <a:r>
                  <a:rPr lang="it-IT" sz="1400" dirty="0">
                    <a:effectLst/>
                    <a:cs typeface="Arial" panose="020B0604020202020204" pitchFamily="34" charset="0"/>
                  </a:rPr>
                  <a:t>(in nero) e le loro duali </a:t>
                </a:r>
                <a14:m>
                  <m:oMath xmlns:m="http://schemas.openxmlformats.org/officeDocument/2006/math">
                    <m:sSubSup>
                      <m:sSubSupPr>
                        <m:ctrlPr>
                          <a:rPr lang="it-IT" sz="1400" i="1" smtClean="0">
                            <a:effectLst/>
                            <a:latin typeface="Cambria Math" panose="02040503050406030204" pitchFamily="18" charset="0"/>
                            <a:cs typeface="Arial" panose="020B0604020202020204" pitchFamily="34" charset="0"/>
                          </a:rPr>
                        </m:ctrlPr>
                      </m:sSubSupPr>
                      <m:e>
                        <m:r>
                          <a:rPr lang="it-IT" sz="1400" b="0" i="1" smtClean="0">
                            <a:effectLst/>
                            <a:latin typeface="Cambria Math" panose="02040503050406030204" pitchFamily="18" charset="0"/>
                            <a:cs typeface="Arial" panose="020B0604020202020204" pitchFamily="34" charset="0"/>
                          </a:rPr>
                          <m:t>𝑇</m:t>
                        </m:r>
                      </m:e>
                      <m:sub>
                        <m:r>
                          <a:rPr lang="it-IT" sz="1400" i="1" dirty="0">
                            <a:latin typeface="Cambria Math" panose="02040503050406030204" pitchFamily="18" charset="0"/>
                            <a:cs typeface="Arial" panose="020B0604020202020204" pitchFamily="34" charset="0"/>
                          </a:rPr>
                          <m:t>𝑚</m:t>
                        </m:r>
                        <m:r>
                          <a:rPr lang="it-IT" sz="1400" i="1" dirty="0">
                            <a:latin typeface="Cambria Math" panose="02040503050406030204" pitchFamily="18" charset="0"/>
                            <a:cs typeface="Arial" panose="020B0604020202020204" pitchFamily="34" charset="0"/>
                          </a:rPr>
                          <m:t>,</m:t>
                        </m:r>
                        <m:r>
                          <a:rPr lang="it-IT" sz="1400" i="1" dirty="0">
                            <a:latin typeface="Cambria Math" panose="02040503050406030204" pitchFamily="18" charset="0"/>
                            <a:cs typeface="Arial" panose="020B0604020202020204" pitchFamily="34" charset="0"/>
                          </a:rPr>
                          <m:t>𝑛</m:t>
                        </m:r>
                      </m:sub>
                      <m:sup>
                        <m:r>
                          <a:rPr lang="it-IT" sz="1400" b="0" i="1" smtClean="0">
                            <a:effectLst/>
                            <a:latin typeface="Cambria Math" panose="02040503050406030204" pitchFamily="18" charset="0"/>
                            <a:cs typeface="Arial" panose="020B0604020202020204" pitchFamily="34" charset="0"/>
                          </a:rPr>
                          <m:t>′</m:t>
                        </m:r>
                      </m:sup>
                    </m:sSubSup>
                    <m:r>
                      <a:rPr lang="it-IT" sz="1400" i="1" smtClean="0">
                        <a:effectLst/>
                        <a:latin typeface="Cambria Math" panose="02040503050406030204" pitchFamily="18" charset="0"/>
                        <a:ea typeface="Cambria Math" panose="02040503050406030204" pitchFamily="18" charset="0"/>
                        <a:cs typeface="Arial" panose="020B0604020202020204" pitchFamily="34" charset="0"/>
                      </a:rPr>
                      <m:t>≅</m:t>
                    </m:r>
                    <m:sSub>
                      <m:sSubPr>
                        <m:ctrlPr>
                          <a:rPr lang="it-IT" sz="1400" i="1" dirty="0">
                            <a:latin typeface="Cambria Math" panose="02040503050406030204" pitchFamily="18" charset="0"/>
                            <a:cs typeface="Arial" panose="020B0604020202020204" pitchFamily="34" charset="0"/>
                          </a:rPr>
                        </m:ctrlPr>
                      </m:sSubPr>
                      <m:e>
                        <m:r>
                          <a:rPr lang="it-IT" sz="1400" i="1" dirty="0">
                            <a:latin typeface="Cambria Math" panose="02040503050406030204" pitchFamily="18" charset="0"/>
                            <a:cs typeface="Arial" panose="020B0604020202020204" pitchFamily="34" charset="0"/>
                          </a:rPr>
                          <m:t>𝑇</m:t>
                        </m:r>
                      </m:e>
                      <m:sub>
                        <m:r>
                          <a:rPr lang="it-IT" sz="1400" b="0" i="1" dirty="0" smtClean="0">
                            <a:latin typeface="Cambria Math" panose="02040503050406030204" pitchFamily="18" charset="0"/>
                            <a:cs typeface="Arial" panose="020B0604020202020204" pitchFamily="34" charset="0"/>
                          </a:rPr>
                          <m:t>𝑛</m:t>
                        </m:r>
                        <m:r>
                          <a:rPr lang="it-IT" sz="1400" i="1" dirty="0">
                            <a:latin typeface="Cambria Math" panose="02040503050406030204" pitchFamily="18" charset="0"/>
                            <a:cs typeface="Arial" panose="020B0604020202020204" pitchFamily="34" charset="0"/>
                          </a:rPr>
                          <m:t>,</m:t>
                        </m:r>
                        <m:r>
                          <a:rPr lang="it-IT" sz="1400" b="0" i="1" dirty="0" smtClean="0">
                            <a:latin typeface="Cambria Math" panose="02040503050406030204" pitchFamily="18" charset="0"/>
                            <a:cs typeface="Arial" panose="020B0604020202020204" pitchFamily="34" charset="0"/>
                          </a:rPr>
                          <m:t>𝑚</m:t>
                        </m:r>
                        <m:r>
                          <a:rPr lang="it-IT" sz="1400" i="1" dirty="0">
                            <a:latin typeface="Cambria Math" panose="02040503050406030204" pitchFamily="18" charset="0"/>
                            <a:cs typeface="Arial" panose="020B0604020202020204" pitchFamily="34" charset="0"/>
                          </a:rPr>
                          <m:t> </m:t>
                        </m:r>
                      </m:sub>
                    </m:sSub>
                  </m:oMath>
                </a14:m>
                <a:r>
                  <a:rPr lang="it-IT" sz="1400" dirty="0">
                    <a:effectLst/>
                    <a:cs typeface="Arial" panose="020B0604020202020204" pitchFamily="34" charset="0"/>
                  </a:rPr>
                  <a:t> (in rosso). </a:t>
                </a:r>
                <a:r>
                  <a:rPr lang="it-IT" sz="1400" kern="100" baseline="30000" dirty="0">
                    <a:solidFill>
                      <a:srgbClr val="000000"/>
                    </a:solidFill>
                    <a:cs typeface="Times New Roman" panose="02020603050405020304" pitchFamily="18" charset="0"/>
                  </a:rPr>
                  <a:t>[5</a:t>
                </a:r>
                <a:r>
                  <a:rPr lang="it-IT" sz="1400" kern="100" baseline="30000" dirty="0">
                    <a:solidFill>
                      <a:srgbClr val="000000"/>
                    </a:solidFill>
                    <a:ea typeface="Calibri" panose="020F0502020204030204" pitchFamily="34" charset="0"/>
                    <a:cs typeface="Times New Roman" panose="02020603050405020304" pitchFamily="18" charset="0"/>
                  </a:rPr>
                  <a:t>]</a:t>
                </a:r>
                <a:endParaRPr lang="it-IT" sz="1400" dirty="0">
                  <a:cs typeface="Arial" panose="020B0604020202020204" pitchFamily="34" charset="0"/>
                </a:endParaRPr>
              </a:p>
            </p:txBody>
          </p:sp>
        </mc:Choice>
        <mc:Fallback xmlns="">
          <p:sp>
            <p:nvSpPr>
              <p:cNvPr id="10" name="CasellaDiTesto 9">
                <a:extLst>
                  <a:ext uri="{FF2B5EF4-FFF2-40B4-BE49-F238E27FC236}">
                    <a16:creationId xmlns:a16="http://schemas.microsoft.com/office/drawing/2014/main" id="{1C358362-B9E2-7DEB-C9EA-AD93EBD68388}"/>
                  </a:ext>
                </a:extLst>
              </p:cNvPr>
              <p:cNvSpPr txBox="1">
                <a:spLocks noRot="1" noChangeAspect="1" noMove="1" noResize="1" noEditPoints="1" noAdjustHandles="1" noChangeArrowheads="1" noChangeShapeType="1" noTextEdit="1"/>
              </p:cNvSpPr>
              <p:nvPr/>
            </p:nvSpPr>
            <p:spPr>
              <a:xfrm>
                <a:off x="9178702" y="4232623"/>
                <a:ext cx="2037696" cy="1425583"/>
              </a:xfrm>
              <a:prstGeom prst="rect">
                <a:avLst/>
              </a:prstGeom>
              <a:blipFill>
                <a:blip r:embed="rId6"/>
                <a:stretch>
                  <a:fillRect l="-1235" t="-885" b="-1770"/>
                </a:stretch>
              </a:blipFill>
            </p:spPr>
            <p:txBody>
              <a:bodyPr/>
              <a:lstStyle/>
              <a:p>
                <a:r>
                  <a:rPr lang="it-IT">
                    <a:noFill/>
                  </a:rPr>
                  <a:t> </a:t>
                </a:r>
              </a:p>
            </p:txBody>
          </p:sp>
        </mc:Fallback>
      </mc:AlternateContent>
      <p:cxnSp>
        <p:nvCxnSpPr>
          <p:cNvPr id="11" name="Connettore diritto 35">
            <a:extLst>
              <a:ext uri="{FF2B5EF4-FFF2-40B4-BE49-F238E27FC236}">
                <a16:creationId xmlns:a16="http://schemas.microsoft.com/office/drawing/2014/main" id="{98BFE17E-9238-8856-4932-A3AEE620E3DB}"/>
              </a:ext>
            </a:extLst>
          </p:cNvPr>
          <p:cNvCxnSpPr>
            <a:cxnSpLocks/>
          </p:cNvCxnSpPr>
          <p:nvPr/>
        </p:nvCxnSpPr>
        <p:spPr>
          <a:xfrm>
            <a:off x="361949" y="992687"/>
            <a:ext cx="11412955" cy="0"/>
          </a:xfrm>
          <a:prstGeom prst="line">
            <a:avLst/>
          </a:prstGeom>
          <a:ln w="53975">
            <a:solidFill>
              <a:srgbClr val="2D486E"/>
            </a:solidFill>
          </a:ln>
        </p:spPr>
        <p:style>
          <a:lnRef idx="2">
            <a:schemeClr val="accent1"/>
          </a:lnRef>
          <a:fillRef idx="0">
            <a:schemeClr val="accent1"/>
          </a:fillRef>
          <a:effectRef idx="1">
            <a:schemeClr val="accent1"/>
          </a:effectRef>
          <a:fontRef idx="minor">
            <a:schemeClr val="tx1"/>
          </a:fontRef>
        </p:style>
      </p:cxnSp>
      <p:sp>
        <p:nvSpPr>
          <p:cNvPr id="12" name="object 17">
            <a:extLst>
              <a:ext uri="{FF2B5EF4-FFF2-40B4-BE49-F238E27FC236}">
                <a16:creationId xmlns:a16="http://schemas.microsoft.com/office/drawing/2014/main" id="{56F6FCCA-D0E7-7C2F-0ACA-BB55C6CF76DD}"/>
              </a:ext>
            </a:extLst>
          </p:cNvPr>
          <p:cNvSpPr/>
          <p:nvPr/>
        </p:nvSpPr>
        <p:spPr>
          <a:xfrm>
            <a:off x="8258811" y="5865"/>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pic>
        <p:nvPicPr>
          <p:cNvPr id="2" name="Immagine 1" descr="Immagine che contiene Carattere, testo, logo, simbolo&#10;&#10;Descrizione generata automaticamente">
            <a:extLst>
              <a:ext uri="{FF2B5EF4-FFF2-40B4-BE49-F238E27FC236}">
                <a16:creationId xmlns:a16="http://schemas.microsoft.com/office/drawing/2014/main" id="{AB718079-E253-3A84-21F7-249B6CFC9B69}"/>
              </a:ext>
            </a:extLst>
          </p:cNvPr>
          <p:cNvPicPr>
            <a:picLocks noChangeAspect="1"/>
          </p:cNvPicPr>
          <p:nvPr/>
        </p:nvPicPr>
        <p:blipFill rotWithShape="1">
          <a:blip r:embed="rId7">
            <a:extLst>
              <a:ext uri="{28A0092B-C50C-407E-A947-70E740481C1C}">
                <a14:useLocalDpi xmlns:a14="http://schemas.microsoft.com/office/drawing/2010/main" val="0"/>
              </a:ext>
            </a:extLst>
          </a:blip>
          <a:srcRect l="6459" t="9813" r="5897" b="7500"/>
          <a:stretch/>
        </p:blipFill>
        <p:spPr>
          <a:xfrm>
            <a:off x="10197550" y="5981131"/>
            <a:ext cx="1740450" cy="754949"/>
          </a:xfrm>
          <a:prstGeom prst="rect">
            <a:avLst/>
          </a:prstGeom>
        </p:spPr>
      </p:pic>
    </p:spTree>
    <p:extLst>
      <p:ext uri="{BB962C8B-B14F-4D97-AF65-F5344CB8AC3E}">
        <p14:creationId xmlns:p14="http://schemas.microsoft.com/office/powerpoint/2010/main" val="19780374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page110image100614768">
            <a:extLst>
              <a:ext uri="{FF2B5EF4-FFF2-40B4-BE49-F238E27FC236}">
                <a16:creationId xmlns:a16="http://schemas.microsoft.com/office/drawing/2014/main" id="{B0A6C761-1922-3B2F-549D-CA91D2AFB1E3}"/>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1330309" y="1332413"/>
            <a:ext cx="9806226" cy="4605134"/>
          </a:xfrm>
          <a:prstGeom prst="rect">
            <a:avLst/>
          </a:prstGeom>
          <a:noFill/>
          <a:extLst>
            <a:ext uri="{909E8E84-426E-40DD-AFC4-6F175D3DCCD1}">
              <a14:hiddenFill xmlns:a14="http://schemas.microsoft.com/office/drawing/2010/main">
                <a:solidFill>
                  <a:srgbClr val="FFFFFF"/>
                </a:solidFill>
              </a14:hiddenFill>
            </a:ext>
          </a:extLst>
        </p:spPr>
      </p:pic>
      <p:sp>
        <p:nvSpPr>
          <p:cNvPr id="26" name="object 17">
            <a:extLst>
              <a:ext uri="{FF2B5EF4-FFF2-40B4-BE49-F238E27FC236}">
                <a16:creationId xmlns:a16="http://schemas.microsoft.com/office/drawing/2014/main" id="{3A1B1A1A-756E-4A0F-4B68-7C3D0E9BEAED}"/>
              </a:ext>
            </a:extLst>
          </p:cNvPr>
          <p:cNvSpPr/>
          <p:nvPr/>
        </p:nvSpPr>
        <p:spPr>
          <a:xfrm>
            <a:off x="1330309"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latin typeface="Avenir Next" panose="020B0503020202020204" pitchFamily="34" charset="0"/>
            </a:endParaRPr>
          </a:p>
        </p:txBody>
      </p:sp>
      <p:sp>
        <p:nvSpPr>
          <p:cNvPr id="27" name="object 17">
            <a:extLst>
              <a:ext uri="{FF2B5EF4-FFF2-40B4-BE49-F238E27FC236}">
                <a16:creationId xmlns:a16="http://schemas.microsoft.com/office/drawing/2014/main" id="{28C0FD3E-8CE9-A116-0D54-E87A876866B5}"/>
              </a:ext>
            </a:extLst>
          </p:cNvPr>
          <p:cNvSpPr/>
          <p:nvPr/>
        </p:nvSpPr>
        <p:spPr>
          <a:xfrm>
            <a:off x="2711261"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28" name="object 17">
            <a:extLst>
              <a:ext uri="{FF2B5EF4-FFF2-40B4-BE49-F238E27FC236}">
                <a16:creationId xmlns:a16="http://schemas.microsoft.com/office/drawing/2014/main" id="{EDE02A27-4BFC-32E5-CCDB-47DE8CBCF2E4}"/>
              </a:ext>
            </a:extLst>
          </p:cNvPr>
          <p:cNvSpPr/>
          <p:nvPr/>
        </p:nvSpPr>
        <p:spPr>
          <a:xfrm>
            <a:off x="4092212"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0" name="object 17">
            <a:extLst>
              <a:ext uri="{FF2B5EF4-FFF2-40B4-BE49-F238E27FC236}">
                <a16:creationId xmlns:a16="http://schemas.microsoft.com/office/drawing/2014/main" id="{DF5C94D1-AE51-B87D-F606-D704F0240741}"/>
              </a:ext>
            </a:extLst>
          </p:cNvPr>
          <p:cNvSpPr/>
          <p:nvPr/>
        </p:nvSpPr>
        <p:spPr>
          <a:xfrm>
            <a:off x="6865987"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1" name="object 17">
            <a:extLst>
              <a:ext uri="{FF2B5EF4-FFF2-40B4-BE49-F238E27FC236}">
                <a16:creationId xmlns:a16="http://schemas.microsoft.com/office/drawing/2014/main" id="{EAC7C983-61A4-ADDF-C2BF-AA032276B1D8}"/>
              </a:ext>
            </a:extLst>
          </p:cNvPr>
          <p:cNvSpPr/>
          <p:nvPr/>
        </p:nvSpPr>
        <p:spPr>
          <a:xfrm>
            <a:off x="8252876"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2" name="object 17">
            <a:extLst>
              <a:ext uri="{FF2B5EF4-FFF2-40B4-BE49-F238E27FC236}">
                <a16:creationId xmlns:a16="http://schemas.microsoft.com/office/drawing/2014/main" id="{BB34F172-0916-45B6-9749-9C7FB0DFECE2}"/>
              </a:ext>
            </a:extLst>
          </p:cNvPr>
          <p:cNvSpPr/>
          <p:nvPr/>
        </p:nvSpPr>
        <p:spPr>
          <a:xfrm>
            <a:off x="9639765"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3" name="object 17">
            <a:extLst>
              <a:ext uri="{FF2B5EF4-FFF2-40B4-BE49-F238E27FC236}">
                <a16:creationId xmlns:a16="http://schemas.microsoft.com/office/drawing/2014/main" id="{F4B78069-C610-7BA8-F4CF-EFB924D4D321}"/>
              </a:ext>
            </a:extLst>
          </p:cNvPr>
          <p:cNvSpPr/>
          <p:nvPr/>
        </p:nvSpPr>
        <p:spPr>
          <a:xfrm>
            <a:off x="12455253" y="0"/>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endParaRPr>
          </a:p>
        </p:txBody>
      </p:sp>
      <p:sp>
        <p:nvSpPr>
          <p:cNvPr id="35" name="object 18">
            <a:extLst>
              <a:ext uri="{FF2B5EF4-FFF2-40B4-BE49-F238E27FC236}">
                <a16:creationId xmlns:a16="http://schemas.microsoft.com/office/drawing/2014/main" id="{BFD78D3B-EE38-5E2E-DFC1-2476D4C33EDC}"/>
              </a:ext>
            </a:extLst>
          </p:cNvPr>
          <p:cNvSpPr/>
          <p:nvPr/>
        </p:nvSpPr>
        <p:spPr>
          <a:xfrm>
            <a:off x="12455253" y="645425"/>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7" name="object 19">
            <a:extLst>
              <a:ext uri="{FF2B5EF4-FFF2-40B4-BE49-F238E27FC236}">
                <a16:creationId xmlns:a16="http://schemas.microsoft.com/office/drawing/2014/main" id="{43ADCA6E-CCD3-21D9-908D-46260C79A8CE}"/>
              </a:ext>
            </a:extLst>
          </p:cNvPr>
          <p:cNvSpPr/>
          <p:nvPr/>
        </p:nvSpPr>
        <p:spPr>
          <a:xfrm>
            <a:off x="12455253" y="129085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9E122C"/>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8" name="object 20">
            <a:extLst>
              <a:ext uri="{FF2B5EF4-FFF2-40B4-BE49-F238E27FC236}">
                <a16:creationId xmlns:a16="http://schemas.microsoft.com/office/drawing/2014/main" id="{B33FA088-795D-7FF8-1446-56A6D9AD439A}"/>
              </a:ext>
            </a:extLst>
          </p:cNvPr>
          <p:cNvSpPr/>
          <p:nvPr/>
        </p:nvSpPr>
        <p:spPr>
          <a:xfrm>
            <a:off x="12455253" y="193627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019E6D"/>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9" name="object 19">
            <a:extLst>
              <a:ext uri="{FF2B5EF4-FFF2-40B4-BE49-F238E27FC236}">
                <a16:creationId xmlns:a16="http://schemas.microsoft.com/office/drawing/2014/main" id="{ECC8F59F-DE12-AE1E-FCD4-9FF1089423ED}"/>
              </a:ext>
            </a:extLst>
          </p:cNvPr>
          <p:cNvSpPr/>
          <p:nvPr/>
        </p:nvSpPr>
        <p:spPr>
          <a:xfrm>
            <a:off x="12455253" y="258170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0" name="object 20">
            <a:extLst>
              <a:ext uri="{FF2B5EF4-FFF2-40B4-BE49-F238E27FC236}">
                <a16:creationId xmlns:a16="http://schemas.microsoft.com/office/drawing/2014/main" id="{B9C09F2A-97B8-6865-2833-4203885DB7BA}"/>
              </a:ext>
            </a:extLst>
          </p:cNvPr>
          <p:cNvSpPr/>
          <p:nvPr/>
        </p:nvSpPr>
        <p:spPr>
          <a:xfrm>
            <a:off x="12455253" y="322712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1" name="object 20">
            <a:extLst>
              <a:ext uri="{FF2B5EF4-FFF2-40B4-BE49-F238E27FC236}">
                <a16:creationId xmlns:a16="http://schemas.microsoft.com/office/drawing/2014/main" id="{0C9A3CDE-73E1-D781-D42A-324BBBC6E2BF}"/>
              </a:ext>
            </a:extLst>
          </p:cNvPr>
          <p:cNvSpPr/>
          <p:nvPr/>
        </p:nvSpPr>
        <p:spPr>
          <a:xfrm>
            <a:off x="12455253" y="3872550"/>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chemeClr val="accent5">
              <a:lumMod val="75000"/>
            </a:schemeClr>
          </a:solidFill>
          <a:ln>
            <a:solidFill>
              <a:srgbClr val="9E122C"/>
            </a:solidFill>
          </a:ln>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3" name="object 17">
            <a:extLst>
              <a:ext uri="{FF2B5EF4-FFF2-40B4-BE49-F238E27FC236}">
                <a16:creationId xmlns:a16="http://schemas.microsoft.com/office/drawing/2014/main" id="{D19F4331-5FEF-877D-E316-0939B626BB26}"/>
              </a:ext>
            </a:extLst>
          </p:cNvPr>
          <p:cNvSpPr/>
          <p:nvPr/>
        </p:nvSpPr>
        <p:spPr>
          <a:xfrm>
            <a:off x="5485036" y="-4161"/>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8" name="Subtitle 3">
            <a:extLst>
              <a:ext uri="{FF2B5EF4-FFF2-40B4-BE49-F238E27FC236}">
                <a16:creationId xmlns:a16="http://schemas.microsoft.com/office/drawing/2014/main" id="{737E7B0B-3948-1520-848B-52C4867CB62C}"/>
              </a:ext>
            </a:extLst>
          </p:cNvPr>
          <p:cNvSpPr txBox="1">
            <a:spLocks/>
          </p:cNvSpPr>
          <p:nvPr/>
        </p:nvSpPr>
        <p:spPr bwMode="gray">
          <a:xfrm>
            <a:off x="361949" y="443666"/>
            <a:ext cx="11412955" cy="360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marL="0" marR="0" lvl="0" indent="0" algn="l"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r>
              <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rPr>
              <a:t>TASSELLAZIONI IPERBOLICHE : </a:t>
            </a:r>
            <a:r>
              <a:rPr lang="en-US" altLang="it-IT" dirty="0">
                <a:solidFill>
                  <a:schemeClr val="tx1"/>
                </a:solidFill>
                <a:latin typeface="Avenir Next" panose="020B0503020202020204" pitchFamily="34" charset="0"/>
                <a:ea typeface="Verdana" panose="020B0604030504040204" pitchFamily="34" charset="0"/>
                <a:cs typeface="Arial" panose="020B0604020202020204" pitchFamily="34" charset="0"/>
              </a:rPr>
              <a:t>RICOSTRUZIONE DELLA FIGURA DI COXETER</a:t>
            </a:r>
            <a:endPar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id="{C1CF91D1-E36E-675A-44FE-4EE99ED2AD82}"/>
                  </a:ext>
                </a:extLst>
              </p:cNvPr>
              <p:cNvSpPr txBox="1"/>
              <p:nvPr/>
            </p:nvSpPr>
            <p:spPr>
              <a:xfrm>
                <a:off x="3594940" y="6073518"/>
                <a:ext cx="5879863" cy="307777"/>
              </a:xfrm>
              <a:prstGeom prst="rect">
                <a:avLst/>
              </a:prstGeom>
              <a:noFill/>
            </p:spPr>
            <p:txBody>
              <a:bodyPr wrap="square">
                <a:spAutoFit/>
              </a:bodyPr>
              <a:lstStyle/>
              <a:p>
                <a:r>
                  <a:rPr lang="it-IT" sz="1400" b="1" dirty="0">
                    <a:effectLst/>
                    <a:cs typeface="Arial" panose="020B0604020202020204" pitchFamily="34" charset="0"/>
                  </a:rPr>
                  <a:t>Figura </a:t>
                </a:r>
                <a:r>
                  <a:rPr lang="it-IT" sz="1400" b="1" dirty="0">
                    <a:cs typeface="Arial" panose="020B0604020202020204" pitchFamily="34" charset="0"/>
                  </a:rPr>
                  <a:t>34</a:t>
                </a:r>
                <a:r>
                  <a:rPr lang="it-IT" sz="1400" dirty="0">
                    <a:cs typeface="Arial" panose="020B0604020202020204" pitchFamily="34" charset="0"/>
                  </a:rPr>
                  <a:t>: </a:t>
                </a:r>
                <a:r>
                  <a:rPr lang="it-IT" sz="1400" i="1" dirty="0">
                    <a:effectLst/>
                    <a:cs typeface="Arial" panose="020B0604020202020204" pitchFamily="34" charset="0"/>
                  </a:rPr>
                  <a:t>Limite del Cerchio I </a:t>
                </a:r>
                <a:r>
                  <a:rPr lang="it-IT" sz="1400" kern="100" baseline="30000" dirty="0">
                    <a:solidFill>
                      <a:srgbClr val="000000"/>
                    </a:solidFill>
                    <a:ea typeface="Calibri" panose="020F0502020204030204" pitchFamily="34" charset="0"/>
                    <a:cs typeface="Times New Roman" panose="02020603050405020304" pitchFamily="18" charset="0"/>
                  </a:rPr>
                  <a:t>[2] </a:t>
                </a:r>
                <a:r>
                  <a:rPr lang="it-IT" sz="1400" dirty="0">
                    <a:effectLst/>
                    <a:cs typeface="Arial" panose="020B0604020202020204" pitchFamily="34" charset="0"/>
                  </a:rPr>
                  <a:t>(1958), esempio di tassellazione </a:t>
                </a:r>
                <a14:m>
                  <m:oMath xmlns:m="http://schemas.openxmlformats.org/officeDocument/2006/math">
                    <m:r>
                      <a:rPr lang="it-IT" sz="1400" i="1" dirty="0" smtClean="0">
                        <a:effectLst/>
                        <a:latin typeface="Cambria Math" panose="02040503050406030204" pitchFamily="18" charset="0"/>
                        <a:cs typeface="Arial" panose="020B0604020202020204" pitchFamily="34" charset="0"/>
                      </a:rPr>
                      <m:t>{</m:t>
                    </m:r>
                    <m:r>
                      <a:rPr lang="it-IT" sz="1400" i="1" dirty="0" smtClean="0">
                        <a:effectLst/>
                        <a:latin typeface="Cambria Math" panose="02040503050406030204" pitchFamily="18" charset="0"/>
                        <a:cs typeface="Arial" panose="020B0604020202020204" pitchFamily="34" charset="0"/>
                      </a:rPr>
                      <m:t>6</m:t>
                    </m:r>
                    <m:r>
                      <a:rPr lang="it-IT" sz="1400" i="1" dirty="0" smtClean="0">
                        <a:effectLst/>
                        <a:latin typeface="Cambria Math" panose="02040503050406030204" pitchFamily="18" charset="0"/>
                        <a:cs typeface="Arial" panose="020B0604020202020204" pitchFamily="34" charset="0"/>
                      </a:rPr>
                      <m:t>,</m:t>
                    </m:r>
                    <m:r>
                      <a:rPr lang="it-IT" sz="1400" i="1" dirty="0" smtClean="0">
                        <a:effectLst/>
                        <a:latin typeface="Cambria Math" panose="02040503050406030204" pitchFamily="18" charset="0"/>
                        <a:cs typeface="Arial" panose="020B0604020202020204" pitchFamily="34" charset="0"/>
                      </a:rPr>
                      <m:t>4</m:t>
                    </m:r>
                    <m:r>
                      <a:rPr lang="it-IT" sz="1400" i="1" dirty="0" smtClean="0">
                        <a:effectLst/>
                        <a:latin typeface="Cambria Math" panose="02040503050406030204" pitchFamily="18" charset="0"/>
                        <a:cs typeface="Arial" panose="020B0604020202020204" pitchFamily="34" charset="0"/>
                      </a:rPr>
                      <m:t>}. </m:t>
                    </m:r>
                  </m:oMath>
                </a14:m>
                <a:endParaRPr lang="it-IT" sz="1100" dirty="0">
                  <a:cs typeface="Arial" panose="020B0604020202020204" pitchFamily="34" charset="0"/>
                </a:endParaRPr>
              </a:p>
            </p:txBody>
          </p:sp>
        </mc:Choice>
        <mc:Fallback xmlns="">
          <p:sp>
            <p:nvSpPr>
              <p:cNvPr id="5" name="CasellaDiTesto 4">
                <a:extLst>
                  <a:ext uri="{FF2B5EF4-FFF2-40B4-BE49-F238E27FC236}">
                    <a16:creationId xmlns:a16="http://schemas.microsoft.com/office/drawing/2014/main" id="{C1CF91D1-E36E-675A-44FE-4EE99ED2AD82}"/>
                  </a:ext>
                </a:extLst>
              </p:cNvPr>
              <p:cNvSpPr txBox="1">
                <a:spLocks noRot="1" noChangeAspect="1" noMove="1" noResize="1" noEditPoints="1" noAdjustHandles="1" noChangeArrowheads="1" noChangeShapeType="1" noTextEdit="1"/>
              </p:cNvSpPr>
              <p:nvPr/>
            </p:nvSpPr>
            <p:spPr>
              <a:xfrm>
                <a:off x="3594940" y="6073518"/>
                <a:ext cx="5879863" cy="307777"/>
              </a:xfrm>
              <a:prstGeom prst="rect">
                <a:avLst/>
              </a:prstGeom>
              <a:blipFill>
                <a:blip r:embed="rId4"/>
                <a:stretch>
                  <a:fillRect l="-432" t="-4000" b="-20000"/>
                </a:stretch>
              </a:blipFill>
            </p:spPr>
            <p:txBody>
              <a:bodyPr/>
              <a:lstStyle/>
              <a:p>
                <a:r>
                  <a:rPr lang="it-IT">
                    <a:noFill/>
                  </a:rPr>
                  <a:t> </a:t>
                </a:r>
              </a:p>
            </p:txBody>
          </p:sp>
        </mc:Fallback>
      </mc:AlternateContent>
      <p:cxnSp>
        <p:nvCxnSpPr>
          <p:cNvPr id="6" name="Connettore diritto 35">
            <a:extLst>
              <a:ext uri="{FF2B5EF4-FFF2-40B4-BE49-F238E27FC236}">
                <a16:creationId xmlns:a16="http://schemas.microsoft.com/office/drawing/2014/main" id="{C5589208-09EE-1B9A-902A-0D43746421FF}"/>
              </a:ext>
            </a:extLst>
          </p:cNvPr>
          <p:cNvCxnSpPr>
            <a:cxnSpLocks/>
          </p:cNvCxnSpPr>
          <p:nvPr/>
        </p:nvCxnSpPr>
        <p:spPr>
          <a:xfrm>
            <a:off x="361949" y="992687"/>
            <a:ext cx="11412955" cy="0"/>
          </a:xfrm>
          <a:prstGeom prst="line">
            <a:avLst/>
          </a:prstGeom>
          <a:ln w="53975">
            <a:solidFill>
              <a:srgbClr val="2D486E"/>
            </a:solidFill>
          </a:ln>
        </p:spPr>
        <p:style>
          <a:lnRef idx="2">
            <a:schemeClr val="accent1"/>
          </a:lnRef>
          <a:fillRef idx="0">
            <a:schemeClr val="accent1"/>
          </a:fillRef>
          <a:effectRef idx="1">
            <a:schemeClr val="accent1"/>
          </a:effectRef>
          <a:fontRef idx="minor">
            <a:schemeClr val="tx1"/>
          </a:fontRef>
        </p:style>
      </p:cxnSp>
      <p:sp>
        <p:nvSpPr>
          <p:cNvPr id="7" name="object 17">
            <a:extLst>
              <a:ext uri="{FF2B5EF4-FFF2-40B4-BE49-F238E27FC236}">
                <a16:creationId xmlns:a16="http://schemas.microsoft.com/office/drawing/2014/main" id="{801E9B10-7648-B826-6B19-9C8AA41CF0B9}"/>
              </a:ext>
            </a:extLst>
          </p:cNvPr>
          <p:cNvSpPr/>
          <p:nvPr/>
        </p:nvSpPr>
        <p:spPr>
          <a:xfrm>
            <a:off x="8258811" y="5865"/>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pic>
        <p:nvPicPr>
          <p:cNvPr id="2" name="Immagine 1" descr="Immagine che contiene Carattere, testo, logo, simbolo&#10;&#10;Descrizione generata automaticamente">
            <a:extLst>
              <a:ext uri="{FF2B5EF4-FFF2-40B4-BE49-F238E27FC236}">
                <a16:creationId xmlns:a16="http://schemas.microsoft.com/office/drawing/2014/main" id="{CFCA8454-B4C9-BFC4-6942-99D900A25E57}"/>
              </a:ext>
            </a:extLst>
          </p:cNvPr>
          <p:cNvPicPr>
            <a:picLocks noChangeAspect="1"/>
          </p:cNvPicPr>
          <p:nvPr/>
        </p:nvPicPr>
        <p:blipFill rotWithShape="1">
          <a:blip r:embed="rId5">
            <a:extLst>
              <a:ext uri="{28A0092B-C50C-407E-A947-70E740481C1C}">
                <a14:useLocalDpi xmlns:a14="http://schemas.microsoft.com/office/drawing/2010/main" val="0"/>
              </a:ext>
            </a:extLst>
          </a:blip>
          <a:srcRect l="6459" t="9813" r="5897" b="7500"/>
          <a:stretch/>
        </p:blipFill>
        <p:spPr>
          <a:xfrm>
            <a:off x="10197550" y="5981131"/>
            <a:ext cx="1740450" cy="754949"/>
          </a:xfrm>
          <a:prstGeom prst="rect">
            <a:avLst/>
          </a:prstGeom>
        </p:spPr>
      </p:pic>
    </p:spTree>
    <p:extLst>
      <p:ext uri="{BB962C8B-B14F-4D97-AF65-F5344CB8AC3E}">
        <p14:creationId xmlns:p14="http://schemas.microsoft.com/office/powerpoint/2010/main" val="17058225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page111image99817360">
            <a:extLst>
              <a:ext uri="{FF2B5EF4-FFF2-40B4-BE49-F238E27FC236}">
                <a16:creationId xmlns:a16="http://schemas.microsoft.com/office/drawing/2014/main" id="{4EEC2B84-9950-2674-F22B-B63CC8B496D9}"/>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1119431" y="1063857"/>
            <a:ext cx="10227982" cy="5142245"/>
          </a:xfrm>
          <a:prstGeom prst="rect">
            <a:avLst/>
          </a:prstGeom>
          <a:noFill/>
          <a:extLst>
            <a:ext uri="{909E8E84-426E-40DD-AFC4-6F175D3DCCD1}">
              <a14:hiddenFill xmlns:a14="http://schemas.microsoft.com/office/drawing/2010/main">
                <a:solidFill>
                  <a:srgbClr val="FFFFFF"/>
                </a:solidFill>
              </a14:hiddenFill>
            </a:ext>
          </a:extLst>
        </p:spPr>
      </p:pic>
      <p:sp>
        <p:nvSpPr>
          <p:cNvPr id="26" name="object 17">
            <a:extLst>
              <a:ext uri="{FF2B5EF4-FFF2-40B4-BE49-F238E27FC236}">
                <a16:creationId xmlns:a16="http://schemas.microsoft.com/office/drawing/2014/main" id="{3A1B1A1A-756E-4A0F-4B68-7C3D0E9BEAED}"/>
              </a:ext>
            </a:extLst>
          </p:cNvPr>
          <p:cNvSpPr/>
          <p:nvPr/>
        </p:nvSpPr>
        <p:spPr>
          <a:xfrm>
            <a:off x="1330309"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latin typeface="Avenir Next" panose="020B0503020202020204" pitchFamily="34" charset="0"/>
            </a:endParaRPr>
          </a:p>
        </p:txBody>
      </p:sp>
      <p:sp>
        <p:nvSpPr>
          <p:cNvPr id="27" name="object 17">
            <a:extLst>
              <a:ext uri="{FF2B5EF4-FFF2-40B4-BE49-F238E27FC236}">
                <a16:creationId xmlns:a16="http://schemas.microsoft.com/office/drawing/2014/main" id="{28C0FD3E-8CE9-A116-0D54-E87A876866B5}"/>
              </a:ext>
            </a:extLst>
          </p:cNvPr>
          <p:cNvSpPr/>
          <p:nvPr/>
        </p:nvSpPr>
        <p:spPr>
          <a:xfrm>
            <a:off x="2711261"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28" name="object 17">
            <a:extLst>
              <a:ext uri="{FF2B5EF4-FFF2-40B4-BE49-F238E27FC236}">
                <a16:creationId xmlns:a16="http://schemas.microsoft.com/office/drawing/2014/main" id="{EDE02A27-4BFC-32E5-CCDB-47DE8CBCF2E4}"/>
              </a:ext>
            </a:extLst>
          </p:cNvPr>
          <p:cNvSpPr/>
          <p:nvPr/>
        </p:nvSpPr>
        <p:spPr>
          <a:xfrm>
            <a:off x="4092212"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0" name="object 17">
            <a:extLst>
              <a:ext uri="{FF2B5EF4-FFF2-40B4-BE49-F238E27FC236}">
                <a16:creationId xmlns:a16="http://schemas.microsoft.com/office/drawing/2014/main" id="{DF5C94D1-AE51-B87D-F606-D704F0240741}"/>
              </a:ext>
            </a:extLst>
          </p:cNvPr>
          <p:cNvSpPr/>
          <p:nvPr/>
        </p:nvSpPr>
        <p:spPr>
          <a:xfrm>
            <a:off x="6865987"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1" name="object 17">
            <a:extLst>
              <a:ext uri="{FF2B5EF4-FFF2-40B4-BE49-F238E27FC236}">
                <a16:creationId xmlns:a16="http://schemas.microsoft.com/office/drawing/2014/main" id="{EAC7C983-61A4-ADDF-C2BF-AA032276B1D8}"/>
              </a:ext>
            </a:extLst>
          </p:cNvPr>
          <p:cNvSpPr/>
          <p:nvPr/>
        </p:nvSpPr>
        <p:spPr>
          <a:xfrm>
            <a:off x="8252876"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2" name="object 17">
            <a:extLst>
              <a:ext uri="{FF2B5EF4-FFF2-40B4-BE49-F238E27FC236}">
                <a16:creationId xmlns:a16="http://schemas.microsoft.com/office/drawing/2014/main" id="{BB34F172-0916-45B6-9749-9C7FB0DFECE2}"/>
              </a:ext>
            </a:extLst>
          </p:cNvPr>
          <p:cNvSpPr/>
          <p:nvPr/>
        </p:nvSpPr>
        <p:spPr>
          <a:xfrm>
            <a:off x="9639765"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33" name="object 17">
            <a:extLst>
              <a:ext uri="{FF2B5EF4-FFF2-40B4-BE49-F238E27FC236}">
                <a16:creationId xmlns:a16="http://schemas.microsoft.com/office/drawing/2014/main" id="{F4B78069-C610-7BA8-F4CF-EFB924D4D321}"/>
              </a:ext>
            </a:extLst>
          </p:cNvPr>
          <p:cNvSpPr/>
          <p:nvPr/>
        </p:nvSpPr>
        <p:spPr>
          <a:xfrm>
            <a:off x="12455253" y="0"/>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endParaRPr>
          </a:p>
        </p:txBody>
      </p:sp>
      <p:sp>
        <p:nvSpPr>
          <p:cNvPr id="35" name="object 18">
            <a:extLst>
              <a:ext uri="{FF2B5EF4-FFF2-40B4-BE49-F238E27FC236}">
                <a16:creationId xmlns:a16="http://schemas.microsoft.com/office/drawing/2014/main" id="{BFD78D3B-EE38-5E2E-DFC1-2476D4C33EDC}"/>
              </a:ext>
            </a:extLst>
          </p:cNvPr>
          <p:cNvSpPr/>
          <p:nvPr/>
        </p:nvSpPr>
        <p:spPr>
          <a:xfrm>
            <a:off x="12455253" y="645425"/>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7" name="object 19">
            <a:extLst>
              <a:ext uri="{FF2B5EF4-FFF2-40B4-BE49-F238E27FC236}">
                <a16:creationId xmlns:a16="http://schemas.microsoft.com/office/drawing/2014/main" id="{43ADCA6E-CCD3-21D9-908D-46260C79A8CE}"/>
              </a:ext>
            </a:extLst>
          </p:cNvPr>
          <p:cNvSpPr/>
          <p:nvPr/>
        </p:nvSpPr>
        <p:spPr>
          <a:xfrm>
            <a:off x="12455253" y="129085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9E122C"/>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8" name="object 20">
            <a:extLst>
              <a:ext uri="{FF2B5EF4-FFF2-40B4-BE49-F238E27FC236}">
                <a16:creationId xmlns:a16="http://schemas.microsoft.com/office/drawing/2014/main" id="{B33FA088-795D-7FF8-1446-56A6D9AD439A}"/>
              </a:ext>
            </a:extLst>
          </p:cNvPr>
          <p:cNvSpPr/>
          <p:nvPr/>
        </p:nvSpPr>
        <p:spPr>
          <a:xfrm>
            <a:off x="12455253" y="193627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019E6D"/>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39" name="object 19">
            <a:extLst>
              <a:ext uri="{FF2B5EF4-FFF2-40B4-BE49-F238E27FC236}">
                <a16:creationId xmlns:a16="http://schemas.microsoft.com/office/drawing/2014/main" id="{ECC8F59F-DE12-AE1E-FCD4-9FF1089423ED}"/>
              </a:ext>
            </a:extLst>
          </p:cNvPr>
          <p:cNvSpPr/>
          <p:nvPr/>
        </p:nvSpPr>
        <p:spPr>
          <a:xfrm>
            <a:off x="12455253" y="258170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0" name="object 20">
            <a:extLst>
              <a:ext uri="{FF2B5EF4-FFF2-40B4-BE49-F238E27FC236}">
                <a16:creationId xmlns:a16="http://schemas.microsoft.com/office/drawing/2014/main" id="{B9C09F2A-97B8-6865-2833-4203885DB7BA}"/>
              </a:ext>
            </a:extLst>
          </p:cNvPr>
          <p:cNvSpPr/>
          <p:nvPr/>
        </p:nvSpPr>
        <p:spPr>
          <a:xfrm>
            <a:off x="12455253" y="322712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sp>
        <p:nvSpPr>
          <p:cNvPr id="41" name="object 20">
            <a:extLst>
              <a:ext uri="{FF2B5EF4-FFF2-40B4-BE49-F238E27FC236}">
                <a16:creationId xmlns:a16="http://schemas.microsoft.com/office/drawing/2014/main" id="{0C9A3CDE-73E1-D781-D42A-324BBBC6E2BF}"/>
              </a:ext>
            </a:extLst>
          </p:cNvPr>
          <p:cNvSpPr/>
          <p:nvPr/>
        </p:nvSpPr>
        <p:spPr>
          <a:xfrm>
            <a:off x="12455253" y="3872550"/>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chemeClr val="accent5">
              <a:lumMod val="75000"/>
            </a:schemeClr>
          </a:solidFill>
          <a:ln>
            <a:solidFill>
              <a:srgbClr val="9E122C"/>
            </a:solidFill>
          </a:ln>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3" name="object 17">
            <a:extLst>
              <a:ext uri="{FF2B5EF4-FFF2-40B4-BE49-F238E27FC236}">
                <a16:creationId xmlns:a16="http://schemas.microsoft.com/office/drawing/2014/main" id="{D19F4331-5FEF-877D-E316-0939B626BB26}"/>
              </a:ext>
            </a:extLst>
          </p:cNvPr>
          <p:cNvSpPr/>
          <p:nvPr/>
        </p:nvSpPr>
        <p:spPr>
          <a:xfrm>
            <a:off x="5485036" y="-4161"/>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8" name="Subtitle 3">
            <a:extLst>
              <a:ext uri="{FF2B5EF4-FFF2-40B4-BE49-F238E27FC236}">
                <a16:creationId xmlns:a16="http://schemas.microsoft.com/office/drawing/2014/main" id="{737E7B0B-3948-1520-848B-52C4867CB62C}"/>
              </a:ext>
            </a:extLst>
          </p:cNvPr>
          <p:cNvSpPr txBox="1">
            <a:spLocks/>
          </p:cNvSpPr>
          <p:nvPr/>
        </p:nvSpPr>
        <p:spPr bwMode="gray">
          <a:xfrm>
            <a:off x="361949" y="443666"/>
            <a:ext cx="11412955" cy="411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marL="0" marR="0" lvl="0" indent="0" algn="l"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r>
              <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rPr>
              <a:t>TASSELLAZIONI IPERBOLICHE </a:t>
            </a:r>
            <a:r>
              <a:rPr lang="en-US" altLang="it-IT" sz="2000" dirty="0">
                <a:solidFill>
                  <a:schemeClr val="tx1"/>
                </a:solidFill>
                <a:latin typeface="Avenir Next" panose="020B0503020202020204" pitchFamily="34" charset="0"/>
                <a:ea typeface="Verdana" panose="020B0604030504040204" pitchFamily="34" charset="0"/>
                <a:cs typeface="Arial" panose="020B0604020202020204" pitchFamily="34" charset="0"/>
              </a:rPr>
              <a:t>: </a:t>
            </a:r>
            <a:r>
              <a:rPr lang="en-US" altLang="it-IT" dirty="0">
                <a:solidFill>
                  <a:schemeClr val="tx1"/>
                </a:solidFill>
                <a:latin typeface="Avenir Next" panose="020B0503020202020204" pitchFamily="34" charset="0"/>
                <a:ea typeface="Verdana" panose="020B0604030504040204" pitchFamily="34" charset="0"/>
                <a:cs typeface="Arial" panose="020B0604020202020204" pitchFamily="34" charset="0"/>
              </a:rPr>
              <a:t>RICOSTRUZIONE DELLA FIGURA DI COXETER</a:t>
            </a:r>
            <a:endPar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488C412C-6435-1674-E2BF-AD0C762C24BC}"/>
                  </a:ext>
                </a:extLst>
              </p:cNvPr>
              <p:cNvSpPr txBox="1"/>
              <p:nvPr/>
            </p:nvSpPr>
            <p:spPr>
              <a:xfrm>
                <a:off x="3550761" y="6106558"/>
                <a:ext cx="7002262" cy="307777"/>
              </a:xfrm>
              <a:prstGeom prst="rect">
                <a:avLst/>
              </a:prstGeom>
              <a:noFill/>
            </p:spPr>
            <p:txBody>
              <a:bodyPr wrap="square">
                <a:spAutoFit/>
              </a:bodyPr>
              <a:lstStyle/>
              <a:p>
                <a:r>
                  <a:rPr lang="it-IT" sz="1400" b="1" dirty="0">
                    <a:effectLst/>
                    <a:cs typeface="Arial" panose="020B0604020202020204" pitchFamily="34" charset="0"/>
                  </a:rPr>
                  <a:t>Figura </a:t>
                </a:r>
                <a:r>
                  <a:rPr lang="it-IT" sz="1400" b="1" dirty="0">
                    <a:cs typeface="Arial" panose="020B0604020202020204" pitchFamily="34" charset="0"/>
                  </a:rPr>
                  <a:t>35</a:t>
                </a:r>
                <a:r>
                  <a:rPr lang="it-IT" sz="1400" dirty="0">
                    <a:cs typeface="Arial" panose="020B0604020202020204" pitchFamily="34" charset="0"/>
                  </a:rPr>
                  <a:t>: </a:t>
                </a:r>
                <a:r>
                  <a:rPr lang="it-IT" sz="1400" i="1" dirty="0">
                    <a:effectLst/>
                    <a:cs typeface="Arial" panose="020B0604020202020204" pitchFamily="34" charset="0"/>
                  </a:rPr>
                  <a:t>Limite del Cerchio III </a:t>
                </a:r>
                <a:r>
                  <a:rPr lang="it-IT" sz="1400" kern="100" baseline="30000" dirty="0">
                    <a:solidFill>
                      <a:srgbClr val="000000"/>
                    </a:solidFill>
                    <a:ea typeface="Calibri" panose="020F0502020204030204" pitchFamily="34" charset="0"/>
                    <a:cs typeface="Times New Roman" panose="02020603050405020304" pitchFamily="18" charset="0"/>
                  </a:rPr>
                  <a:t>[2] </a:t>
                </a:r>
                <a:r>
                  <a:rPr lang="it-IT" sz="1400" dirty="0">
                    <a:effectLst/>
                    <a:cs typeface="Arial" panose="020B0604020202020204" pitchFamily="34" charset="0"/>
                  </a:rPr>
                  <a:t>(1958), esempio di tassellazione </a:t>
                </a:r>
                <a14:m>
                  <m:oMath xmlns:m="http://schemas.openxmlformats.org/officeDocument/2006/math">
                    <m:r>
                      <a:rPr lang="it-IT" sz="1400" i="1" dirty="0" smtClean="0">
                        <a:effectLst/>
                        <a:latin typeface="Cambria Math" panose="02040503050406030204" pitchFamily="18" charset="0"/>
                        <a:cs typeface="Arial" panose="020B0604020202020204" pitchFamily="34" charset="0"/>
                      </a:rPr>
                      <m:t>{</m:t>
                    </m:r>
                    <m:r>
                      <a:rPr lang="it-IT" sz="1400" b="0" i="1" dirty="0" smtClean="0">
                        <a:effectLst/>
                        <a:latin typeface="Cambria Math" panose="02040503050406030204" pitchFamily="18" charset="0"/>
                        <a:cs typeface="Arial" panose="020B0604020202020204" pitchFamily="34" charset="0"/>
                      </a:rPr>
                      <m:t>8</m:t>
                    </m:r>
                    <m:r>
                      <a:rPr lang="it-IT" sz="1400" i="1" dirty="0" smtClean="0">
                        <a:effectLst/>
                        <a:latin typeface="Cambria Math" panose="02040503050406030204" pitchFamily="18" charset="0"/>
                        <a:cs typeface="Arial" panose="020B0604020202020204" pitchFamily="34" charset="0"/>
                      </a:rPr>
                      <m:t>,</m:t>
                    </m:r>
                    <m:r>
                      <a:rPr lang="it-IT" sz="1400" b="0" i="1" dirty="0" smtClean="0">
                        <a:effectLst/>
                        <a:latin typeface="Cambria Math" panose="02040503050406030204" pitchFamily="18" charset="0"/>
                        <a:cs typeface="Arial" panose="020B0604020202020204" pitchFamily="34" charset="0"/>
                      </a:rPr>
                      <m:t>3</m:t>
                    </m:r>
                    <m:r>
                      <a:rPr lang="it-IT" sz="1400" i="1" dirty="0" smtClean="0">
                        <a:effectLst/>
                        <a:latin typeface="Cambria Math" panose="02040503050406030204" pitchFamily="18" charset="0"/>
                        <a:cs typeface="Arial" panose="020B0604020202020204" pitchFamily="34" charset="0"/>
                      </a:rPr>
                      <m:t>}. </m:t>
                    </m:r>
                  </m:oMath>
                </a14:m>
                <a:endParaRPr lang="it-IT" sz="1100" dirty="0">
                  <a:cs typeface="Arial" panose="020B0604020202020204" pitchFamily="34" charset="0"/>
                </a:endParaRPr>
              </a:p>
            </p:txBody>
          </p:sp>
        </mc:Choice>
        <mc:Fallback xmlns="">
          <p:sp>
            <p:nvSpPr>
              <p:cNvPr id="7" name="CasellaDiTesto 6">
                <a:extLst>
                  <a:ext uri="{FF2B5EF4-FFF2-40B4-BE49-F238E27FC236}">
                    <a16:creationId xmlns:a16="http://schemas.microsoft.com/office/drawing/2014/main" id="{488C412C-6435-1674-E2BF-AD0C762C24BC}"/>
                  </a:ext>
                </a:extLst>
              </p:cNvPr>
              <p:cNvSpPr txBox="1">
                <a:spLocks noRot="1" noChangeAspect="1" noMove="1" noResize="1" noEditPoints="1" noAdjustHandles="1" noChangeArrowheads="1" noChangeShapeType="1" noTextEdit="1"/>
              </p:cNvSpPr>
              <p:nvPr/>
            </p:nvSpPr>
            <p:spPr>
              <a:xfrm>
                <a:off x="3550761" y="6106558"/>
                <a:ext cx="7002262" cy="307777"/>
              </a:xfrm>
              <a:prstGeom prst="rect">
                <a:avLst/>
              </a:prstGeom>
              <a:blipFill>
                <a:blip r:embed="rId4"/>
                <a:stretch>
                  <a:fillRect l="-362" b="-24000"/>
                </a:stretch>
              </a:blipFill>
            </p:spPr>
            <p:txBody>
              <a:bodyPr/>
              <a:lstStyle/>
              <a:p>
                <a:r>
                  <a:rPr lang="it-IT">
                    <a:noFill/>
                  </a:rPr>
                  <a:t> </a:t>
                </a:r>
              </a:p>
            </p:txBody>
          </p:sp>
        </mc:Fallback>
      </mc:AlternateContent>
      <p:cxnSp>
        <p:nvCxnSpPr>
          <p:cNvPr id="9" name="Connettore diritto 35">
            <a:extLst>
              <a:ext uri="{FF2B5EF4-FFF2-40B4-BE49-F238E27FC236}">
                <a16:creationId xmlns:a16="http://schemas.microsoft.com/office/drawing/2014/main" id="{F25E3940-9A47-5CA4-4EC8-E3DC86948A23}"/>
              </a:ext>
            </a:extLst>
          </p:cNvPr>
          <p:cNvCxnSpPr>
            <a:cxnSpLocks/>
          </p:cNvCxnSpPr>
          <p:nvPr/>
        </p:nvCxnSpPr>
        <p:spPr>
          <a:xfrm>
            <a:off x="361949" y="992687"/>
            <a:ext cx="11412955" cy="0"/>
          </a:xfrm>
          <a:prstGeom prst="line">
            <a:avLst/>
          </a:prstGeom>
          <a:ln w="53975">
            <a:solidFill>
              <a:srgbClr val="2D486E"/>
            </a:solidFill>
          </a:ln>
        </p:spPr>
        <p:style>
          <a:lnRef idx="2">
            <a:schemeClr val="accent1"/>
          </a:lnRef>
          <a:fillRef idx="0">
            <a:schemeClr val="accent1"/>
          </a:fillRef>
          <a:effectRef idx="1">
            <a:schemeClr val="accent1"/>
          </a:effectRef>
          <a:fontRef idx="minor">
            <a:schemeClr val="tx1"/>
          </a:fontRef>
        </p:style>
      </p:cxnSp>
      <p:sp>
        <p:nvSpPr>
          <p:cNvPr id="10" name="object 17">
            <a:extLst>
              <a:ext uri="{FF2B5EF4-FFF2-40B4-BE49-F238E27FC236}">
                <a16:creationId xmlns:a16="http://schemas.microsoft.com/office/drawing/2014/main" id="{D96FD53E-C7FB-8089-7CEA-536A0C63FE6C}"/>
              </a:ext>
            </a:extLst>
          </p:cNvPr>
          <p:cNvSpPr/>
          <p:nvPr/>
        </p:nvSpPr>
        <p:spPr>
          <a:xfrm>
            <a:off x="8258811" y="5865"/>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p>
        </p:txBody>
      </p:sp>
      <p:pic>
        <p:nvPicPr>
          <p:cNvPr id="2" name="Immagine 1" descr="Immagine che contiene Carattere, testo, logo, simbolo&#10;&#10;Descrizione generata automaticamente">
            <a:extLst>
              <a:ext uri="{FF2B5EF4-FFF2-40B4-BE49-F238E27FC236}">
                <a16:creationId xmlns:a16="http://schemas.microsoft.com/office/drawing/2014/main" id="{4AA6F5FA-BF1C-75C8-BE47-844A69E6587B}"/>
              </a:ext>
            </a:extLst>
          </p:cNvPr>
          <p:cNvPicPr>
            <a:picLocks noChangeAspect="1"/>
          </p:cNvPicPr>
          <p:nvPr/>
        </p:nvPicPr>
        <p:blipFill rotWithShape="1">
          <a:blip r:embed="rId5">
            <a:extLst>
              <a:ext uri="{28A0092B-C50C-407E-A947-70E740481C1C}">
                <a14:useLocalDpi xmlns:a14="http://schemas.microsoft.com/office/drawing/2010/main" val="0"/>
              </a:ext>
            </a:extLst>
          </a:blip>
          <a:srcRect l="6459" t="9813" r="5897" b="7500"/>
          <a:stretch/>
        </p:blipFill>
        <p:spPr>
          <a:xfrm>
            <a:off x="10197550" y="5981131"/>
            <a:ext cx="1740450" cy="754949"/>
          </a:xfrm>
          <a:prstGeom prst="rect">
            <a:avLst/>
          </a:prstGeom>
        </p:spPr>
      </p:pic>
    </p:spTree>
    <p:extLst>
      <p:ext uri="{BB962C8B-B14F-4D97-AF65-F5344CB8AC3E}">
        <p14:creationId xmlns:p14="http://schemas.microsoft.com/office/powerpoint/2010/main" val="35183395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Connettore diritto 35">
            <a:extLst>
              <a:ext uri="{FF2B5EF4-FFF2-40B4-BE49-F238E27FC236}">
                <a16:creationId xmlns:a16="http://schemas.microsoft.com/office/drawing/2014/main" id="{75810DA0-E52F-1C2F-EC21-119F7D9433EA}"/>
              </a:ext>
            </a:extLst>
          </p:cNvPr>
          <p:cNvCxnSpPr>
            <a:cxnSpLocks/>
          </p:cNvCxnSpPr>
          <p:nvPr/>
        </p:nvCxnSpPr>
        <p:spPr>
          <a:xfrm>
            <a:off x="361950" y="962017"/>
            <a:ext cx="11412955" cy="0"/>
          </a:xfrm>
          <a:prstGeom prst="line">
            <a:avLst/>
          </a:prstGeom>
          <a:ln w="53975">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sp>
        <p:nvSpPr>
          <p:cNvPr id="8" name="object 17">
            <a:extLst>
              <a:ext uri="{FF2B5EF4-FFF2-40B4-BE49-F238E27FC236}">
                <a16:creationId xmlns:a16="http://schemas.microsoft.com/office/drawing/2014/main" id="{4D827430-274F-EE1A-2DC8-3E7AACB32488}"/>
              </a:ext>
            </a:extLst>
          </p:cNvPr>
          <p:cNvSpPr/>
          <p:nvPr/>
        </p:nvSpPr>
        <p:spPr>
          <a:xfrm>
            <a:off x="1330309"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latin typeface="Avenir Next" panose="020B0503020202020204" pitchFamily="34" charset="0"/>
            </a:endParaRPr>
          </a:p>
        </p:txBody>
      </p:sp>
      <p:sp>
        <p:nvSpPr>
          <p:cNvPr id="10" name="object 17">
            <a:extLst>
              <a:ext uri="{FF2B5EF4-FFF2-40B4-BE49-F238E27FC236}">
                <a16:creationId xmlns:a16="http://schemas.microsoft.com/office/drawing/2014/main" id="{C9DDF2BA-1851-F005-E290-CF748A1F572F}"/>
              </a:ext>
            </a:extLst>
          </p:cNvPr>
          <p:cNvSpPr/>
          <p:nvPr/>
        </p:nvSpPr>
        <p:spPr>
          <a:xfrm>
            <a:off x="2711261"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11" name="object 17">
            <a:extLst>
              <a:ext uri="{FF2B5EF4-FFF2-40B4-BE49-F238E27FC236}">
                <a16:creationId xmlns:a16="http://schemas.microsoft.com/office/drawing/2014/main" id="{8C459419-B0DC-9B4F-B0F2-3503F21C2C95}"/>
              </a:ext>
            </a:extLst>
          </p:cNvPr>
          <p:cNvSpPr/>
          <p:nvPr/>
        </p:nvSpPr>
        <p:spPr>
          <a:xfrm>
            <a:off x="4092212"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12" name="object 17">
            <a:extLst>
              <a:ext uri="{FF2B5EF4-FFF2-40B4-BE49-F238E27FC236}">
                <a16:creationId xmlns:a16="http://schemas.microsoft.com/office/drawing/2014/main" id="{DD951D8C-9695-A8A3-86A5-170D1FB02DB2}"/>
              </a:ext>
            </a:extLst>
          </p:cNvPr>
          <p:cNvSpPr/>
          <p:nvPr/>
        </p:nvSpPr>
        <p:spPr>
          <a:xfrm>
            <a:off x="5479100"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13" name="object 17">
            <a:extLst>
              <a:ext uri="{FF2B5EF4-FFF2-40B4-BE49-F238E27FC236}">
                <a16:creationId xmlns:a16="http://schemas.microsoft.com/office/drawing/2014/main" id="{66C85C21-09CD-8C83-33F2-80F8CBE90D46}"/>
              </a:ext>
            </a:extLst>
          </p:cNvPr>
          <p:cNvSpPr/>
          <p:nvPr/>
        </p:nvSpPr>
        <p:spPr>
          <a:xfrm>
            <a:off x="6865987"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14" name="object 17">
            <a:extLst>
              <a:ext uri="{FF2B5EF4-FFF2-40B4-BE49-F238E27FC236}">
                <a16:creationId xmlns:a16="http://schemas.microsoft.com/office/drawing/2014/main" id="{01DC3A63-8B02-8C8F-E0C2-6629C291CF04}"/>
              </a:ext>
            </a:extLst>
          </p:cNvPr>
          <p:cNvSpPr/>
          <p:nvPr/>
        </p:nvSpPr>
        <p:spPr>
          <a:xfrm>
            <a:off x="8252876"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15" name="object 17">
            <a:extLst>
              <a:ext uri="{FF2B5EF4-FFF2-40B4-BE49-F238E27FC236}">
                <a16:creationId xmlns:a16="http://schemas.microsoft.com/office/drawing/2014/main" id="{FBDD3B17-1645-43BD-69C5-CDE03A171FBD}"/>
              </a:ext>
            </a:extLst>
          </p:cNvPr>
          <p:cNvSpPr/>
          <p:nvPr/>
        </p:nvSpPr>
        <p:spPr>
          <a:xfrm>
            <a:off x="9639765"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accent5">
              <a:lumMod val="75000"/>
            </a:schemeClr>
          </a:solidFill>
          <a:ln>
            <a:solidFill>
              <a:schemeClr val="accent5">
                <a:lumMod val="75000"/>
              </a:schemeClr>
            </a:solidFill>
          </a:ln>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16" name="object 17">
            <a:extLst>
              <a:ext uri="{FF2B5EF4-FFF2-40B4-BE49-F238E27FC236}">
                <a16:creationId xmlns:a16="http://schemas.microsoft.com/office/drawing/2014/main" id="{B7BA2D89-D773-8CC4-B740-6D036CB8B1A3}"/>
              </a:ext>
            </a:extLst>
          </p:cNvPr>
          <p:cNvSpPr/>
          <p:nvPr/>
        </p:nvSpPr>
        <p:spPr>
          <a:xfrm>
            <a:off x="12455253" y="0"/>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latin typeface="Avenir Next" panose="020B0503020202020204" pitchFamily="34" charset="0"/>
            </a:endParaRPr>
          </a:p>
        </p:txBody>
      </p:sp>
      <p:sp>
        <p:nvSpPr>
          <p:cNvPr id="17" name="object 18">
            <a:extLst>
              <a:ext uri="{FF2B5EF4-FFF2-40B4-BE49-F238E27FC236}">
                <a16:creationId xmlns:a16="http://schemas.microsoft.com/office/drawing/2014/main" id="{572676A2-107A-F308-140E-0A60197458B7}"/>
              </a:ext>
            </a:extLst>
          </p:cNvPr>
          <p:cNvSpPr/>
          <p:nvPr/>
        </p:nvSpPr>
        <p:spPr>
          <a:xfrm>
            <a:off x="12455253" y="645425"/>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18" name="object 19">
            <a:extLst>
              <a:ext uri="{FF2B5EF4-FFF2-40B4-BE49-F238E27FC236}">
                <a16:creationId xmlns:a16="http://schemas.microsoft.com/office/drawing/2014/main" id="{45E70E29-8CC2-E64A-A5B6-7BC3843CEF70}"/>
              </a:ext>
            </a:extLst>
          </p:cNvPr>
          <p:cNvSpPr/>
          <p:nvPr/>
        </p:nvSpPr>
        <p:spPr>
          <a:xfrm>
            <a:off x="12455253" y="129085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9E122C"/>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19" name="object 20">
            <a:extLst>
              <a:ext uri="{FF2B5EF4-FFF2-40B4-BE49-F238E27FC236}">
                <a16:creationId xmlns:a16="http://schemas.microsoft.com/office/drawing/2014/main" id="{F4195D2A-EB00-32FC-60AA-46D7AE3D5A79}"/>
              </a:ext>
            </a:extLst>
          </p:cNvPr>
          <p:cNvSpPr/>
          <p:nvPr/>
        </p:nvSpPr>
        <p:spPr>
          <a:xfrm>
            <a:off x="12455253" y="193627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019E6D"/>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20" name="object 19">
            <a:extLst>
              <a:ext uri="{FF2B5EF4-FFF2-40B4-BE49-F238E27FC236}">
                <a16:creationId xmlns:a16="http://schemas.microsoft.com/office/drawing/2014/main" id="{E067EAA6-596A-C83D-21C8-F70568DDBE2A}"/>
              </a:ext>
            </a:extLst>
          </p:cNvPr>
          <p:cNvSpPr/>
          <p:nvPr/>
        </p:nvSpPr>
        <p:spPr>
          <a:xfrm>
            <a:off x="12455253" y="258170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21" name="object 20">
            <a:extLst>
              <a:ext uri="{FF2B5EF4-FFF2-40B4-BE49-F238E27FC236}">
                <a16:creationId xmlns:a16="http://schemas.microsoft.com/office/drawing/2014/main" id="{D6DF3F00-5EAB-BB8F-83B3-A5D95EA7A0CD}"/>
              </a:ext>
            </a:extLst>
          </p:cNvPr>
          <p:cNvSpPr/>
          <p:nvPr/>
        </p:nvSpPr>
        <p:spPr>
          <a:xfrm>
            <a:off x="12455253" y="322712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22" name="object 20">
            <a:extLst>
              <a:ext uri="{FF2B5EF4-FFF2-40B4-BE49-F238E27FC236}">
                <a16:creationId xmlns:a16="http://schemas.microsoft.com/office/drawing/2014/main" id="{C304209E-A2F4-897C-835F-97DFF67191EC}"/>
              </a:ext>
            </a:extLst>
          </p:cNvPr>
          <p:cNvSpPr/>
          <p:nvPr/>
        </p:nvSpPr>
        <p:spPr>
          <a:xfrm>
            <a:off x="12455253" y="3872549"/>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chemeClr val="accent5">
              <a:lumMod val="75000"/>
            </a:schemeClr>
          </a:solidFill>
          <a:ln>
            <a:solidFill>
              <a:srgbClr val="9E122C"/>
            </a:solidFill>
          </a:ln>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pic>
        <p:nvPicPr>
          <p:cNvPr id="2" name="Immagine 1" descr="Immagine che contiene Carattere, testo, logo, simbolo&#10;&#10;Descrizione generata automaticamente">
            <a:extLst>
              <a:ext uri="{FF2B5EF4-FFF2-40B4-BE49-F238E27FC236}">
                <a16:creationId xmlns:a16="http://schemas.microsoft.com/office/drawing/2014/main" id="{6ECA45E8-CB39-98D1-9923-B4A5C542DDFB}"/>
              </a:ext>
            </a:extLst>
          </p:cNvPr>
          <p:cNvPicPr>
            <a:picLocks noChangeAspect="1"/>
          </p:cNvPicPr>
          <p:nvPr/>
        </p:nvPicPr>
        <p:blipFill rotWithShape="1">
          <a:blip r:embed="rId3">
            <a:extLst>
              <a:ext uri="{28A0092B-C50C-407E-A947-70E740481C1C}">
                <a14:useLocalDpi xmlns:a14="http://schemas.microsoft.com/office/drawing/2010/main" val="0"/>
              </a:ext>
            </a:extLst>
          </a:blip>
          <a:srcRect l="6459" t="9813" r="5897" b="7500"/>
          <a:stretch/>
        </p:blipFill>
        <p:spPr>
          <a:xfrm>
            <a:off x="10197550" y="5981131"/>
            <a:ext cx="1740450" cy="754949"/>
          </a:xfrm>
          <a:prstGeom prst="rect">
            <a:avLst/>
          </a:prstGeom>
        </p:spPr>
      </p:pic>
      <p:sp>
        <p:nvSpPr>
          <p:cNvPr id="3" name="Segnaposto contenuto 1">
            <a:extLst>
              <a:ext uri="{FF2B5EF4-FFF2-40B4-BE49-F238E27FC236}">
                <a16:creationId xmlns:a16="http://schemas.microsoft.com/office/drawing/2014/main" id="{ACE39B18-883D-0DEB-779A-1796BD892C60}"/>
              </a:ext>
            </a:extLst>
          </p:cNvPr>
          <p:cNvSpPr txBox="1">
            <a:spLocks/>
          </p:cNvSpPr>
          <p:nvPr/>
        </p:nvSpPr>
        <p:spPr>
          <a:xfrm>
            <a:off x="2416030" y="2203753"/>
            <a:ext cx="7348066" cy="166485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it-IT" sz="2400" i="1" dirty="0"/>
              <a:t>“Il senso comune è quello strato di pregiudizi che si sono depositati nella mente prima dei diciotto anni” . </a:t>
            </a:r>
            <a:br>
              <a:rPr lang="it-IT" sz="2400" i="1" dirty="0"/>
            </a:br>
            <a:br>
              <a:rPr lang="it-IT" sz="2400" i="1" dirty="0"/>
            </a:br>
            <a:r>
              <a:rPr lang="it-IT" sz="2400" dirty="0"/>
              <a:t>A. Einstein</a:t>
            </a:r>
          </a:p>
        </p:txBody>
      </p:sp>
      <p:sp>
        <p:nvSpPr>
          <p:cNvPr id="4" name="Segnaposto contenuto 1">
            <a:extLst>
              <a:ext uri="{FF2B5EF4-FFF2-40B4-BE49-F238E27FC236}">
                <a16:creationId xmlns:a16="http://schemas.microsoft.com/office/drawing/2014/main" id="{218343E6-4470-BC71-381C-25D6F5AB48BC}"/>
              </a:ext>
            </a:extLst>
          </p:cNvPr>
          <p:cNvSpPr txBox="1">
            <a:spLocks/>
          </p:cNvSpPr>
          <p:nvPr/>
        </p:nvSpPr>
        <p:spPr>
          <a:xfrm>
            <a:off x="2870285" y="3930018"/>
            <a:ext cx="6769480" cy="2051749"/>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Wingdings" charset="2"/>
              <a:buNone/>
              <a:defRPr sz="2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2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2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2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it-IT" sz="1600" dirty="0">
                <a:effectLst/>
                <a:latin typeface="Arial" panose="020B0604020202020204" pitchFamily="34" charset="0"/>
                <a:cs typeface="Arial" panose="020B0604020202020204" pitchFamily="34" charset="0"/>
              </a:rPr>
              <a:t>Il senso comune, cioè il giudizio senz’alcuna riflessione, spinge molti a non porsi tante domande nel corso della propria vita, ma se siamo disposti ad analizzare meglio ciò che ci circonda senza né preconcetti né pregiudizi, forse scopriremo che, oltre al nostro quotidiano, c’è un mondo strabiliante in cui gran parte di quello di cui prima eravamo fermamente convinti fosse il tutto è in realtà solo una minima parte del possibile.</a:t>
            </a:r>
          </a:p>
        </p:txBody>
      </p:sp>
    </p:spTree>
    <p:extLst>
      <p:ext uri="{BB962C8B-B14F-4D97-AF65-F5344CB8AC3E}">
        <p14:creationId xmlns:p14="http://schemas.microsoft.com/office/powerpoint/2010/main" val="18492735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Connettore diritto 35">
            <a:extLst>
              <a:ext uri="{FF2B5EF4-FFF2-40B4-BE49-F238E27FC236}">
                <a16:creationId xmlns:a16="http://schemas.microsoft.com/office/drawing/2014/main" id="{75810DA0-E52F-1C2F-EC21-119F7D9433EA}"/>
              </a:ext>
            </a:extLst>
          </p:cNvPr>
          <p:cNvCxnSpPr>
            <a:cxnSpLocks/>
          </p:cNvCxnSpPr>
          <p:nvPr/>
        </p:nvCxnSpPr>
        <p:spPr>
          <a:xfrm>
            <a:off x="361950" y="962017"/>
            <a:ext cx="11412955" cy="0"/>
          </a:xfrm>
          <a:prstGeom prst="line">
            <a:avLst/>
          </a:prstGeom>
          <a:ln w="53975">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sp>
        <p:nvSpPr>
          <p:cNvPr id="8" name="object 17">
            <a:extLst>
              <a:ext uri="{FF2B5EF4-FFF2-40B4-BE49-F238E27FC236}">
                <a16:creationId xmlns:a16="http://schemas.microsoft.com/office/drawing/2014/main" id="{4D827430-274F-EE1A-2DC8-3E7AACB32488}"/>
              </a:ext>
            </a:extLst>
          </p:cNvPr>
          <p:cNvSpPr/>
          <p:nvPr/>
        </p:nvSpPr>
        <p:spPr>
          <a:xfrm>
            <a:off x="1330309"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latin typeface="Avenir Next" panose="020B0503020202020204" pitchFamily="34" charset="0"/>
            </a:endParaRPr>
          </a:p>
        </p:txBody>
      </p:sp>
      <p:sp>
        <p:nvSpPr>
          <p:cNvPr id="10" name="object 17">
            <a:extLst>
              <a:ext uri="{FF2B5EF4-FFF2-40B4-BE49-F238E27FC236}">
                <a16:creationId xmlns:a16="http://schemas.microsoft.com/office/drawing/2014/main" id="{C9DDF2BA-1851-F005-E290-CF748A1F572F}"/>
              </a:ext>
            </a:extLst>
          </p:cNvPr>
          <p:cNvSpPr/>
          <p:nvPr/>
        </p:nvSpPr>
        <p:spPr>
          <a:xfrm>
            <a:off x="2711261"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11" name="object 17">
            <a:extLst>
              <a:ext uri="{FF2B5EF4-FFF2-40B4-BE49-F238E27FC236}">
                <a16:creationId xmlns:a16="http://schemas.microsoft.com/office/drawing/2014/main" id="{8C459419-B0DC-9B4F-B0F2-3503F21C2C95}"/>
              </a:ext>
            </a:extLst>
          </p:cNvPr>
          <p:cNvSpPr/>
          <p:nvPr/>
        </p:nvSpPr>
        <p:spPr>
          <a:xfrm>
            <a:off x="4092212"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12" name="object 17">
            <a:extLst>
              <a:ext uri="{FF2B5EF4-FFF2-40B4-BE49-F238E27FC236}">
                <a16:creationId xmlns:a16="http://schemas.microsoft.com/office/drawing/2014/main" id="{DD951D8C-9695-A8A3-86A5-170D1FB02DB2}"/>
              </a:ext>
            </a:extLst>
          </p:cNvPr>
          <p:cNvSpPr/>
          <p:nvPr/>
        </p:nvSpPr>
        <p:spPr>
          <a:xfrm>
            <a:off x="5479100"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13" name="object 17">
            <a:extLst>
              <a:ext uri="{FF2B5EF4-FFF2-40B4-BE49-F238E27FC236}">
                <a16:creationId xmlns:a16="http://schemas.microsoft.com/office/drawing/2014/main" id="{66C85C21-09CD-8C83-33F2-80F8CBE90D46}"/>
              </a:ext>
            </a:extLst>
          </p:cNvPr>
          <p:cNvSpPr/>
          <p:nvPr/>
        </p:nvSpPr>
        <p:spPr>
          <a:xfrm>
            <a:off x="6865987"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14" name="object 17">
            <a:extLst>
              <a:ext uri="{FF2B5EF4-FFF2-40B4-BE49-F238E27FC236}">
                <a16:creationId xmlns:a16="http://schemas.microsoft.com/office/drawing/2014/main" id="{01DC3A63-8B02-8C8F-E0C2-6629C291CF04}"/>
              </a:ext>
            </a:extLst>
          </p:cNvPr>
          <p:cNvSpPr/>
          <p:nvPr/>
        </p:nvSpPr>
        <p:spPr>
          <a:xfrm>
            <a:off x="8252876"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15" name="object 17">
            <a:extLst>
              <a:ext uri="{FF2B5EF4-FFF2-40B4-BE49-F238E27FC236}">
                <a16:creationId xmlns:a16="http://schemas.microsoft.com/office/drawing/2014/main" id="{FBDD3B17-1645-43BD-69C5-CDE03A171FBD}"/>
              </a:ext>
            </a:extLst>
          </p:cNvPr>
          <p:cNvSpPr/>
          <p:nvPr/>
        </p:nvSpPr>
        <p:spPr>
          <a:xfrm>
            <a:off x="9639765"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accent5">
              <a:lumMod val="75000"/>
            </a:schemeClr>
          </a:solidFill>
          <a:ln>
            <a:solidFill>
              <a:schemeClr val="accent5">
                <a:lumMod val="75000"/>
              </a:schemeClr>
            </a:solidFill>
          </a:ln>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16" name="object 17">
            <a:extLst>
              <a:ext uri="{FF2B5EF4-FFF2-40B4-BE49-F238E27FC236}">
                <a16:creationId xmlns:a16="http://schemas.microsoft.com/office/drawing/2014/main" id="{B7BA2D89-D773-8CC4-B740-6D036CB8B1A3}"/>
              </a:ext>
            </a:extLst>
          </p:cNvPr>
          <p:cNvSpPr/>
          <p:nvPr/>
        </p:nvSpPr>
        <p:spPr>
          <a:xfrm>
            <a:off x="12455253" y="0"/>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latin typeface="Avenir Next" panose="020B0503020202020204" pitchFamily="34" charset="0"/>
            </a:endParaRPr>
          </a:p>
        </p:txBody>
      </p:sp>
      <p:sp>
        <p:nvSpPr>
          <p:cNvPr id="17" name="object 18">
            <a:extLst>
              <a:ext uri="{FF2B5EF4-FFF2-40B4-BE49-F238E27FC236}">
                <a16:creationId xmlns:a16="http://schemas.microsoft.com/office/drawing/2014/main" id="{572676A2-107A-F308-140E-0A60197458B7}"/>
              </a:ext>
            </a:extLst>
          </p:cNvPr>
          <p:cNvSpPr/>
          <p:nvPr/>
        </p:nvSpPr>
        <p:spPr>
          <a:xfrm>
            <a:off x="12455253" y="645425"/>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18" name="object 19">
            <a:extLst>
              <a:ext uri="{FF2B5EF4-FFF2-40B4-BE49-F238E27FC236}">
                <a16:creationId xmlns:a16="http://schemas.microsoft.com/office/drawing/2014/main" id="{45E70E29-8CC2-E64A-A5B6-7BC3843CEF70}"/>
              </a:ext>
            </a:extLst>
          </p:cNvPr>
          <p:cNvSpPr/>
          <p:nvPr/>
        </p:nvSpPr>
        <p:spPr>
          <a:xfrm>
            <a:off x="12455253" y="129085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9E122C"/>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19" name="object 20">
            <a:extLst>
              <a:ext uri="{FF2B5EF4-FFF2-40B4-BE49-F238E27FC236}">
                <a16:creationId xmlns:a16="http://schemas.microsoft.com/office/drawing/2014/main" id="{F4195D2A-EB00-32FC-60AA-46D7AE3D5A79}"/>
              </a:ext>
            </a:extLst>
          </p:cNvPr>
          <p:cNvSpPr/>
          <p:nvPr/>
        </p:nvSpPr>
        <p:spPr>
          <a:xfrm>
            <a:off x="12455253" y="193627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019E6D"/>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20" name="object 19">
            <a:extLst>
              <a:ext uri="{FF2B5EF4-FFF2-40B4-BE49-F238E27FC236}">
                <a16:creationId xmlns:a16="http://schemas.microsoft.com/office/drawing/2014/main" id="{E067EAA6-596A-C83D-21C8-F70568DDBE2A}"/>
              </a:ext>
            </a:extLst>
          </p:cNvPr>
          <p:cNvSpPr/>
          <p:nvPr/>
        </p:nvSpPr>
        <p:spPr>
          <a:xfrm>
            <a:off x="12455253" y="258170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21" name="object 20">
            <a:extLst>
              <a:ext uri="{FF2B5EF4-FFF2-40B4-BE49-F238E27FC236}">
                <a16:creationId xmlns:a16="http://schemas.microsoft.com/office/drawing/2014/main" id="{D6DF3F00-5EAB-BB8F-83B3-A5D95EA7A0CD}"/>
              </a:ext>
            </a:extLst>
          </p:cNvPr>
          <p:cNvSpPr/>
          <p:nvPr/>
        </p:nvSpPr>
        <p:spPr>
          <a:xfrm>
            <a:off x="12455253" y="322712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22" name="object 20">
            <a:extLst>
              <a:ext uri="{FF2B5EF4-FFF2-40B4-BE49-F238E27FC236}">
                <a16:creationId xmlns:a16="http://schemas.microsoft.com/office/drawing/2014/main" id="{C304209E-A2F4-897C-835F-97DFF67191EC}"/>
              </a:ext>
            </a:extLst>
          </p:cNvPr>
          <p:cNvSpPr/>
          <p:nvPr/>
        </p:nvSpPr>
        <p:spPr>
          <a:xfrm>
            <a:off x="12455253" y="3872549"/>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chemeClr val="accent5">
              <a:lumMod val="75000"/>
            </a:schemeClr>
          </a:solidFill>
          <a:ln>
            <a:solidFill>
              <a:srgbClr val="9E122C"/>
            </a:solidFill>
          </a:ln>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2" name="Subtitle 3">
            <a:extLst>
              <a:ext uri="{FF2B5EF4-FFF2-40B4-BE49-F238E27FC236}">
                <a16:creationId xmlns:a16="http://schemas.microsoft.com/office/drawing/2014/main" id="{B51A3C83-F960-8F91-C0D8-BF7DCC2D4D75}"/>
              </a:ext>
            </a:extLst>
          </p:cNvPr>
          <p:cNvSpPr txBox="1">
            <a:spLocks/>
          </p:cNvSpPr>
          <p:nvPr/>
        </p:nvSpPr>
        <p:spPr bwMode="gray">
          <a:xfrm>
            <a:off x="361949" y="443666"/>
            <a:ext cx="11412955" cy="411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marL="0" marR="0" lvl="0" indent="0" algn="l"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r>
              <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rPr>
              <a:t>BIBLIOGRAFIA</a:t>
            </a:r>
          </a:p>
        </p:txBody>
      </p:sp>
      <p:sp>
        <p:nvSpPr>
          <p:cNvPr id="4" name="CasellaDiTesto 3">
            <a:extLst>
              <a:ext uri="{FF2B5EF4-FFF2-40B4-BE49-F238E27FC236}">
                <a16:creationId xmlns:a16="http://schemas.microsoft.com/office/drawing/2014/main" id="{AD7B833F-8E1C-5B2B-D189-70EC476B22DD}"/>
              </a:ext>
            </a:extLst>
          </p:cNvPr>
          <p:cNvSpPr txBox="1"/>
          <p:nvPr/>
        </p:nvSpPr>
        <p:spPr>
          <a:xfrm>
            <a:off x="1715863" y="1125119"/>
            <a:ext cx="9447437" cy="6032421"/>
          </a:xfrm>
          <a:prstGeom prst="rect">
            <a:avLst/>
          </a:prstGeom>
          <a:noFill/>
        </p:spPr>
        <p:txBody>
          <a:bodyPr wrap="square">
            <a:spAutoFit/>
          </a:bodyPr>
          <a:lstStyle/>
          <a:p>
            <a:r>
              <a:rPr lang="it-IT" sz="1600" dirty="0">
                <a:latin typeface="Arial" panose="020B0604020202020204" pitchFamily="34" charset="0"/>
                <a:cs typeface="Arial" panose="020B0604020202020204" pitchFamily="34" charset="0"/>
              </a:rPr>
              <a:t>[1] </a:t>
            </a:r>
            <a:r>
              <a:rPr lang="it-IT" sz="1600" dirty="0">
                <a:effectLst/>
                <a:latin typeface="Arial" panose="020B0604020202020204" pitchFamily="34" charset="0"/>
                <a:cs typeface="Arial" panose="020B0604020202020204" pitchFamily="34" charset="0"/>
              </a:rPr>
              <a:t>B. Ernst. </a:t>
            </a:r>
            <a:r>
              <a:rPr lang="it-IT" sz="1600" i="1" dirty="0">
                <a:effectLst/>
                <a:latin typeface="Arial" panose="020B0604020202020204" pitchFamily="34" charset="0"/>
                <a:cs typeface="Arial" panose="020B0604020202020204" pitchFamily="34" charset="0"/>
              </a:rPr>
              <a:t>Lo specchio magico di M.C. Escher</a:t>
            </a:r>
            <a:r>
              <a:rPr lang="it-IT" sz="1600" dirty="0">
                <a:effectLst/>
                <a:latin typeface="Arial" panose="020B0604020202020204" pitchFamily="34" charset="0"/>
                <a:cs typeface="Arial" panose="020B0604020202020204" pitchFamily="34" charset="0"/>
              </a:rPr>
              <a:t>. </a:t>
            </a:r>
            <a:r>
              <a:rPr lang="it-IT" sz="1600" dirty="0" err="1">
                <a:effectLst/>
                <a:latin typeface="Arial" panose="020B0604020202020204" pitchFamily="34" charset="0"/>
                <a:cs typeface="Arial" panose="020B0604020202020204" pitchFamily="34" charset="0"/>
              </a:rPr>
              <a:t>Taschen</a:t>
            </a:r>
            <a:r>
              <a:rPr lang="it-IT" sz="1600" dirty="0">
                <a:effectLst/>
                <a:latin typeface="Arial" panose="020B0604020202020204" pitchFamily="34" charset="0"/>
                <a:cs typeface="Arial" panose="020B0604020202020204" pitchFamily="34" charset="0"/>
              </a:rPr>
              <a:t>, Berlino, 1990. ISBN 3-89450-182-0 2.</a:t>
            </a:r>
          </a:p>
          <a:p>
            <a:r>
              <a:rPr lang="it-IT" sz="1600" dirty="0">
                <a:effectLst/>
                <a:latin typeface="Arial" panose="020B0604020202020204" pitchFamily="34" charset="0"/>
                <a:cs typeface="Arial" panose="020B0604020202020204" pitchFamily="34" charset="0"/>
              </a:rPr>
              <a:t> </a:t>
            </a:r>
          </a:p>
          <a:p>
            <a:r>
              <a:rPr lang="it-IT" sz="1600" dirty="0">
                <a:latin typeface="Arial" panose="020B0604020202020204" pitchFamily="34" charset="0"/>
                <a:cs typeface="Arial" panose="020B0604020202020204" pitchFamily="34" charset="0"/>
              </a:rPr>
              <a:t>[2] </a:t>
            </a:r>
            <a:r>
              <a:rPr lang="it-IT" sz="1600" dirty="0">
                <a:effectLst/>
                <a:latin typeface="Arial" panose="020B0604020202020204" pitchFamily="34" charset="0"/>
                <a:cs typeface="Arial" panose="020B0604020202020204" pitchFamily="34" charset="0"/>
              </a:rPr>
              <a:t>S. Hart. </a:t>
            </a:r>
            <a:r>
              <a:rPr lang="it-IT" sz="1600" i="1" dirty="0">
                <a:effectLst/>
                <a:latin typeface="Arial" panose="020B0604020202020204" pitchFamily="34" charset="0"/>
                <a:cs typeface="Arial" panose="020B0604020202020204" pitchFamily="34" charset="0"/>
              </a:rPr>
              <a:t>Escher and Coxeter</a:t>
            </a:r>
            <a:r>
              <a:rPr lang="it-IT" sz="1600" i="1" dirty="0">
                <a:latin typeface="Arial" panose="020B0604020202020204" pitchFamily="34" charset="0"/>
                <a:cs typeface="Arial" panose="020B0604020202020204" pitchFamily="34" charset="0"/>
              </a:rPr>
              <a:t> </a:t>
            </a:r>
            <a:r>
              <a:rPr lang="it-IT" sz="1600" i="1" dirty="0">
                <a:effectLst/>
                <a:latin typeface="Arial" panose="020B0604020202020204" pitchFamily="34" charset="0"/>
                <a:cs typeface="Arial" panose="020B0604020202020204" pitchFamily="34" charset="0"/>
              </a:rPr>
              <a:t>a </a:t>
            </a:r>
            <a:r>
              <a:rPr lang="it-IT" sz="1600" i="1" dirty="0" err="1">
                <a:effectLst/>
                <a:latin typeface="Arial" panose="020B0604020202020204" pitchFamily="34" charset="0"/>
                <a:cs typeface="Arial" panose="020B0604020202020204" pitchFamily="34" charset="0"/>
              </a:rPr>
              <a:t>mathematical</a:t>
            </a:r>
            <a:r>
              <a:rPr lang="it-IT" sz="1600" i="1" dirty="0">
                <a:effectLst/>
                <a:latin typeface="Arial" panose="020B0604020202020204" pitchFamily="34" charset="0"/>
                <a:cs typeface="Arial" panose="020B0604020202020204" pitchFamily="34" charset="0"/>
              </a:rPr>
              <a:t> </a:t>
            </a:r>
            <a:r>
              <a:rPr lang="it-IT" sz="1600" i="1" dirty="0" err="1">
                <a:effectLst/>
                <a:latin typeface="Arial" panose="020B0604020202020204" pitchFamily="34" charset="0"/>
                <a:cs typeface="Arial" panose="020B0604020202020204" pitchFamily="34" charset="0"/>
              </a:rPr>
              <a:t>conversation</a:t>
            </a:r>
            <a:r>
              <a:rPr lang="it-IT" sz="1600" dirty="0">
                <a:latin typeface="Arial" panose="020B0604020202020204" pitchFamily="34" charset="0"/>
                <a:cs typeface="Arial" panose="020B0604020202020204" pitchFamily="34" charset="0"/>
              </a:rPr>
              <a:t>. Gresham College, 5, 2017.</a:t>
            </a:r>
          </a:p>
          <a:p>
            <a:r>
              <a:rPr lang="it-IT" sz="1600" dirty="0">
                <a:latin typeface="Arial" panose="020B0604020202020204" pitchFamily="34" charset="0"/>
                <a:cs typeface="Arial" panose="020B0604020202020204" pitchFamily="34" charset="0"/>
              </a:rPr>
              <a:t>URL </a:t>
            </a:r>
            <a:r>
              <a:rPr lang="it-IT" sz="1600" dirty="0">
                <a:effectLst/>
                <a:latin typeface="Arial" panose="020B0604020202020204" pitchFamily="34" charset="0"/>
                <a:cs typeface="Arial" panose="020B0604020202020204" pitchFamily="34" charset="0"/>
              </a:rPr>
              <a:t>https://</a:t>
            </a:r>
            <a:r>
              <a:rPr lang="it-IT" sz="1600" dirty="0" err="1">
                <a:effectLst/>
                <a:latin typeface="Arial" panose="020B0604020202020204" pitchFamily="34" charset="0"/>
                <a:cs typeface="Arial" panose="020B0604020202020204" pitchFamily="34" charset="0"/>
              </a:rPr>
              <a:t>brewminate.com</a:t>
            </a:r>
            <a:r>
              <a:rPr lang="it-IT" sz="1600" dirty="0">
                <a:effectLst/>
                <a:latin typeface="Arial" panose="020B0604020202020204" pitchFamily="34" charset="0"/>
                <a:cs typeface="Arial" panose="020B0604020202020204" pitchFamily="34" charset="0"/>
              </a:rPr>
              <a:t>/</a:t>
            </a:r>
            <a:r>
              <a:rPr lang="it-IT" sz="1600" dirty="0" err="1">
                <a:effectLst/>
                <a:latin typeface="Arial" panose="020B0604020202020204" pitchFamily="34" charset="0"/>
                <a:cs typeface="Arial" panose="020B0604020202020204" pitchFamily="34" charset="0"/>
              </a:rPr>
              <a:t>escher</a:t>
            </a:r>
            <a:r>
              <a:rPr lang="it-IT" sz="1600" dirty="0">
                <a:effectLst/>
                <a:latin typeface="Arial" panose="020B0604020202020204" pitchFamily="34" charset="0"/>
                <a:cs typeface="Arial" panose="020B0604020202020204" pitchFamily="34" charset="0"/>
              </a:rPr>
              <a:t>-and-</a:t>
            </a:r>
            <a:r>
              <a:rPr lang="it-IT" sz="1600" dirty="0" err="1">
                <a:effectLst/>
                <a:latin typeface="Arial" panose="020B0604020202020204" pitchFamily="34" charset="0"/>
                <a:cs typeface="Arial" panose="020B0604020202020204" pitchFamily="34" charset="0"/>
              </a:rPr>
              <a:t>coxeter</a:t>
            </a:r>
            <a:r>
              <a:rPr lang="it-IT" sz="1600" dirty="0">
                <a:effectLst/>
                <a:latin typeface="Arial" panose="020B0604020202020204" pitchFamily="34" charset="0"/>
                <a:cs typeface="Arial" panose="020B0604020202020204" pitchFamily="34" charset="0"/>
              </a:rPr>
              <a:t>-a-</a:t>
            </a:r>
            <a:r>
              <a:rPr lang="it-IT" sz="1600" dirty="0" err="1">
                <a:effectLst/>
                <a:latin typeface="Arial" panose="020B0604020202020204" pitchFamily="34" charset="0"/>
                <a:cs typeface="Arial" panose="020B0604020202020204" pitchFamily="34" charset="0"/>
              </a:rPr>
              <a:t>mathematical</a:t>
            </a:r>
            <a:r>
              <a:rPr lang="it-IT" sz="1600" dirty="0">
                <a:effectLst/>
                <a:latin typeface="Arial" panose="020B0604020202020204" pitchFamily="34" charset="0"/>
                <a:cs typeface="Arial" panose="020B0604020202020204" pitchFamily="34" charset="0"/>
              </a:rPr>
              <a:t>-</a:t>
            </a:r>
            <a:r>
              <a:rPr lang="it-IT" sz="1600" dirty="0" err="1">
                <a:effectLst/>
                <a:latin typeface="Arial" panose="020B0604020202020204" pitchFamily="34" charset="0"/>
                <a:cs typeface="Arial" panose="020B0604020202020204" pitchFamily="34" charset="0"/>
              </a:rPr>
              <a:t>conversation</a:t>
            </a:r>
            <a:r>
              <a:rPr lang="it-IT" sz="1600" dirty="0">
                <a:latin typeface="Arial" panose="020B0604020202020204" pitchFamily="34" charset="0"/>
                <a:cs typeface="Arial" panose="020B0604020202020204" pitchFamily="34" charset="0"/>
              </a:rPr>
              <a:t>/</a:t>
            </a:r>
          </a:p>
          <a:p>
            <a:endParaRPr lang="it-IT" sz="1600" dirty="0">
              <a:latin typeface="Arial" panose="020B0604020202020204" pitchFamily="34" charset="0"/>
              <a:cs typeface="Arial" panose="020B0604020202020204" pitchFamily="34" charset="0"/>
            </a:endParaRPr>
          </a:p>
          <a:p>
            <a:r>
              <a:rPr lang="it-IT" sz="1600" dirty="0">
                <a:effectLst/>
                <a:latin typeface="Arial" panose="020B0604020202020204" pitchFamily="34" charset="0"/>
                <a:cs typeface="Arial" panose="020B0604020202020204" pitchFamily="34" charset="0"/>
              </a:rPr>
              <a:t>[3] M. Bussagli.</a:t>
            </a:r>
            <a:r>
              <a:rPr lang="it-IT" sz="1600" i="1" dirty="0">
                <a:effectLst/>
                <a:latin typeface="Arial" panose="020B0604020202020204" pitchFamily="34" charset="0"/>
                <a:cs typeface="Arial" panose="020B0604020202020204" pitchFamily="34" charset="0"/>
              </a:rPr>
              <a:t> ESCHER</a:t>
            </a:r>
            <a:r>
              <a:rPr lang="it-IT" sz="1600" dirty="0">
                <a:effectLst/>
                <a:latin typeface="Arial" panose="020B0604020202020204" pitchFamily="34" charset="0"/>
                <a:cs typeface="Arial" panose="020B0604020202020204" pitchFamily="34" charset="0"/>
              </a:rPr>
              <a:t>. Skira, Roma, Chiostro del Bramante, 2014. ISBN 9 788857 225722. Catalogo della mostra ESCHER. </a:t>
            </a:r>
          </a:p>
          <a:p>
            <a:endParaRPr lang="it-IT" sz="1600" dirty="0">
              <a:effectLst/>
              <a:latin typeface="Arial" panose="020B0604020202020204" pitchFamily="34" charset="0"/>
              <a:cs typeface="Arial" panose="020B0604020202020204" pitchFamily="34" charset="0"/>
            </a:endParaRPr>
          </a:p>
          <a:p>
            <a:r>
              <a:rPr lang="it-IT" sz="1600" dirty="0">
                <a:latin typeface="Arial" panose="020B0604020202020204" pitchFamily="34" charset="0"/>
                <a:cs typeface="Arial" panose="020B0604020202020204" pitchFamily="34" charset="0"/>
              </a:rPr>
              <a:t>[4]</a:t>
            </a:r>
            <a:r>
              <a:rPr lang="it-IT" sz="1600" dirty="0">
                <a:effectLst/>
                <a:latin typeface="Arial" panose="020B0604020202020204" pitchFamily="34" charset="0"/>
                <a:cs typeface="Arial" panose="020B0604020202020204" pitchFamily="34" charset="0"/>
              </a:rPr>
              <a:t> H. S. M. Coxeter. </a:t>
            </a:r>
            <a:r>
              <a:rPr lang="it-IT" sz="1600" i="1" dirty="0">
                <a:effectLst/>
                <a:latin typeface="Arial" panose="020B0604020202020204" pitchFamily="34" charset="0"/>
                <a:cs typeface="Arial" panose="020B0604020202020204" pitchFamily="34" charset="0"/>
              </a:rPr>
              <a:t>Non-</a:t>
            </a:r>
            <a:r>
              <a:rPr lang="it-IT" sz="1600" i="1" dirty="0" err="1">
                <a:effectLst/>
                <a:latin typeface="Arial" panose="020B0604020202020204" pitchFamily="34" charset="0"/>
                <a:cs typeface="Arial" panose="020B0604020202020204" pitchFamily="34" charset="0"/>
              </a:rPr>
              <a:t>euclidean</a:t>
            </a:r>
            <a:r>
              <a:rPr lang="it-IT" sz="1600" i="1" dirty="0">
                <a:effectLst/>
                <a:latin typeface="Arial" panose="020B0604020202020204" pitchFamily="34" charset="0"/>
                <a:cs typeface="Arial" panose="020B0604020202020204" pitchFamily="34" charset="0"/>
              </a:rPr>
              <a:t> </a:t>
            </a:r>
            <a:r>
              <a:rPr lang="it-IT" sz="1600" i="1" dirty="0" err="1">
                <a:effectLst/>
                <a:latin typeface="Arial" panose="020B0604020202020204" pitchFamily="34" charset="0"/>
                <a:cs typeface="Arial" panose="020B0604020202020204" pitchFamily="34" charset="0"/>
              </a:rPr>
              <a:t>geometry</a:t>
            </a:r>
            <a:r>
              <a:rPr lang="it-IT" sz="1600" dirty="0">
                <a:effectLst/>
                <a:latin typeface="Arial" panose="020B0604020202020204" pitchFamily="34" charset="0"/>
                <a:cs typeface="Arial" panose="020B0604020202020204" pitchFamily="34" charset="0"/>
              </a:rPr>
              <a:t>. University of Toronto Press, 1942. </a:t>
            </a:r>
          </a:p>
          <a:p>
            <a:endParaRPr lang="it-IT" sz="1600" dirty="0">
              <a:effectLst/>
              <a:latin typeface="Arial" panose="020B0604020202020204" pitchFamily="34" charset="0"/>
              <a:cs typeface="Arial" panose="020B0604020202020204" pitchFamily="34" charset="0"/>
            </a:endParaRPr>
          </a:p>
          <a:p>
            <a:r>
              <a:rPr lang="it-IT" sz="1600" dirty="0">
                <a:latin typeface="Arial" panose="020B0604020202020204" pitchFamily="34" charset="0"/>
                <a:cs typeface="Arial" panose="020B0604020202020204" pitchFamily="34" charset="0"/>
              </a:rPr>
              <a:t>[5] </a:t>
            </a:r>
            <a:r>
              <a:rPr lang="it-IT" sz="1600" dirty="0" err="1">
                <a:latin typeface="Arial" panose="020B0604020202020204" pitchFamily="34" charset="0"/>
                <a:cs typeface="Arial" panose="020B0604020202020204" pitchFamily="34" charset="0"/>
              </a:rPr>
              <a:t>R</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Piergallini</a:t>
            </a:r>
            <a:r>
              <a:rPr lang="it-IT" sz="1600" dirty="0">
                <a:latin typeface="Arial" panose="020B0604020202020204" pitchFamily="34" charset="0"/>
                <a:cs typeface="Arial" panose="020B0604020202020204" pitchFamily="34" charset="0"/>
              </a:rPr>
              <a:t>. </a:t>
            </a:r>
            <a:r>
              <a:rPr lang="it-IT" sz="1600" i="1" dirty="0">
                <a:latin typeface="Arial" panose="020B0604020202020204" pitchFamily="34" charset="0"/>
                <a:cs typeface="Arial" panose="020B0604020202020204" pitchFamily="34" charset="0"/>
              </a:rPr>
              <a:t>Geometria e tassellazioni</a:t>
            </a:r>
            <a:r>
              <a:rPr lang="it-IT" sz="1600" dirty="0">
                <a:latin typeface="Arial" panose="020B0604020202020204" pitchFamily="34" charset="0"/>
                <a:cs typeface="Arial" panose="020B0604020202020204" pitchFamily="34" charset="0"/>
              </a:rPr>
              <a:t>. URL https://</a:t>
            </a:r>
            <a:r>
              <a:rPr lang="it-IT" sz="1600" dirty="0" err="1">
                <a:latin typeface="Arial" panose="020B0604020202020204" pitchFamily="34" charset="0"/>
                <a:cs typeface="Arial" panose="020B0604020202020204" pitchFamily="34" charset="0"/>
              </a:rPr>
              <a:t>oldmat.unicam.it</a:t>
            </a:r>
            <a:r>
              <a:rPr lang="it-IT" sz="1600" dirty="0">
                <a:latin typeface="Arial" panose="020B0604020202020204" pitchFamily="34" charset="0"/>
                <a:cs typeface="Arial" panose="020B0604020202020204" pitchFamily="34" charset="0"/>
              </a:rPr>
              <a:t>/ </a:t>
            </a:r>
          </a:p>
          <a:p>
            <a:r>
              <a:rPr lang="it-IT" sz="1600" dirty="0" err="1">
                <a:latin typeface="Arial" panose="020B0604020202020204" pitchFamily="34" charset="0"/>
                <a:cs typeface="Arial" panose="020B0604020202020204" pitchFamily="34" charset="0"/>
              </a:rPr>
              <a:t>piergallini</a:t>
            </a:r>
            <a:r>
              <a:rPr lang="it-IT" sz="1600" dirty="0">
                <a:latin typeface="Arial" panose="020B0604020202020204" pitchFamily="34" charset="0"/>
                <a:cs typeface="Arial" panose="020B0604020202020204" pitchFamily="34" charset="0"/>
              </a:rPr>
              <a:t>/home/seminari/tassellazioni/</a:t>
            </a:r>
            <a:r>
              <a:rPr lang="it-IT" sz="1600" dirty="0" err="1">
                <a:latin typeface="Arial" panose="020B0604020202020204" pitchFamily="34" charset="0"/>
                <a:cs typeface="Arial" panose="020B0604020202020204" pitchFamily="34" charset="0"/>
              </a:rPr>
              <a:t>tassellazioni.pdf</a:t>
            </a:r>
            <a:r>
              <a:rPr lang="it-IT" sz="1600" dirty="0">
                <a:latin typeface="Arial" panose="020B0604020202020204" pitchFamily="34" charset="0"/>
                <a:cs typeface="Arial" panose="020B0604020202020204" pitchFamily="34" charset="0"/>
              </a:rPr>
              <a:t>.  </a:t>
            </a:r>
          </a:p>
          <a:p>
            <a:endParaRPr lang="it-IT" sz="1600" dirty="0">
              <a:latin typeface="Arial" panose="020B0604020202020204" pitchFamily="34" charset="0"/>
              <a:cs typeface="Arial" panose="020B0604020202020204" pitchFamily="34" charset="0"/>
            </a:endParaRPr>
          </a:p>
          <a:p>
            <a:r>
              <a:rPr lang="it-IT" sz="1600" dirty="0">
                <a:latin typeface="Arial" panose="020B0604020202020204" pitchFamily="34" charset="0"/>
                <a:cs typeface="Arial" panose="020B0604020202020204" pitchFamily="34" charset="0"/>
              </a:rPr>
              <a:t>[6] </a:t>
            </a:r>
            <a:r>
              <a:rPr lang="it-IT" sz="1600" dirty="0" err="1">
                <a:latin typeface="Arial" panose="020B0604020202020204" pitchFamily="34" charset="0"/>
                <a:cs typeface="Arial" panose="020B0604020202020204" pitchFamily="34" charset="0"/>
              </a:rPr>
              <a:t>R</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Hartshorne</a:t>
            </a:r>
            <a:r>
              <a:rPr lang="it-IT" sz="1600" i="1" dirty="0">
                <a:latin typeface="Arial" panose="020B0604020202020204" pitchFamily="34" charset="0"/>
                <a:cs typeface="Arial" panose="020B0604020202020204" pitchFamily="34" charset="0"/>
              </a:rPr>
              <a:t>. </a:t>
            </a:r>
            <a:r>
              <a:rPr lang="it-IT" sz="1600" i="1" dirty="0" err="1">
                <a:latin typeface="Arial" panose="020B0604020202020204" pitchFamily="34" charset="0"/>
                <a:cs typeface="Arial" panose="020B0604020202020204" pitchFamily="34" charset="0"/>
              </a:rPr>
              <a:t>Geometry</a:t>
            </a:r>
            <a:r>
              <a:rPr lang="it-IT" sz="1600" i="1" dirty="0">
                <a:latin typeface="Arial" panose="020B0604020202020204" pitchFamily="34" charset="0"/>
                <a:cs typeface="Arial" panose="020B0604020202020204" pitchFamily="34" charset="0"/>
              </a:rPr>
              <a:t>: </a:t>
            </a:r>
            <a:r>
              <a:rPr lang="it-IT" sz="1600" i="1" dirty="0" err="1">
                <a:latin typeface="Arial" panose="020B0604020202020204" pitchFamily="34" charset="0"/>
                <a:cs typeface="Arial" panose="020B0604020202020204" pitchFamily="34" charset="0"/>
              </a:rPr>
              <a:t>Euclid</a:t>
            </a:r>
            <a:r>
              <a:rPr lang="it-IT" sz="1600" i="1" dirty="0">
                <a:latin typeface="Arial" panose="020B0604020202020204" pitchFamily="34" charset="0"/>
                <a:cs typeface="Arial" panose="020B0604020202020204" pitchFamily="34" charset="0"/>
              </a:rPr>
              <a:t> and Beyond</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S.Axler</a:t>
            </a:r>
            <a:r>
              <a:rPr lang="it-IT" sz="1600" dirty="0">
                <a:latin typeface="Arial" panose="020B0604020202020204" pitchFamily="34" charset="0"/>
                <a:cs typeface="Arial" panose="020B0604020202020204" pitchFamily="34" charset="0"/>
              </a:rPr>
              <a:t>, F.W. </a:t>
            </a:r>
            <a:r>
              <a:rPr lang="it-IT" sz="1600" dirty="0" err="1">
                <a:latin typeface="Arial" panose="020B0604020202020204" pitchFamily="34" charset="0"/>
                <a:cs typeface="Arial" panose="020B0604020202020204" pitchFamily="34" charset="0"/>
              </a:rPr>
              <a:t>Gehring</a:t>
            </a:r>
            <a:r>
              <a:rPr lang="it-IT" sz="1600" dirty="0">
                <a:latin typeface="Arial" panose="020B0604020202020204" pitchFamily="34" charset="0"/>
                <a:cs typeface="Arial" panose="020B0604020202020204" pitchFamily="34" charset="0"/>
              </a:rPr>
              <a:t>, K.A. </a:t>
            </a:r>
            <a:r>
              <a:rPr lang="it-IT" sz="1600" dirty="0" err="1">
                <a:latin typeface="Arial" panose="020B0604020202020204" pitchFamily="34" charset="0"/>
                <a:cs typeface="Arial" panose="020B0604020202020204" pitchFamily="34" charset="0"/>
              </a:rPr>
              <a:t>Ribet</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Berkeley,California,USA</a:t>
            </a:r>
            <a:r>
              <a:rPr lang="it-IT" sz="1600" dirty="0">
                <a:latin typeface="Arial" panose="020B0604020202020204" pitchFamily="34" charset="0"/>
                <a:cs typeface="Arial" panose="020B0604020202020204" pitchFamily="34" charset="0"/>
              </a:rPr>
              <a:t>, 2000. ISBN 978-1-4419-3145-0.</a:t>
            </a:r>
          </a:p>
          <a:p>
            <a:endParaRPr lang="it-IT" sz="1600" dirty="0">
              <a:latin typeface="Arial" panose="020B0604020202020204" pitchFamily="34" charset="0"/>
              <a:cs typeface="Arial" panose="020B0604020202020204" pitchFamily="34" charset="0"/>
            </a:endParaRPr>
          </a:p>
          <a:p>
            <a:r>
              <a:rPr lang="it-IT" sz="1600" dirty="0">
                <a:latin typeface="Arial" panose="020B0604020202020204" pitchFamily="34" charset="0"/>
                <a:cs typeface="Arial" panose="020B0604020202020204" pitchFamily="34" charset="0"/>
              </a:rPr>
              <a:t>[7] </a:t>
            </a:r>
            <a:r>
              <a:rPr lang="it-IT" sz="1600" dirty="0">
                <a:effectLst/>
                <a:latin typeface="Arial" panose="020B0604020202020204" pitchFamily="34" charset="0"/>
                <a:cs typeface="Arial" panose="020B0604020202020204" pitchFamily="34" charset="0"/>
              </a:rPr>
              <a:t>E. Agazzi and D. Palladino.</a:t>
            </a:r>
            <a:r>
              <a:rPr lang="it-IT" sz="1600" i="1" dirty="0">
                <a:effectLst/>
                <a:latin typeface="Arial" panose="020B0604020202020204" pitchFamily="34" charset="0"/>
                <a:cs typeface="Arial" panose="020B0604020202020204" pitchFamily="34" charset="0"/>
              </a:rPr>
              <a:t> Le geometrie non euclidee e i fondamenti della geometria dal punto di vista elementare</a:t>
            </a:r>
            <a:r>
              <a:rPr lang="it-IT" sz="1600" dirty="0">
                <a:effectLst/>
                <a:latin typeface="Arial" panose="020B0604020202020204" pitchFamily="34" charset="0"/>
                <a:cs typeface="Arial" panose="020B0604020202020204" pitchFamily="34" charset="0"/>
              </a:rPr>
              <a:t>. La scuola, 2014. ISBN 883509450X. Collana: Analisi e sintesi. </a:t>
            </a:r>
            <a:endParaRPr lang="it-IT" sz="1600" dirty="0">
              <a:latin typeface="Arial" panose="020B0604020202020204" pitchFamily="34" charset="0"/>
              <a:cs typeface="Arial" panose="020B0604020202020204" pitchFamily="34" charset="0"/>
            </a:endParaRPr>
          </a:p>
          <a:p>
            <a:endParaRPr lang="it-IT" sz="1600" dirty="0">
              <a:effectLst/>
              <a:latin typeface="Arial" panose="020B0604020202020204" pitchFamily="34" charset="0"/>
              <a:cs typeface="Arial" panose="020B0604020202020204" pitchFamily="34" charset="0"/>
            </a:endParaRPr>
          </a:p>
          <a:p>
            <a:r>
              <a:rPr lang="it-IT" sz="1600" dirty="0">
                <a:effectLst/>
                <a:latin typeface="Arial" panose="020B0604020202020204" pitchFamily="34" charset="0"/>
                <a:cs typeface="Arial" panose="020B0604020202020204" pitchFamily="34" charset="0"/>
              </a:rPr>
              <a:t>[8] D. Hilbert. </a:t>
            </a:r>
            <a:r>
              <a:rPr lang="it-IT" sz="1600" i="1" dirty="0">
                <a:effectLst/>
                <a:latin typeface="Arial" panose="020B0604020202020204" pitchFamily="34" charset="0"/>
                <a:cs typeface="Arial" panose="020B0604020202020204" pitchFamily="34" charset="0"/>
              </a:rPr>
              <a:t>The </a:t>
            </a:r>
            <a:r>
              <a:rPr lang="it-IT" sz="1600" i="1" dirty="0" err="1">
                <a:effectLst/>
                <a:latin typeface="Arial" panose="020B0604020202020204" pitchFamily="34" charset="0"/>
                <a:cs typeface="Arial" panose="020B0604020202020204" pitchFamily="34" charset="0"/>
              </a:rPr>
              <a:t>Foundations</a:t>
            </a:r>
            <a:r>
              <a:rPr lang="it-IT" sz="1600" i="1" dirty="0">
                <a:effectLst/>
                <a:latin typeface="Arial" panose="020B0604020202020204" pitchFamily="34" charset="0"/>
                <a:cs typeface="Arial" panose="020B0604020202020204" pitchFamily="34" charset="0"/>
              </a:rPr>
              <a:t> of </a:t>
            </a:r>
            <a:r>
              <a:rPr lang="it-IT" sz="1600" i="1" dirty="0" err="1">
                <a:effectLst/>
                <a:latin typeface="Arial" panose="020B0604020202020204" pitchFamily="34" charset="0"/>
                <a:cs typeface="Arial" panose="020B0604020202020204" pitchFamily="34" charset="0"/>
              </a:rPr>
              <a:t>Geometry</a:t>
            </a:r>
            <a:r>
              <a:rPr lang="it-IT" sz="1600" dirty="0">
                <a:effectLst/>
                <a:latin typeface="Arial" panose="020B0604020202020204" pitchFamily="34" charset="0"/>
                <a:cs typeface="Arial" panose="020B0604020202020204" pitchFamily="34" charset="0"/>
              </a:rPr>
              <a:t>. The Open Court </a:t>
            </a:r>
            <a:r>
              <a:rPr lang="it-IT" sz="1600" dirty="0" err="1">
                <a:effectLst/>
                <a:latin typeface="Arial" panose="020B0604020202020204" pitchFamily="34" charset="0"/>
                <a:cs typeface="Arial" panose="020B0604020202020204" pitchFamily="34" charset="0"/>
              </a:rPr>
              <a:t>Pulishing</a:t>
            </a:r>
            <a:r>
              <a:rPr lang="it-IT" sz="1600" dirty="0">
                <a:effectLst/>
                <a:latin typeface="Arial" panose="020B0604020202020204" pitchFamily="34" charset="0"/>
                <a:cs typeface="Arial" panose="020B0604020202020204" pitchFamily="34" charset="0"/>
              </a:rPr>
              <a:t> Co., La Salle,</a:t>
            </a:r>
            <a:br>
              <a:rPr lang="it-IT" sz="1600" dirty="0">
                <a:effectLst/>
                <a:latin typeface="Arial" panose="020B0604020202020204" pitchFamily="34" charset="0"/>
                <a:cs typeface="Arial" panose="020B0604020202020204" pitchFamily="34" charset="0"/>
              </a:rPr>
            </a:br>
            <a:r>
              <a:rPr lang="it-IT" sz="1600" dirty="0">
                <a:effectLst/>
                <a:latin typeface="Arial" panose="020B0604020202020204" pitchFamily="34" charset="0"/>
                <a:cs typeface="Arial" panose="020B0604020202020204" pitchFamily="34" charset="0"/>
              </a:rPr>
              <a:t>Illinois, reprint </a:t>
            </a:r>
            <a:r>
              <a:rPr lang="it-IT" sz="1600" dirty="0" err="1">
                <a:effectLst/>
                <a:latin typeface="Arial" panose="020B0604020202020204" pitchFamily="34" charset="0"/>
                <a:cs typeface="Arial" panose="020B0604020202020204" pitchFamily="34" charset="0"/>
              </a:rPr>
              <a:t>edition</a:t>
            </a:r>
            <a:r>
              <a:rPr lang="it-IT" sz="1600" dirty="0">
                <a:effectLst/>
                <a:latin typeface="Arial" panose="020B0604020202020204" pitchFamily="34" charset="0"/>
                <a:cs typeface="Arial" panose="020B0604020202020204" pitchFamily="34" charset="0"/>
              </a:rPr>
              <a:t>, 1950. </a:t>
            </a:r>
            <a:r>
              <a:rPr lang="it-IT" sz="1600" dirty="0" err="1">
                <a:effectLst/>
                <a:latin typeface="Arial" panose="020B0604020202020204" pitchFamily="34" charset="0"/>
                <a:cs typeface="Arial" panose="020B0604020202020204" pitchFamily="34" charset="0"/>
              </a:rPr>
              <a:t>Authorized</a:t>
            </a:r>
            <a:r>
              <a:rPr lang="it-IT" sz="1600" dirty="0">
                <a:effectLst/>
                <a:latin typeface="Arial" panose="020B0604020202020204" pitchFamily="34" charset="0"/>
                <a:cs typeface="Arial" panose="020B0604020202020204" pitchFamily="34" charset="0"/>
              </a:rPr>
              <a:t> </a:t>
            </a:r>
            <a:r>
              <a:rPr lang="it-IT" sz="1600" dirty="0" err="1">
                <a:effectLst/>
                <a:latin typeface="Arial" panose="020B0604020202020204" pitchFamily="34" charset="0"/>
                <a:cs typeface="Arial" panose="020B0604020202020204" pitchFamily="34" charset="0"/>
              </a:rPr>
              <a:t>Translation</a:t>
            </a:r>
            <a:r>
              <a:rPr lang="it-IT" sz="1600" dirty="0">
                <a:effectLst/>
                <a:latin typeface="Arial" panose="020B0604020202020204" pitchFamily="34" charset="0"/>
                <a:cs typeface="Arial" panose="020B0604020202020204" pitchFamily="34" charset="0"/>
              </a:rPr>
              <a:t> by E.J. Townsend, </a:t>
            </a:r>
            <a:r>
              <a:rPr lang="it-IT" sz="1600" dirty="0" err="1">
                <a:effectLst/>
                <a:latin typeface="Arial" panose="020B0604020202020204" pitchFamily="34" charset="0"/>
                <a:cs typeface="Arial" panose="020B0604020202020204" pitchFamily="34" charset="0"/>
              </a:rPr>
              <a:t>Ph.D</a:t>
            </a:r>
            <a:endParaRPr lang="it-IT" sz="1600" dirty="0">
              <a:effectLst/>
              <a:latin typeface="Arial" panose="020B0604020202020204" pitchFamily="34" charset="0"/>
              <a:cs typeface="Arial" panose="020B0604020202020204" pitchFamily="34" charset="0"/>
            </a:endParaRPr>
          </a:p>
          <a:p>
            <a:endParaRPr lang="it-IT" sz="1600" dirty="0">
              <a:latin typeface="Arial" panose="020B0604020202020204" pitchFamily="34" charset="0"/>
              <a:cs typeface="Arial" panose="020B0604020202020204" pitchFamily="34" charset="0"/>
            </a:endParaRPr>
          </a:p>
          <a:p>
            <a:r>
              <a:rPr lang="it-IT" sz="1600" dirty="0">
                <a:latin typeface="Arial" panose="020B0604020202020204" pitchFamily="34" charset="0"/>
                <a:cs typeface="Arial" panose="020B0604020202020204" pitchFamily="34" charset="0"/>
              </a:rPr>
              <a:t>[9] D. O’Shea. </a:t>
            </a:r>
            <a:r>
              <a:rPr lang="it-IT" sz="1600" i="1" dirty="0"/>
              <a:t>La congettura di Poincaré, </a:t>
            </a:r>
            <a:r>
              <a:rPr lang="it-IT" sz="1600" dirty="0"/>
              <a:t>Rizzoli 2008</a:t>
            </a:r>
            <a:r>
              <a:rPr lang="it-IT" sz="1600" i="1" dirty="0"/>
              <a:t>. </a:t>
            </a:r>
            <a:r>
              <a:rPr lang="it-IT" sz="1600" dirty="0"/>
              <a:t>ISBN 9788817023573</a:t>
            </a:r>
          </a:p>
          <a:p>
            <a:endParaRPr lang="it-IT" sz="1600" dirty="0">
              <a:effectLst/>
              <a:latin typeface="Arial" panose="020B0604020202020204" pitchFamily="34" charset="0"/>
              <a:cs typeface="Arial" panose="020B0604020202020204" pitchFamily="34" charset="0"/>
            </a:endParaRPr>
          </a:p>
        </p:txBody>
      </p:sp>
      <p:pic>
        <p:nvPicPr>
          <p:cNvPr id="3" name="Immagine 2" descr="Immagine che contiene Carattere, testo, logo, simbolo&#10;&#10;Descrizione generata automaticamente">
            <a:extLst>
              <a:ext uri="{FF2B5EF4-FFF2-40B4-BE49-F238E27FC236}">
                <a16:creationId xmlns:a16="http://schemas.microsoft.com/office/drawing/2014/main" id="{EB39E6E1-7E0D-8C1D-DF90-A6D37BE979AB}"/>
              </a:ext>
            </a:extLst>
          </p:cNvPr>
          <p:cNvPicPr>
            <a:picLocks noChangeAspect="1"/>
          </p:cNvPicPr>
          <p:nvPr/>
        </p:nvPicPr>
        <p:blipFill rotWithShape="1">
          <a:blip r:embed="rId3">
            <a:extLst>
              <a:ext uri="{28A0092B-C50C-407E-A947-70E740481C1C}">
                <a14:useLocalDpi xmlns:a14="http://schemas.microsoft.com/office/drawing/2010/main" val="0"/>
              </a:ext>
            </a:extLst>
          </a:blip>
          <a:srcRect l="6459" t="9813" r="5897" b="7500"/>
          <a:stretch/>
        </p:blipFill>
        <p:spPr>
          <a:xfrm>
            <a:off x="10197550" y="5981131"/>
            <a:ext cx="1740450" cy="754949"/>
          </a:xfrm>
          <a:prstGeom prst="rect">
            <a:avLst/>
          </a:prstGeom>
        </p:spPr>
      </p:pic>
    </p:spTree>
    <p:extLst>
      <p:ext uri="{BB962C8B-B14F-4D97-AF65-F5344CB8AC3E}">
        <p14:creationId xmlns:p14="http://schemas.microsoft.com/office/powerpoint/2010/main" val="17444080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ubtitle 3">
            <a:extLst>
              <a:ext uri="{FF2B5EF4-FFF2-40B4-BE49-F238E27FC236}">
                <a16:creationId xmlns:a16="http://schemas.microsoft.com/office/drawing/2014/main" id="{5B6EDB0F-81A7-4374-3BE4-7C00A9E3951D}"/>
              </a:ext>
            </a:extLst>
          </p:cNvPr>
          <p:cNvSpPr txBox="1">
            <a:spLocks/>
          </p:cNvSpPr>
          <p:nvPr/>
        </p:nvSpPr>
        <p:spPr bwMode="gray">
          <a:xfrm>
            <a:off x="3992288" y="3301781"/>
            <a:ext cx="4152277" cy="752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marL="0" marR="0" lvl="0" indent="0" algn="l"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r>
              <a:rPr lang="en-US" altLang="it-IT" sz="2800" dirty="0">
                <a:solidFill>
                  <a:schemeClr val="tx1"/>
                </a:solidFill>
                <a:latin typeface="Avenir Next LT Pro" panose="020B0504020202020204" pitchFamily="34" charset="77"/>
                <a:ea typeface="Verdana" panose="020B0604030504040204" pitchFamily="34" charset="0"/>
                <a:cs typeface="Arial" panose="020B0604020202020204" pitchFamily="34" charset="0"/>
              </a:rPr>
              <a:t>Grazie per l’attenzione!</a:t>
            </a:r>
          </a:p>
        </p:txBody>
      </p:sp>
      <p:cxnSp>
        <p:nvCxnSpPr>
          <p:cNvPr id="36" name="Connettore diritto 35">
            <a:extLst>
              <a:ext uri="{FF2B5EF4-FFF2-40B4-BE49-F238E27FC236}">
                <a16:creationId xmlns:a16="http://schemas.microsoft.com/office/drawing/2014/main" id="{75810DA0-E52F-1C2F-EC21-119F7D9433EA}"/>
              </a:ext>
            </a:extLst>
          </p:cNvPr>
          <p:cNvCxnSpPr>
            <a:cxnSpLocks/>
          </p:cNvCxnSpPr>
          <p:nvPr/>
        </p:nvCxnSpPr>
        <p:spPr>
          <a:xfrm>
            <a:off x="361948" y="3860205"/>
            <a:ext cx="11412955" cy="0"/>
          </a:xfrm>
          <a:prstGeom prst="line">
            <a:avLst/>
          </a:prstGeom>
          <a:ln w="53975">
            <a:solidFill>
              <a:schemeClr val="tx1"/>
            </a:solidFill>
          </a:ln>
        </p:spPr>
        <p:style>
          <a:lnRef idx="2">
            <a:schemeClr val="accent1"/>
          </a:lnRef>
          <a:fillRef idx="0">
            <a:schemeClr val="accent1"/>
          </a:fillRef>
          <a:effectRef idx="1">
            <a:schemeClr val="accent1"/>
          </a:effectRef>
          <a:fontRef idx="minor">
            <a:schemeClr val="tx1"/>
          </a:fontRef>
        </p:style>
      </p:cxnSp>
      <p:sp>
        <p:nvSpPr>
          <p:cNvPr id="62" name="object 17">
            <a:extLst>
              <a:ext uri="{FF2B5EF4-FFF2-40B4-BE49-F238E27FC236}">
                <a16:creationId xmlns:a16="http://schemas.microsoft.com/office/drawing/2014/main" id="{228C94F7-461C-8399-E28B-278F8B4C5B31}"/>
              </a:ext>
            </a:extLst>
          </p:cNvPr>
          <p:cNvSpPr/>
          <p:nvPr/>
        </p:nvSpPr>
        <p:spPr>
          <a:xfrm>
            <a:off x="12455252" y="0"/>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endParaRPr>
          </a:p>
        </p:txBody>
      </p:sp>
      <p:sp>
        <p:nvSpPr>
          <p:cNvPr id="63" name="object 18">
            <a:extLst>
              <a:ext uri="{FF2B5EF4-FFF2-40B4-BE49-F238E27FC236}">
                <a16:creationId xmlns:a16="http://schemas.microsoft.com/office/drawing/2014/main" id="{E73CF7CF-B634-07DB-52CB-512CCB156164}"/>
              </a:ext>
            </a:extLst>
          </p:cNvPr>
          <p:cNvSpPr/>
          <p:nvPr/>
        </p:nvSpPr>
        <p:spPr>
          <a:xfrm>
            <a:off x="12455253" y="645425"/>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64" name="object 19">
            <a:extLst>
              <a:ext uri="{FF2B5EF4-FFF2-40B4-BE49-F238E27FC236}">
                <a16:creationId xmlns:a16="http://schemas.microsoft.com/office/drawing/2014/main" id="{7973AA9E-616B-17A1-DD2A-121600EB2FD2}"/>
              </a:ext>
            </a:extLst>
          </p:cNvPr>
          <p:cNvSpPr/>
          <p:nvPr/>
        </p:nvSpPr>
        <p:spPr>
          <a:xfrm>
            <a:off x="12455253" y="129085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9E122C"/>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65" name="object 20">
            <a:extLst>
              <a:ext uri="{FF2B5EF4-FFF2-40B4-BE49-F238E27FC236}">
                <a16:creationId xmlns:a16="http://schemas.microsoft.com/office/drawing/2014/main" id="{4E9AB710-B31D-084A-CB81-4DEF8D89EF04}"/>
              </a:ext>
            </a:extLst>
          </p:cNvPr>
          <p:cNvSpPr/>
          <p:nvPr/>
        </p:nvSpPr>
        <p:spPr>
          <a:xfrm>
            <a:off x="12455253" y="193627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019E6D"/>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66" name="object 19">
            <a:extLst>
              <a:ext uri="{FF2B5EF4-FFF2-40B4-BE49-F238E27FC236}">
                <a16:creationId xmlns:a16="http://schemas.microsoft.com/office/drawing/2014/main" id="{0BA84353-EA3F-0847-BB7C-0AEEEE3A5A4D}"/>
              </a:ext>
            </a:extLst>
          </p:cNvPr>
          <p:cNvSpPr/>
          <p:nvPr/>
        </p:nvSpPr>
        <p:spPr>
          <a:xfrm>
            <a:off x="12455253" y="258170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67" name="object 20">
            <a:extLst>
              <a:ext uri="{FF2B5EF4-FFF2-40B4-BE49-F238E27FC236}">
                <a16:creationId xmlns:a16="http://schemas.microsoft.com/office/drawing/2014/main" id="{C9E0F45B-AAD6-08BC-1D13-6B31613B91AD}"/>
              </a:ext>
            </a:extLst>
          </p:cNvPr>
          <p:cNvSpPr/>
          <p:nvPr/>
        </p:nvSpPr>
        <p:spPr>
          <a:xfrm>
            <a:off x="12455253" y="322712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68" name="object 20">
            <a:extLst>
              <a:ext uri="{FF2B5EF4-FFF2-40B4-BE49-F238E27FC236}">
                <a16:creationId xmlns:a16="http://schemas.microsoft.com/office/drawing/2014/main" id="{C5844C06-C96B-CF32-B697-C9CB906ED0CE}"/>
              </a:ext>
            </a:extLst>
          </p:cNvPr>
          <p:cNvSpPr/>
          <p:nvPr/>
        </p:nvSpPr>
        <p:spPr>
          <a:xfrm>
            <a:off x="12455253" y="3872549"/>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chemeClr val="accent5">
              <a:lumMod val="75000"/>
            </a:schemeClr>
          </a:solidFill>
          <a:ln>
            <a:noFill/>
          </a:ln>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pic>
        <p:nvPicPr>
          <p:cNvPr id="2" name="Immagine 1" descr="Immagine che contiene Carattere, testo, logo, simbolo&#10;&#10;Descrizione generata automaticamente">
            <a:extLst>
              <a:ext uri="{FF2B5EF4-FFF2-40B4-BE49-F238E27FC236}">
                <a16:creationId xmlns:a16="http://schemas.microsoft.com/office/drawing/2014/main" id="{5F403106-6B95-D41A-2A09-D57ED2F80829}"/>
              </a:ext>
            </a:extLst>
          </p:cNvPr>
          <p:cNvPicPr>
            <a:picLocks noChangeAspect="1"/>
          </p:cNvPicPr>
          <p:nvPr/>
        </p:nvPicPr>
        <p:blipFill rotWithShape="1">
          <a:blip r:embed="rId3">
            <a:extLst>
              <a:ext uri="{28A0092B-C50C-407E-A947-70E740481C1C}">
                <a14:useLocalDpi xmlns:a14="http://schemas.microsoft.com/office/drawing/2010/main" val="0"/>
              </a:ext>
            </a:extLst>
          </a:blip>
          <a:srcRect l="6459" t="9813" r="5897" b="7500"/>
          <a:stretch/>
        </p:blipFill>
        <p:spPr>
          <a:xfrm>
            <a:off x="10197550" y="5981131"/>
            <a:ext cx="1740450" cy="754949"/>
          </a:xfrm>
          <a:prstGeom prst="rect">
            <a:avLst/>
          </a:prstGeom>
        </p:spPr>
      </p:pic>
    </p:spTree>
    <p:extLst>
      <p:ext uri="{BB962C8B-B14F-4D97-AF65-F5344CB8AC3E}">
        <p14:creationId xmlns:p14="http://schemas.microsoft.com/office/powerpoint/2010/main" val="3006433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0F6B9-744D-07E6-40F7-BF7334E454E9}"/>
            </a:ext>
          </a:extLst>
        </p:cNvPr>
        <p:cNvGrpSpPr/>
        <p:nvPr/>
      </p:nvGrpSpPr>
      <p:grpSpPr>
        <a:xfrm>
          <a:off x="0" y="0"/>
          <a:ext cx="0" cy="0"/>
          <a:chOff x="0" y="0"/>
          <a:chExt cx="0" cy="0"/>
        </a:xfrm>
      </p:grpSpPr>
      <p:sp>
        <p:nvSpPr>
          <p:cNvPr id="3" name="Titolo 1">
            <a:extLst>
              <a:ext uri="{FF2B5EF4-FFF2-40B4-BE49-F238E27FC236}">
                <a16:creationId xmlns:a16="http://schemas.microsoft.com/office/drawing/2014/main" id="{2E88BF6F-C176-220B-0F94-69DD4538696F}"/>
              </a:ext>
            </a:extLst>
          </p:cNvPr>
          <p:cNvSpPr txBox="1">
            <a:spLocks/>
          </p:cNvSpPr>
          <p:nvPr/>
        </p:nvSpPr>
        <p:spPr>
          <a:xfrm>
            <a:off x="673922" y="1252991"/>
            <a:ext cx="9662064" cy="320413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CAPITOLO PRIMO</a:t>
            </a:r>
            <a:br>
              <a:rPr lang="en-US" b="1" dirty="0"/>
            </a:br>
            <a:r>
              <a:rPr lang="en-US" b="1" dirty="0"/>
              <a:t>ESCHER INCONTRA COXETER</a:t>
            </a:r>
          </a:p>
        </p:txBody>
      </p:sp>
      <p:cxnSp>
        <p:nvCxnSpPr>
          <p:cNvPr id="2" name="Connettore diritto 35">
            <a:extLst>
              <a:ext uri="{FF2B5EF4-FFF2-40B4-BE49-F238E27FC236}">
                <a16:creationId xmlns:a16="http://schemas.microsoft.com/office/drawing/2014/main" id="{2CA2E8AD-95F9-8863-E301-F34F20C75276}"/>
              </a:ext>
            </a:extLst>
          </p:cNvPr>
          <p:cNvCxnSpPr>
            <a:cxnSpLocks/>
          </p:cNvCxnSpPr>
          <p:nvPr/>
        </p:nvCxnSpPr>
        <p:spPr>
          <a:xfrm>
            <a:off x="508055" y="4460783"/>
            <a:ext cx="11412955" cy="0"/>
          </a:xfrm>
          <a:prstGeom prst="line">
            <a:avLst/>
          </a:prstGeom>
          <a:ln w="53975">
            <a:solidFill>
              <a:srgbClr val="FB6B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7420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nettore diritto 35">
            <a:extLst>
              <a:ext uri="{FF2B5EF4-FFF2-40B4-BE49-F238E27FC236}">
                <a16:creationId xmlns:a16="http://schemas.microsoft.com/office/drawing/2014/main" id="{73F3B4C4-4115-3B66-48C1-F4DFC7367102}"/>
              </a:ext>
            </a:extLst>
          </p:cNvPr>
          <p:cNvCxnSpPr>
            <a:cxnSpLocks/>
          </p:cNvCxnSpPr>
          <p:nvPr/>
        </p:nvCxnSpPr>
        <p:spPr>
          <a:xfrm>
            <a:off x="345833" y="962017"/>
            <a:ext cx="11412955" cy="0"/>
          </a:xfrm>
          <a:prstGeom prst="line">
            <a:avLst/>
          </a:prstGeom>
          <a:ln w="53975">
            <a:solidFill>
              <a:srgbClr val="FB6B50"/>
            </a:solidFill>
          </a:ln>
        </p:spPr>
        <p:style>
          <a:lnRef idx="2">
            <a:schemeClr val="accent1"/>
          </a:lnRef>
          <a:fillRef idx="0">
            <a:schemeClr val="accent1"/>
          </a:fillRef>
          <a:effectRef idx="1">
            <a:schemeClr val="accent1"/>
          </a:effectRef>
          <a:fontRef idx="minor">
            <a:schemeClr val="tx1"/>
          </a:fontRef>
        </p:style>
      </p:cxnSp>
      <p:sp>
        <p:nvSpPr>
          <p:cNvPr id="2" name="object 17">
            <a:extLst>
              <a:ext uri="{FF2B5EF4-FFF2-40B4-BE49-F238E27FC236}">
                <a16:creationId xmlns:a16="http://schemas.microsoft.com/office/drawing/2014/main" id="{7445DBD7-265D-CB04-415C-C4A9FF032FFE}"/>
              </a:ext>
            </a:extLst>
          </p:cNvPr>
          <p:cNvSpPr/>
          <p:nvPr/>
        </p:nvSpPr>
        <p:spPr>
          <a:xfrm>
            <a:off x="12455253" y="0"/>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endParaRPr>
          </a:p>
        </p:txBody>
      </p:sp>
      <p:sp>
        <p:nvSpPr>
          <p:cNvPr id="4" name="object 18">
            <a:extLst>
              <a:ext uri="{FF2B5EF4-FFF2-40B4-BE49-F238E27FC236}">
                <a16:creationId xmlns:a16="http://schemas.microsoft.com/office/drawing/2014/main" id="{0D38663B-228C-9C51-917C-66250AA001D8}"/>
              </a:ext>
            </a:extLst>
          </p:cNvPr>
          <p:cNvSpPr/>
          <p:nvPr/>
        </p:nvSpPr>
        <p:spPr>
          <a:xfrm>
            <a:off x="12455253" y="645425"/>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5" name="object 19">
            <a:extLst>
              <a:ext uri="{FF2B5EF4-FFF2-40B4-BE49-F238E27FC236}">
                <a16:creationId xmlns:a16="http://schemas.microsoft.com/office/drawing/2014/main" id="{0AFD0697-01B6-67FD-0D7E-ABD5A8C347BB}"/>
              </a:ext>
            </a:extLst>
          </p:cNvPr>
          <p:cNvSpPr/>
          <p:nvPr/>
        </p:nvSpPr>
        <p:spPr>
          <a:xfrm>
            <a:off x="12455253" y="129085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9E122C"/>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6" name="object 20">
            <a:extLst>
              <a:ext uri="{FF2B5EF4-FFF2-40B4-BE49-F238E27FC236}">
                <a16:creationId xmlns:a16="http://schemas.microsoft.com/office/drawing/2014/main" id="{A4B0FBA5-2582-B393-19D8-44CB55D0C8FF}"/>
              </a:ext>
            </a:extLst>
          </p:cNvPr>
          <p:cNvSpPr/>
          <p:nvPr/>
        </p:nvSpPr>
        <p:spPr>
          <a:xfrm>
            <a:off x="12455253" y="193627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019E6D"/>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7" name="object 19">
            <a:extLst>
              <a:ext uri="{FF2B5EF4-FFF2-40B4-BE49-F238E27FC236}">
                <a16:creationId xmlns:a16="http://schemas.microsoft.com/office/drawing/2014/main" id="{85115511-5085-E933-51EC-93F5AD091E05}"/>
              </a:ext>
            </a:extLst>
          </p:cNvPr>
          <p:cNvSpPr/>
          <p:nvPr/>
        </p:nvSpPr>
        <p:spPr>
          <a:xfrm>
            <a:off x="12455253" y="258170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8" name="object 20">
            <a:extLst>
              <a:ext uri="{FF2B5EF4-FFF2-40B4-BE49-F238E27FC236}">
                <a16:creationId xmlns:a16="http://schemas.microsoft.com/office/drawing/2014/main" id="{4927425D-AC08-E11E-4BBD-51AF82227C03}"/>
              </a:ext>
            </a:extLst>
          </p:cNvPr>
          <p:cNvSpPr/>
          <p:nvPr/>
        </p:nvSpPr>
        <p:spPr>
          <a:xfrm>
            <a:off x="12455253" y="322712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9" name="object 20">
            <a:extLst>
              <a:ext uri="{FF2B5EF4-FFF2-40B4-BE49-F238E27FC236}">
                <a16:creationId xmlns:a16="http://schemas.microsoft.com/office/drawing/2014/main" id="{0E088CAF-D979-106F-7F13-14503333943F}"/>
              </a:ext>
            </a:extLst>
          </p:cNvPr>
          <p:cNvSpPr/>
          <p:nvPr/>
        </p:nvSpPr>
        <p:spPr>
          <a:xfrm>
            <a:off x="12455253" y="3872549"/>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chemeClr val="accent5">
              <a:lumMod val="75000"/>
            </a:schemeClr>
          </a:solidFill>
          <a:ln>
            <a:noFill/>
          </a:ln>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15" name="object 17">
            <a:extLst>
              <a:ext uri="{FF2B5EF4-FFF2-40B4-BE49-F238E27FC236}">
                <a16:creationId xmlns:a16="http://schemas.microsoft.com/office/drawing/2014/main" id="{D0E27260-866B-90B0-E875-B7D5F7AC5801}"/>
              </a:ext>
            </a:extLst>
          </p:cNvPr>
          <p:cNvSpPr/>
          <p:nvPr/>
        </p:nvSpPr>
        <p:spPr>
          <a:xfrm>
            <a:off x="4092212"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6" name="object 17">
            <a:extLst>
              <a:ext uri="{FF2B5EF4-FFF2-40B4-BE49-F238E27FC236}">
                <a16:creationId xmlns:a16="http://schemas.microsoft.com/office/drawing/2014/main" id="{F216D8F1-8E5B-B04A-A215-E7D089BB95E0}"/>
              </a:ext>
            </a:extLst>
          </p:cNvPr>
          <p:cNvSpPr/>
          <p:nvPr/>
        </p:nvSpPr>
        <p:spPr>
          <a:xfrm>
            <a:off x="5479100"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23" name="object 17">
            <a:extLst>
              <a:ext uri="{FF2B5EF4-FFF2-40B4-BE49-F238E27FC236}">
                <a16:creationId xmlns:a16="http://schemas.microsoft.com/office/drawing/2014/main" id="{2F07D1E7-77AA-D0A9-1949-7485989C4303}"/>
              </a:ext>
            </a:extLst>
          </p:cNvPr>
          <p:cNvSpPr/>
          <p:nvPr/>
        </p:nvSpPr>
        <p:spPr>
          <a:xfrm>
            <a:off x="6865987"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25" name="object 17">
            <a:extLst>
              <a:ext uri="{FF2B5EF4-FFF2-40B4-BE49-F238E27FC236}">
                <a16:creationId xmlns:a16="http://schemas.microsoft.com/office/drawing/2014/main" id="{7CB60F1E-09DD-52DA-B7F7-2E88CC8BC954}"/>
              </a:ext>
            </a:extLst>
          </p:cNvPr>
          <p:cNvSpPr/>
          <p:nvPr/>
        </p:nvSpPr>
        <p:spPr>
          <a:xfrm>
            <a:off x="8252876"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0" name="object 17">
            <a:extLst>
              <a:ext uri="{FF2B5EF4-FFF2-40B4-BE49-F238E27FC236}">
                <a16:creationId xmlns:a16="http://schemas.microsoft.com/office/drawing/2014/main" id="{4A06941C-5E0B-0620-94B6-AA6F37821B83}"/>
              </a:ext>
            </a:extLst>
          </p:cNvPr>
          <p:cNvSpPr/>
          <p:nvPr/>
        </p:nvSpPr>
        <p:spPr>
          <a:xfrm>
            <a:off x="9639765"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8" name="Subtitle 3">
            <a:extLst>
              <a:ext uri="{FF2B5EF4-FFF2-40B4-BE49-F238E27FC236}">
                <a16:creationId xmlns:a16="http://schemas.microsoft.com/office/drawing/2014/main" id="{E7B5373E-E308-2968-FC6E-767565632EB9}"/>
              </a:ext>
            </a:extLst>
          </p:cNvPr>
          <p:cNvSpPr txBox="1">
            <a:spLocks/>
          </p:cNvSpPr>
          <p:nvPr/>
        </p:nvSpPr>
        <p:spPr bwMode="gray">
          <a:xfrm>
            <a:off x="361950" y="461594"/>
            <a:ext cx="10306050" cy="752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marL="0" marR="0" lvl="0" indent="0" algn="l"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r>
              <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rPr>
              <a:t>M.C. ESCHER : UN MATEMATICO ARTISTA </a:t>
            </a:r>
          </a:p>
        </p:txBody>
      </p:sp>
      <p:pic>
        <p:nvPicPr>
          <p:cNvPr id="17" name="Immagine 16" descr="Immagine che contiene Carattere, testo, logo, simbolo&#10;&#10;Descrizione generata automaticamente">
            <a:extLst>
              <a:ext uri="{FF2B5EF4-FFF2-40B4-BE49-F238E27FC236}">
                <a16:creationId xmlns:a16="http://schemas.microsoft.com/office/drawing/2014/main" id="{DBA73C83-1817-81E9-3B89-792CE4850E2F}"/>
              </a:ext>
            </a:extLst>
          </p:cNvPr>
          <p:cNvPicPr>
            <a:picLocks noChangeAspect="1"/>
          </p:cNvPicPr>
          <p:nvPr/>
        </p:nvPicPr>
        <p:blipFill rotWithShape="1">
          <a:blip r:embed="rId3">
            <a:extLst>
              <a:ext uri="{28A0092B-C50C-407E-A947-70E740481C1C}">
                <a14:useLocalDpi xmlns:a14="http://schemas.microsoft.com/office/drawing/2010/main" val="0"/>
              </a:ext>
            </a:extLst>
          </a:blip>
          <a:srcRect l="6459" t="9813" r="5897" b="7500"/>
          <a:stretch/>
        </p:blipFill>
        <p:spPr>
          <a:xfrm>
            <a:off x="10197550" y="5981131"/>
            <a:ext cx="1740450" cy="754949"/>
          </a:xfrm>
          <a:prstGeom prst="rect">
            <a:avLst/>
          </a:prstGeom>
        </p:spPr>
      </p:pic>
      <p:sp>
        <p:nvSpPr>
          <p:cNvPr id="19" name="Segnaposto contenuto 2">
            <a:extLst>
              <a:ext uri="{FF2B5EF4-FFF2-40B4-BE49-F238E27FC236}">
                <a16:creationId xmlns:a16="http://schemas.microsoft.com/office/drawing/2014/main" id="{ADECB5EA-C4C4-4CC7-782F-ED68BE089AD2}"/>
              </a:ext>
            </a:extLst>
          </p:cNvPr>
          <p:cNvSpPr txBox="1">
            <a:spLocks/>
          </p:cNvSpPr>
          <p:nvPr/>
        </p:nvSpPr>
        <p:spPr>
          <a:xfrm>
            <a:off x="5314139" y="2769596"/>
            <a:ext cx="6570805" cy="280951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it-IT" sz="2000" dirty="0"/>
              <a:t>   “</a:t>
            </a:r>
            <a:r>
              <a:rPr lang="it-IT" sz="2000" i="1" dirty="0"/>
              <a:t>Anche se non ho avuto un'istruzione o conoscenze in scienze esatte, </a:t>
            </a:r>
            <a:r>
              <a:rPr lang="it-IT" sz="2000" b="1" i="1" dirty="0"/>
              <a:t>mi sento spesso più vicino ai matematici che ai miei colleghi artisti.</a:t>
            </a:r>
            <a:r>
              <a:rPr lang="it-IT" sz="2000" i="1" dirty="0">
                <a:effectLst/>
              </a:rPr>
              <a:t> [...]</a:t>
            </a:r>
            <a:r>
              <a:rPr lang="it-IT" sz="2000" b="1" i="1" dirty="0"/>
              <a:t> </a:t>
            </a:r>
            <a:br>
              <a:rPr lang="it-IT" sz="2000" b="1" i="1" dirty="0"/>
            </a:br>
            <a:r>
              <a:rPr lang="it-IT" sz="2000" i="1" dirty="0">
                <a:effectLst/>
              </a:rPr>
              <a:t>La cosa buffa è che, a quanto pare, </a:t>
            </a:r>
            <a:r>
              <a:rPr lang="it-IT" sz="2000" b="1" i="1" dirty="0">
                <a:effectLst/>
              </a:rPr>
              <a:t>io utilizzo teorie matematiche senza saperlo.</a:t>
            </a:r>
            <a:r>
              <a:rPr lang="it-IT" sz="2000" i="1" dirty="0">
                <a:effectLst/>
              </a:rPr>
              <a:t> "</a:t>
            </a:r>
            <a:endParaRPr lang="it-IT" sz="2000" b="1" i="1" dirty="0"/>
          </a:p>
        </p:txBody>
      </p:sp>
      <p:pic>
        <p:nvPicPr>
          <p:cNvPr id="20" name="Picture 1" descr="page1image20223264">
            <a:extLst>
              <a:ext uri="{FF2B5EF4-FFF2-40B4-BE49-F238E27FC236}">
                <a16:creationId xmlns:a16="http://schemas.microsoft.com/office/drawing/2014/main" id="{A573260E-673D-529C-AA7A-3124C64073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520" y="1457081"/>
            <a:ext cx="4173432" cy="4721095"/>
          </a:xfrm>
          <a:prstGeom prst="rect">
            <a:avLst/>
          </a:prstGeom>
          <a:noFill/>
          <a:extLst>
            <a:ext uri="{909E8E84-426E-40DD-AFC4-6F175D3DCCD1}">
              <a14:hiddenFill xmlns:a14="http://schemas.microsoft.com/office/drawing/2010/main">
                <a:solidFill>
                  <a:srgbClr val="FFFFFF"/>
                </a:solidFill>
              </a14:hiddenFill>
            </a:ext>
          </a:extLst>
        </p:spPr>
      </p:pic>
      <p:sp>
        <p:nvSpPr>
          <p:cNvPr id="21" name="CasellaDiTesto 20">
            <a:extLst>
              <a:ext uri="{FF2B5EF4-FFF2-40B4-BE49-F238E27FC236}">
                <a16:creationId xmlns:a16="http://schemas.microsoft.com/office/drawing/2014/main" id="{DD086C8C-E437-37FE-B59A-4C960CF914E0}"/>
              </a:ext>
            </a:extLst>
          </p:cNvPr>
          <p:cNvSpPr txBox="1"/>
          <p:nvPr/>
        </p:nvSpPr>
        <p:spPr>
          <a:xfrm>
            <a:off x="1527022" y="6257906"/>
            <a:ext cx="4525289" cy="276999"/>
          </a:xfrm>
          <a:prstGeom prst="rect">
            <a:avLst/>
          </a:prstGeom>
          <a:noFill/>
        </p:spPr>
        <p:txBody>
          <a:bodyPr wrap="square" rtlCol="0">
            <a:spAutoFit/>
          </a:bodyPr>
          <a:lstStyle/>
          <a:p>
            <a:r>
              <a:rPr lang="it-IT" sz="1200" b="1" i="0" dirty="0">
                <a:effectLst/>
                <a:cs typeface="Arial" panose="020B0604020202020204" pitchFamily="34" charset="0"/>
              </a:rPr>
              <a:t> </a:t>
            </a:r>
            <a:r>
              <a:rPr lang="it-IT" sz="1200" b="1" dirty="0">
                <a:cs typeface="Arial" panose="020B0604020202020204" pitchFamily="34" charset="0"/>
              </a:rPr>
              <a:t>Figura 1: </a:t>
            </a:r>
            <a:r>
              <a:rPr lang="it-IT" sz="1200" b="0" i="0" dirty="0">
                <a:effectLst/>
              </a:rPr>
              <a:t>M.C. Escher</a:t>
            </a:r>
            <a:r>
              <a:rPr lang="it-IT" sz="1200" dirty="0">
                <a:cs typeface="Arial" panose="020B0604020202020204" pitchFamily="34" charset="0"/>
              </a:rPr>
              <a:t>.</a:t>
            </a:r>
            <a:r>
              <a:rPr lang="it-IT" sz="1200" kern="100" baseline="30000" dirty="0">
                <a:solidFill>
                  <a:srgbClr val="000000"/>
                </a:solidFill>
                <a:effectLst/>
                <a:ea typeface="Calibri" panose="020F0502020204030204" pitchFamily="34" charset="0"/>
                <a:cs typeface="Times New Roman" panose="02020603050405020304" pitchFamily="18" charset="0"/>
              </a:rPr>
              <a:t> [2]</a:t>
            </a:r>
            <a:endParaRPr lang="it-IT" sz="1200" b="1" dirty="0">
              <a:cs typeface="Arial" panose="020B0604020202020204" pitchFamily="34" charset="0"/>
            </a:endParaRPr>
          </a:p>
        </p:txBody>
      </p:sp>
      <p:sp>
        <p:nvSpPr>
          <p:cNvPr id="22" name="object 17">
            <a:extLst>
              <a:ext uri="{FF2B5EF4-FFF2-40B4-BE49-F238E27FC236}">
                <a16:creationId xmlns:a16="http://schemas.microsoft.com/office/drawing/2014/main" id="{F7B80306-1830-6D97-1E30-D5C28B0F2E3B}"/>
              </a:ext>
            </a:extLst>
          </p:cNvPr>
          <p:cNvSpPr/>
          <p:nvPr/>
        </p:nvSpPr>
        <p:spPr>
          <a:xfrm>
            <a:off x="2717198" y="-4478"/>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effectLst>
            <a:outerShdw blurRad="50800" dist="38100" dir="2700000" algn="tl" rotWithShape="0">
              <a:prstClr val="black">
                <a:alpha val="40000"/>
              </a:prstClr>
            </a:outerShdw>
          </a:effectLst>
        </p:spPr>
        <p:txBody>
          <a:bodyPr wrap="square" lIns="0" tIns="0" rIns="0" bIns="0" rtlCol="0"/>
          <a:lstStyle/>
          <a:p>
            <a:endParaRPr sz="2400" dirty="0">
              <a:solidFill>
                <a:srgbClr val="FB6B50"/>
              </a:solidFill>
            </a:endParaRPr>
          </a:p>
        </p:txBody>
      </p:sp>
      <p:sp>
        <p:nvSpPr>
          <p:cNvPr id="24" name="object 17">
            <a:extLst>
              <a:ext uri="{FF2B5EF4-FFF2-40B4-BE49-F238E27FC236}">
                <a16:creationId xmlns:a16="http://schemas.microsoft.com/office/drawing/2014/main" id="{D88B9F21-2045-0C1D-C4D6-5364D492B473}"/>
              </a:ext>
            </a:extLst>
          </p:cNvPr>
          <p:cNvSpPr/>
          <p:nvPr/>
        </p:nvSpPr>
        <p:spPr>
          <a:xfrm>
            <a:off x="1342184" y="-10151"/>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endParaRPr>
          </a:p>
        </p:txBody>
      </p:sp>
    </p:spTree>
    <p:extLst>
      <p:ext uri="{BB962C8B-B14F-4D97-AF65-F5344CB8AC3E}">
        <p14:creationId xmlns:p14="http://schemas.microsoft.com/office/powerpoint/2010/main" val="2019122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7">
            <a:extLst>
              <a:ext uri="{FF2B5EF4-FFF2-40B4-BE49-F238E27FC236}">
                <a16:creationId xmlns:a16="http://schemas.microsoft.com/office/drawing/2014/main" id="{7445DBD7-265D-CB04-415C-C4A9FF032FFE}"/>
              </a:ext>
            </a:extLst>
          </p:cNvPr>
          <p:cNvSpPr/>
          <p:nvPr/>
        </p:nvSpPr>
        <p:spPr>
          <a:xfrm>
            <a:off x="12455253" y="0"/>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FC00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600" dirty="0">
              <a:solidFill>
                <a:schemeClr val="lt1"/>
              </a:solidFill>
            </a:endParaRPr>
          </a:p>
        </p:txBody>
      </p:sp>
      <p:sp>
        <p:nvSpPr>
          <p:cNvPr id="4" name="object 18">
            <a:extLst>
              <a:ext uri="{FF2B5EF4-FFF2-40B4-BE49-F238E27FC236}">
                <a16:creationId xmlns:a16="http://schemas.microsoft.com/office/drawing/2014/main" id="{0D38663B-228C-9C51-917C-66250AA001D8}"/>
              </a:ext>
            </a:extLst>
          </p:cNvPr>
          <p:cNvSpPr/>
          <p:nvPr/>
        </p:nvSpPr>
        <p:spPr>
          <a:xfrm>
            <a:off x="12455253" y="645425"/>
            <a:ext cx="353275" cy="360073"/>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5" name="object 19">
            <a:extLst>
              <a:ext uri="{FF2B5EF4-FFF2-40B4-BE49-F238E27FC236}">
                <a16:creationId xmlns:a16="http://schemas.microsoft.com/office/drawing/2014/main" id="{0AFD0697-01B6-67FD-0D7E-ABD5A8C347BB}"/>
              </a:ext>
            </a:extLst>
          </p:cNvPr>
          <p:cNvSpPr/>
          <p:nvPr/>
        </p:nvSpPr>
        <p:spPr>
          <a:xfrm>
            <a:off x="12455253" y="129085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9E122C"/>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6" name="object 20">
            <a:extLst>
              <a:ext uri="{FF2B5EF4-FFF2-40B4-BE49-F238E27FC236}">
                <a16:creationId xmlns:a16="http://schemas.microsoft.com/office/drawing/2014/main" id="{A4B0FBA5-2582-B393-19D8-44CB55D0C8FF}"/>
              </a:ext>
            </a:extLst>
          </p:cNvPr>
          <p:cNvSpPr/>
          <p:nvPr/>
        </p:nvSpPr>
        <p:spPr>
          <a:xfrm>
            <a:off x="12455253" y="193627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019E6D"/>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7" name="object 19">
            <a:extLst>
              <a:ext uri="{FF2B5EF4-FFF2-40B4-BE49-F238E27FC236}">
                <a16:creationId xmlns:a16="http://schemas.microsoft.com/office/drawing/2014/main" id="{85115511-5085-E933-51EC-93F5AD091E05}"/>
              </a:ext>
            </a:extLst>
          </p:cNvPr>
          <p:cNvSpPr/>
          <p:nvPr/>
        </p:nvSpPr>
        <p:spPr>
          <a:xfrm>
            <a:off x="12455253" y="2581700"/>
            <a:ext cx="353275" cy="360073"/>
          </a:xfrm>
          <a:custGeom>
            <a:avLst/>
            <a:gdLst/>
            <a:ahLst/>
            <a:cxnLst/>
            <a:rect l="l" t="t" r="r" b="b"/>
            <a:pathLst>
              <a:path w="467994" h="467995">
                <a:moveTo>
                  <a:pt x="467868" y="0"/>
                </a:moveTo>
                <a:lnTo>
                  <a:pt x="0" y="0"/>
                </a:lnTo>
                <a:lnTo>
                  <a:pt x="0" y="467868"/>
                </a:lnTo>
                <a:lnTo>
                  <a:pt x="467868" y="467868"/>
                </a:lnTo>
                <a:lnTo>
                  <a:pt x="467868" y="0"/>
                </a:lnTo>
                <a:close/>
              </a:path>
            </a:pathLst>
          </a:custGeom>
          <a:solidFill>
            <a:srgbClr val="5AB1C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8" name="object 20">
            <a:extLst>
              <a:ext uri="{FF2B5EF4-FFF2-40B4-BE49-F238E27FC236}">
                <a16:creationId xmlns:a16="http://schemas.microsoft.com/office/drawing/2014/main" id="{4927425D-AC08-E11E-4BBD-51AF82227C03}"/>
              </a:ext>
            </a:extLst>
          </p:cNvPr>
          <p:cNvSpPr/>
          <p:nvPr/>
        </p:nvSpPr>
        <p:spPr>
          <a:xfrm>
            <a:off x="12455253" y="3227125"/>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rgbClr val="191769"/>
          </a:solidFill>
          <a:ln w="57150">
            <a:noFill/>
          </a:ln>
          <a:effectLst>
            <a:outerShdw blurRad="50800" dist="38100" dir="2700000" algn="tl" rotWithShape="0">
              <a:prstClr val="black">
                <a:alpha val="40000"/>
              </a:prstClr>
            </a:outerShdw>
          </a:effectLst>
        </p:spPr>
        <p:txBody>
          <a:bodyPr wrap="square" lIns="0" tIns="0" rIns="0" bIns="0" rtlCol="0"/>
          <a:lstStyle/>
          <a:p>
            <a:endParaRPr sz="2000" dirty="0">
              <a:latin typeface="Avenir Next" panose="020B0503020202020204" pitchFamily="34" charset="0"/>
            </a:endParaRPr>
          </a:p>
        </p:txBody>
      </p:sp>
      <p:sp>
        <p:nvSpPr>
          <p:cNvPr id="9" name="object 20">
            <a:extLst>
              <a:ext uri="{FF2B5EF4-FFF2-40B4-BE49-F238E27FC236}">
                <a16:creationId xmlns:a16="http://schemas.microsoft.com/office/drawing/2014/main" id="{0E088CAF-D979-106F-7F13-14503333943F}"/>
              </a:ext>
            </a:extLst>
          </p:cNvPr>
          <p:cNvSpPr/>
          <p:nvPr/>
        </p:nvSpPr>
        <p:spPr>
          <a:xfrm>
            <a:off x="12455253" y="3872549"/>
            <a:ext cx="353275" cy="360073"/>
          </a:xfrm>
          <a:custGeom>
            <a:avLst/>
            <a:gdLst/>
            <a:ahLst/>
            <a:cxnLst/>
            <a:rect l="l" t="t" r="r" b="b"/>
            <a:pathLst>
              <a:path w="467994" h="467995">
                <a:moveTo>
                  <a:pt x="467868" y="0"/>
                </a:moveTo>
                <a:lnTo>
                  <a:pt x="0" y="0"/>
                </a:lnTo>
                <a:lnTo>
                  <a:pt x="0" y="467867"/>
                </a:lnTo>
                <a:lnTo>
                  <a:pt x="467868" y="467867"/>
                </a:lnTo>
                <a:lnTo>
                  <a:pt x="467868" y="0"/>
                </a:lnTo>
                <a:close/>
              </a:path>
            </a:pathLst>
          </a:custGeom>
          <a:solidFill>
            <a:schemeClr val="accent5">
              <a:lumMod val="75000"/>
            </a:schemeClr>
          </a:solidFill>
          <a:ln>
            <a:noFill/>
          </a:ln>
          <a:effectLst>
            <a:outerShdw blurRad="50800" dist="38100" dir="2700000" algn="tl" rotWithShape="0">
              <a:prstClr val="black">
                <a:alpha val="40000"/>
              </a:prstClr>
            </a:outerShdw>
          </a:effectLst>
        </p:spPr>
        <p:txBody>
          <a:bodyPr wrap="square" lIns="0" tIns="0" rIns="0" bIns="0" rtlCol="0"/>
          <a:lstStyle/>
          <a:p>
            <a:endParaRPr sz="2400" dirty="0">
              <a:latin typeface="Avenir Next" panose="020B0503020202020204" pitchFamily="34" charset="0"/>
            </a:endParaRPr>
          </a:p>
        </p:txBody>
      </p:sp>
      <p:sp>
        <p:nvSpPr>
          <p:cNvPr id="15" name="object 17">
            <a:extLst>
              <a:ext uri="{FF2B5EF4-FFF2-40B4-BE49-F238E27FC236}">
                <a16:creationId xmlns:a16="http://schemas.microsoft.com/office/drawing/2014/main" id="{D0E27260-866B-90B0-E875-B7D5F7AC5801}"/>
              </a:ext>
            </a:extLst>
          </p:cNvPr>
          <p:cNvSpPr/>
          <p:nvPr/>
        </p:nvSpPr>
        <p:spPr>
          <a:xfrm>
            <a:off x="4092212"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6" name="object 17">
            <a:extLst>
              <a:ext uri="{FF2B5EF4-FFF2-40B4-BE49-F238E27FC236}">
                <a16:creationId xmlns:a16="http://schemas.microsoft.com/office/drawing/2014/main" id="{F216D8F1-8E5B-B04A-A215-E7D089BB95E0}"/>
              </a:ext>
            </a:extLst>
          </p:cNvPr>
          <p:cNvSpPr/>
          <p:nvPr/>
        </p:nvSpPr>
        <p:spPr>
          <a:xfrm>
            <a:off x="5479100"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23" name="object 17">
            <a:extLst>
              <a:ext uri="{FF2B5EF4-FFF2-40B4-BE49-F238E27FC236}">
                <a16:creationId xmlns:a16="http://schemas.microsoft.com/office/drawing/2014/main" id="{2F07D1E7-77AA-D0A9-1949-7485989C4303}"/>
              </a:ext>
            </a:extLst>
          </p:cNvPr>
          <p:cNvSpPr/>
          <p:nvPr/>
        </p:nvSpPr>
        <p:spPr>
          <a:xfrm>
            <a:off x="6865987"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25" name="object 17">
            <a:extLst>
              <a:ext uri="{FF2B5EF4-FFF2-40B4-BE49-F238E27FC236}">
                <a16:creationId xmlns:a16="http://schemas.microsoft.com/office/drawing/2014/main" id="{7CB60F1E-09DD-52DA-B7F7-2E88CC8BC954}"/>
              </a:ext>
            </a:extLst>
          </p:cNvPr>
          <p:cNvSpPr/>
          <p:nvPr/>
        </p:nvSpPr>
        <p:spPr>
          <a:xfrm>
            <a:off x="8252876"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0" name="object 17">
            <a:extLst>
              <a:ext uri="{FF2B5EF4-FFF2-40B4-BE49-F238E27FC236}">
                <a16:creationId xmlns:a16="http://schemas.microsoft.com/office/drawing/2014/main" id="{4A06941C-5E0B-0620-94B6-AA6F37821B83}"/>
              </a:ext>
            </a:extLst>
          </p:cNvPr>
          <p:cNvSpPr/>
          <p:nvPr/>
        </p:nvSpPr>
        <p:spPr>
          <a:xfrm>
            <a:off x="9639765"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p>
        </p:txBody>
      </p:sp>
      <p:sp>
        <p:nvSpPr>
          <p:cNvPr id="18" name="Subtitle 3">
            <a:extLst>
              <a:ext uri="{FF2B5EF4-FFF2-40B4-BE49-F238E27FC236}">
                <a16:creationId xmlns:a16="http://schemas.microsoft.com/office/drawing/2014/main" id="{E7B5373E-E308-2968-FC6E-767565632EB9}"/>
              </a:ext>
            </a:extLst>
          </p:cNvPr>
          <p:cNvSpPr txBox="1">
            <a:spLocks/>
          </p:cNvSpPr>
          <p:nvPr/>
        </p:nvSpPr>
        <p:spPr bwMode="gray">
          <a:xfrm>
            <a:off x="361950" y="461594"/>
            <a:ext cx="10306050" cy="752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1217613" rtl="0" eaLnBrk="0" fontAlgn="base" hangingPunct="0">
              <a:lnSpc>
                <a:spcPct val="100000"/>
              </a:lnSpc>
              <a:spcBef>
                <a:spcPct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7613" rtl="0" eaLnBrk="0" fontAlgn="base" hangingPunct="0">
              <a:spcBef>
                <a:spcPct val="0"/>
              </a:spcBef>
              <a:spcAft>
                <a:spcPts val="1338"/>
              </a:spcAft>
              <a:buSzPct val="100000"/>
              <a:buFont typeface="Arial" panose="020B0604020202020204" pitchFamily="34" charset="0"/>
              <a:buNone/>
              <a:defRPr lang="en-US" sz="1600" b="0" kern="1200">
                <a:solidFill>
                  <a:schemeClr val="bg1"/>
                </a:solidFill>
                <a:latin typeface="+mn-lt"/>
                <a:ea typeface="+mn-ea"/>
                <a:cs typeface="+mn-cs"/>
              </a:defRPr>
            </a:lvl2pPr>
            <a:lvl3pPr marL="1219170" indent="0" algn="ctr" defTabSz="1217613" rtl="0" eaLnBrk="0" fontAlgn="base" hangingPunct="0">
              <a:spcBef>
                <a:spcPct val="0"/>
              </a:spcBef>
              <a:spcAft>
                <a:spcPts val="1338"/>
              </a:spcAft>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7613"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4pPr>
            <a:lvl5pPr marL="2438339" indent="0" algn="ctr" defTabSz="1063625" rtl="0" eaLnBrk="0" fontAlgn="base" hangingPunct="0">
              <a:spcBef>
                <a:spcPct val="0"/>
              </a:spcBef>
              <a:spcAft>
                <a:spcPts val="1338"/>
              </a:spcAft>
              <a:buSzPct val="100000"/>
              <a:buFont typeface="Verdana" panose="020B0604030504040204" pitchFamily="34" charset="0"/>
              <a:buNone/>
              <a:defRPr lang="en-US" sz="2133" kern="120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marL="0" marR="0" lvl="0" indent="0" algn="l" defTabSz="1217613" rtl="0" eaLnBrk="0" fontAlgn="base" latinLnBrk="0" hangingPunct="0">
              <a:lnSpc>
                <a:spcPct val="100000"/>
              </a:lnSpc>
              <a:spcBef>
                <a:spcPct val="0"/>
              </a:spcBef>
              <a:spcAft>
                <a:spcPct val="0"/>
              </a:spcAft>
              <a:buClrTx/>
              <a:buSzPct val="100000"/>
              <a:buFont typeface="Arial" panose="020B0604020202020204" pitchFamily="34" charset="0"/>
              <a:buNone/>
              <a:tabLst/>
              <a:defRPr/>
            </a:pPr>
            <a:r>
              <a:rPr lang="en-US" altLang="it-IT" sz="2400" dirty="0">
                <a:solidFill>
                  <a:schemeClr val="tx1"/>
                </a:solidFill>
                <a:latin typeface="Avenir Next" panose="020B0503020202020204" pitchFamily="34" charset="0"/>
                <a:ea typeface="Verdana" panose="020B0604030504040204" pitchFamily="34" charset="0"/>
                <a:cs typeface="Arial" panose="020B0604020202020204" pitchFamily="34" charset="0"/>
              </a:rPr>
              <a:t>M.C. ESCHER : ANNI ITALIANI </a:t>
            </a:r>
          </a:p>
        </p:txBody>
      </p:sp>
      <p:pic>
        <p:nvPicPr>
          <p:cNvPr id="3073" name="Picture 1" descr="page3image20311840">
            <a:extLst>
              <a:ext uri="{FF2B5EF4-FFF2-40B4-BE49-F238E27FC236}">
                <a16:creationId xmlns:a16="http://schemas.microsoft.com/office/drawing/2014/main" id="{7B8FC5DA-06FB-14CF-32D6-8688A6AD56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9797" y="1333698"/>
            <a:ext cx="3019891" cy="433347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age4image20363280">
            <a:extLst>
              <a:ext uri="{FF2B5EF4-FFF2-40B4-BE49-F238E27FC236}">
                <a16:creationId xmlns:a16="http://schemas.microsoft.com/office/drawing/2014/main" id="{FA268983-E599-F59E-CCDD-B6AD9AF3C9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4342" y="1368386"/>
            <a:ext cx="3995702" cy="2953074"/>
          </a:xfrm>
          <a:prstGeom prst="rect">
            <a:avLst/>
          </a:prstGeom>
          <a:noFill/>
          <a:extLst>
            <a:ext uri="{909E8E84-426E-40DD-AFC4-6F175D3DCCD1}">
              <a14:hiddenFill xmlns:a14="http://schemas.microsoft.com/office/drawing/2010/main">
                <a:solidFill>
                  <a:srgbClr val="FFFFFF"/>
                </a:solidFill>
              </a14:hiddenFill>
            </a:ext>
          </a:extLst>
        </p:spPr>
      </p:pic>
      <p:sp>
        <p:nvSpPr>
          <p:cNvPr id="17" name="CasellaDiTesto 16">
            <a:extLst>
              <a:ext uri="{FF2B5EF4-FFF2-40B4-BE49-F238E27FC236}">
                <a16:creationId xmlns:a16="http://schemas.microsoft.com/office/drawing/2014/main" id="{32BDB383-4EDA-4E87-C53C-27577DFEFC44}"/>
              </a:ext>
            </a:extLst>
          </p:cNvPr>
          <p:cNvSpPr txBox="1"/>
          <p:nvPr/>
        </p:nvSpPr>
        <p:spPr>
          <a:xfrm>
            <a:off x="5909180" y="4385363"/>
            <a:ext cx="2762537" cy="307777"/>
          </a:xfrm>
          <a:prstGeom prst="rect">
            <a:avLst/>
          </a:prstGeom>
          <a:noFill/>
        </p:spPr>
        <p:txBody>
          <a:bodyPr wrap="square" rtlCol="0">
            <a:spAutoFit/>
          </a:bodyPr>
          <a:lstStyle/>
          <a:p>
            <a:r>
              <a:rPr lang="it-IT" sz="1400" b="1" dirty="0">
                <a:cs typeface="Arial" panose="020B0604020202020204" pitchFamily="34" charset="0"/>
              </a:rPr>
              <a:t>a)</a:t>
            </a:r>
            <a:r>
              <a:rPr lang="it-IT" sz="1400" i="1" dirty="0">
                <a:cs typeface="Arial" panose="020B0604020202020204" pitchFamily="34" charset="0"/>
              </a:rPr>
              <a:t> Barbarano romano (</a:t>
            </a:r>
            <a:r>
              <a:rPr lang="it-IT" sz="1400" dirty="0">
                <a:cs typeface="Arial" panose="020B0604020202020204" pitchFamily="34" charset="0"/>
              </a:rPr>
              <a:t>1929).</a:t>
            </a:r>
          </a:p>
        </p:txBody>
      </p:sp>
      <p:sp>
        <p:nvSpPr>
          <p:cNvPr id="19" name="CasellaDiTesto 18">
            <a:extLst>
              <a:ext uri="{FF2B5EF4-FFF2-40B4-BE49-F238E27FC236}">
                <a16:creationId xmlns:a16="http://schemas.microsoft.com/office/drawing/2014/main" id="{28F873B2-F524-7BB0-EAEC-BCFA3DA0386B}"/>
              </a:ext>
            </a:extLst>
          </p:cNvPr>
          <p:cNvSpPr txBox="1"/>
          <p:nvPr/>
        </p:nvSpPr>
        <p:spPr>
          <a:xfrm>
            <a:off x="8980068" y="5673354"/>
            <a:ext cx="2762537" cy="307777"/>
          </a:xfrm>
          <a:prstGeom prst="rect">
            <a:avLst/>
          </a:prstGeom>
          <a:noFill/>
        </p:spPr>
        <p:txBody>
          <a:bodyPr wrap="square" rtlCol="0">
            <a:spAutoFit/>
          </a:bodyPr>
          <a:lstStyle/>
          <a:p>
            <a:r>
              <a:rPr lang="it-IT" sz="1400" b="1" dirty="0">
                <a:cs typeface="Arial" panose="020B0604020202020204" pitchFamily="34" charset="0"/>
              </a:rPr>
              <a:t>b) </a:t>
            </a:r>
            <a:r>
              <a:rPr lang="it-IT" sz="1400" i="1" dirty="0">
                <a:cs typeface="Arial" panose="020B0604020202020204" pitchFamily="34" charset="0"/>
              </a:rPr>
              <a:t>Tetti di Siena (</a:t>
            </a:r>
            <a:r>
              <a:rPr lang="it-IT" sz="1400" dirty="0">
                <a:cs typeface="Arial" panose="020B0604020202020204" pitchFamily="34" charset="0"/>
              </a:rPr>
              <a:t>1922).</a:t>
            </a:r>
          </a:p>
        </p:txBody>
      </p:sp>
      <p:sp>
        <p:nvSpPr>
          <p:cNvPr id="20" name="CasellaDiTesto 19">
            <a:extLst>
              <a:ext uri="{FF2B5EF4-FFF2-40B4-BE49-F238E27FC236}">
                <a16:creationId xmlns:a16="http://schemas.microsoft.com/office/drawing/2014/main" id="{11F626CB-1B23-8353-72CB-D773788430EF}"/>
              </a:ext>
            </a:extLst>
          </p:cNvPr>
          <p:cNvSpPr txBox="1"/>
          <p:nvPr/>
        </p:nvSpPr>
        <p:spPr>
          <a:xfrm>
            <a:off x="6409072" y="6011909"/>
            <a:ext cx="4525289" cy="276999"/>
          </a:xfrm>
          <a:prstGeom prst="rect">
            <a:avLst/>
          </a:prstGeom>
          <a:noFill/>
        </p:spPr>
        <p:txBody>
          <a:bodyPr wrap="square" rtlCol="0">
            <a:spAutoFit/>
          </a:bodyPr>
          <a:lstStyle/>
          <a:p>
            <a:r>
              <a:rPr lang="it-IT" sz="1200" b="1" i="0" dirty="0">
                <a:effectLst/>
                <a:cs typeface="Arial" panose="020B0604020202020204" pitchFamily="34" charset="0"/>
              </a:rPr>
              <a:t> </a:t>
            </a:r>
            <a:r>
              <a:rPr lang="it-IT" sz="1200" b="1" dirty="0">
                <a:cs typeface="Arial" panose="020B0604020202020204" pitchFamily="34" charset="0"/>
              </a:rPr>
              <a:t>Figura 2: </a:t>
            </a:r>
            <a:r>
              <a:rPr lang="it-IT" sz="1200" b="0" i="0" dirty="0">
                <a:effectLst/>
              </a:rPr>
              <a:t>Anni italiani, opere di M.C. Escher</a:t>
            </a:r>
            <a:r>
              <a:rPr lang="it-IT" sz="1200" dirty="0">
                <a:cs typeface="Arial" panose="020B0604020202020204" pitchFamily="34" charset="0"/>
              </a:rPr>
              <a:t>.</a:t>
            </a:r>
            <a:r>
              <a:rPr lang="it-IT" sz="1200" kern="100" baseline="30000" dirty="0">
                <a:solidFill>
                  <a:srgbClr val="000000"/>
                </a:solidFill>
                <a:effectLst/>
                <a:ea typeface="Calibri" panose="020F0502020204030204" pitchFamily="34" charset="0"/>
                <a:cs typeface="Times New Roman" panose="02020603050405020304" pitchFamily="18" charset="0"/>
              </a:rPr>
              <a:t> [2]</a:t>
            </a:r>
            <a:endParaRPr lang="it-IT" sz="1200" b="1" dirty="0">
              <a:cs typeface="Arial" panose="020B0604020202020204" pitchFamily="34" charset="0"/>
            </a:endParaRPr>
          </a:p>
        </p:txBody>
      </p:sp>
      <p:sp>
        <p:nvSpPr>
          <p:cNvPr id="21" name="Segnaposto contenuto 2">
            <a:extLst>
              <a:ext uri="{FF2B5EF4-FFF2-40B4-BE49-F238E27FC236}">
                <a16:creationId xmlns:a16="http://schemas.microsoft.com/office/drawing/2014/main" id="{A4F008E6-EC18-1B1F-192B-FDC8ADA7531A}"/>
              </a:ext>
            </a:extLst>
          </p:cNvPr>
          <p:cNvSpPr txBox="1">
            <a:spLocks/>
          </p:cNvSpPr>
          <p:nvPr/>
        </p:nvSpPr>
        <p:spPr>
          <a:xfrm>
            <a:off x="326237" y="1436964"/>
            <a:ext cx="3460152" cy="475779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it-IT" sz="1800" dirty="0">
                <a:effectLst/>
              </a:rPr>
              <a:t>     M.C. Escher, </a:t>
            </a:r>
            <a:r>
              <a:rPr lang="it-IT" sz="1800" dirty="0"/>
              <a:t>olandese di nascita, d</a:t>
            </a:r>
            <a:r>
              <a:rPr lang="it-IT" sz="1800" dirty="0">
                <a:effectLst/>
              </a:rPr>
              <a:t>opo i suoi studi in architettura intraprese un viaggio in Italia. Qui rimase profondamente affascinato dal paesaggio della Penisola e dalle architetture delle città, tanto che decise di trasferirsi. </a:t>
            </a:r>
            <a:br>
              <a:rPr lang="it-IT" sz="1800" dirty="0">
                <a:effectLst/>
              </a:rPr>
            </a:br>
            <a:r>
              <a:rPr lang="it-IT" sz="1800" dirty="0">
                <a:effectLst/>
              </a:rPr>
              <a:t>Si osserva che anche in queste prime stampe a tema paesaggistico non viene cercato tanto il lato pittorico quanto piuttosto la </a:t>
            </a:r>
            <a:r>
              <a:rPr lang="it-IT" sz="1800" b="1" dirty="0">
                <a:effectLst/>
              </a:rPr>
              <a:t>struttura rigidamente geometrica </a:t>
            </a:r>
            <a:r>
              <a:rPr lang="it-IT" sz="1800" dirty="0">
                <a:effectLst/>
              </a:rPr>
              <a:t>che trovava nelle città e nelle montagne e i suoi paesaggi. </a:t>
            </a:r>
            <a:endParaRPr lang="it-IT" sz="1200" dirty="0"/>
          </a:p>
          <a:p>
            <a:pPr>
              <a:buFont typeface="Arial" panose="020B0604020202020204" pitchFamily="34" charset="0"/>
              <a:buNone/>
            </a:pPr>
            <a:endParaRPr lang="it-IT" sz="1800" dirty="0"/>
          </a:p>
        </p:txBody>
      </p:sp>
      <p:pic>
        <p:nvPicPr>
          <p:cNvPr id="3" name="Immagine 2" descr="Immagine che contiene Carattere, testo, logo, simbolo&#10;&#10;Descrizione generata automaticamente">
            <a:extLst>
              <a:ext uri="{FF2B5EF4-FFF2-40B4-BE49-F238E27FC236}">
                <a16:creationId xmlns:a16="http://schemas.microsoft.com/office/drawing/2014/main" id="{AF2980EF-8B15-3D19-AE07-F41968A11B1F}"/>
              </a:ext>
            </a:extLst>
          </p:cNvPr>
          <p:cNvPicPr>
            <a:picLocks noChangeAspect="1"/>
          </p:cNvPicPr>
          <p:nvPr/>
        </p:nvPicPr>
        <p:blipFill rotWithShape="1">
          <a:blip r:embed="rId5">
            <a:extLst>
              <a:ext uri="{28A0092B-C50C-407E-A947-70E740481C1C}">
                <a14:useLocalDpi xmlns:a14="http://schemas.microsoft.com/office/drawing/2010/main" val="0"/>
              </a:ext>
            </a:extLst>
          </a:blip>
          <a:srcRect l="6459" t="9813" r="5897" b="7500"/>
          <a:stretch/>
        </p:blipFill>
        <p:spPr>
          <a:xfrm>
            <a:off x="10197550" y="5981131"/>
            <a:ext cx="1740450" cy="754949"/>
          </a:xfrm>
          <a:prstGeom prst="rect">
            <a:avLst/>
          </a:prstGeom>
        </p:spPr>
      </p:pic>
      <p:cxnSp>
        <p:nvCxnSpPr>
          <p:cNvPr id="11" name="Connettore diritto 35">
            <a:extLst>
              <a:ext uri="{FF2B5EF4-FFF2-40B4-BE49-F238E27FC236}">
                <a16:creationId xmlns:a16="http://schemas.microsoft.com/office/drawing/2014/main" id="{EA3233A0-93A3-AA98-326D-9121C10EE625}"/>
              </a:ext>
            </a:extLst>
          </p:cNvPr>
          <p:cNvCxnSpPr>
            <a:cxnSpLocks/>
          </p:cNvCxnSpPr>
          <p:nvPr/>
        </p:nvCxnSpPr>
        <p:spPr>
          <a:xfrm>
            <a:off x="345833" y="962017"/>
            <a:ext cx="11412955" cy="0"/>
          </a:xfrm>
          <a:prstGeom prst="line">
            <a:avLst/>
          </a:prstGeom>
          <a:ln w="53975">
            <a:solidFill>
              <a:srgbClr val="FB6B50"/>
            </a:solidFill>
          </a:ln>
        </p:spPr>
        <p:style>
          <a:lnRef idx="2">
            <a:schemeClr val="accent1"/>
          </a:lnRef>
          <a:fillRef idx="0">
            <a:schemeClr val="accent1"/>
          </a:fillRef>
          <a:effectRef idx="1">
            <a:schemeClr val="accent1"/>
          </a:effectRef>
          <a:fontRef idx="minor">
            <a:schemeClr val="tx1"/>
          </a:fontRef>
        </p:style>
      </p:cxnSp>
      <p:sp>
        <p:nvSpPr>
          <p:cNvPr id="13" name="object 17">
            <a:extLst>
              <a:ext uri="{FF2B5EF4-FFF2-40B4-BE49-F238E27FC236}">
                <a16:creationId xmlns:a16="http://schemas.microsoft.com/office/drawing/2014/main" id="{D470BF42-E775-CAF9-FB5D-C41C8A5D3165}"/>
              </a:ext>
            </a:extLst>
          </p:cNvPr>
          <p:cNvSpPr/>
          <p:nvPr/>
        </p:nvSpPr>
        <p:spPr>
          <a:xfrm>
            <a:off x="2717198" y="-4478"/>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rgbClr val="FB6B50"/>
          </a:solidFill>
          <a:effectLst>
            <a:outerShdw blurRad="50800" dist="38100" dir="2700000" algn="tl" rotWithShape="0">
              <a:prstClr val="black">
                <a:alpha val="40000"/>
              </a:prstClr>
            </a:outerShdw>
          </a:effectLst>
        </p:spPr>
        <p:txBody>
          <a:bodyPr wrap="square" lIns="0" tIns="0" rIns="0" bIns="0" rtlCol="0"/>
          <a:lstStyle/>
          <a:p>
            <a:endParaRPr sz="2400" dirty="0">
              <a:solidFill>
                <a:srgbClr val="FB6B50"/>
              </a:solidFill>
            </a:endParaRPr>
          </a:p>
        </p:txBody>
      </p:sp>
      <p:sp>
        <p:nvSpPr>
          <p:cNvPr id="22" name="object 17">
            <a:extLst>
              <a:ext uri="{FF2B5EF4-FFF2-40B4-BE49-F238E27FC236}">
                <a16:creationId xmlns:a16="http://schemas.microsoft.com/office/drawing/2014/main" id="{1AEA2A6B-AAFB-7B96-10EB-1097BC1F4972}"/>
              </a:ext>
            </a:extLst>
          </p:cNvPr>
          <p:cNvSpPr/>
          <p:nvPr/>
        </p:nvSpPr>
        <p:spPr>
          <a:xfrm>
            <a:off x="1330309" y="0"/>
            <a:ext cx="1221927" cy="174171"/>
          </a:xfrm>
          <a:custGeom>
            <a:avLst/>
            <a:gdLst/>
            <a:ahLst/>
            <a:cxnLst/>
            <a:rect l="l" t="t" r="r" b="b"/>
            <a:pathLst>
              <a:path w="467994" h="467994">
                <a:moveTo>
                  <a:pt x="467868" y="0"/>
                </a:moveTo>
                <a:lnTo>
                  <a:pt x="0" y="0"/>
                </a:lnTo>
                <a:lnTo>
                  <a:pt x="0" y="467868"/>
                </a:lnTo>
                <a:lnTo>
                  <a:pt x="467868" y="467868"/>
                </a:lnTo>
                <a:lnTo>
                  <a:pt x="467868" y="0"/>
                </a:lnTo>
                <a:close/>
              </a:path>
            </a:pathLst>
          </a:custGeom>
          <a:solidFill>
            <a:schemeClr val="bg1">
              <a:lumMod val="85000"/>
            </a:schemeClr>
          </a:solidFill>
          <a:effectLst>
            <a:outerShdw blurRad="50800" dist="38100" dir="2700000" algn="tl" rotWithShape="0">
              <a:prstClr val="black">
                <a:alpha val="40000"/>
              </a:prstClr>
            </a:outerShdw>
          </a:effectLst>
        </p:spPr>
        <p:txBody>
          <a:bodyPr wrap="square" lIns="0" tIns="0" rIns="0" bIns="0" rtlCol="0"/>
          <a:lstStyle/>
          <a:p>
            <a:endParaRPr sz="2400" dirty="0">
              <a:solidFill>
                <a:schemeClr val="tx1"/>
              </a:solidFill>
            </a:endParaRPr>
          </a:p>
        </p:txBody>
      </p:sp>
    </p:spTree>
    <p:extLst>
      <p:ext uri="{BB962C8B-B14F-4D97-AF65-F5344CB8AC3E}">
        <p14:creationId xmlns:p14="http://schemas.microsoft.com/office/powerpoint/2010/main" val="191305233"/>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Ion</Template>
  <TotalTime>16199</TotalTime>
  <Words>3588</Words>
  <Application>Microsoft Office PowerPoint</Application>
  <PresentationFormat>Widescreen</PresentationFormat>
  <Paragraphs>320</Paragraphs>
  <Slides>66</Slides>
  <Notes>59</Notes>
  <HiddenSlides>1</HiddenSlides>
  <MMClips>3</MMClips>
  <ScaleCrop>false</ScaleCrop>
  <HeadingPairs>
    <vt:vector size="6" baseType="variant">
      <vt:variant>
        <vt:lpstr>Caratteri utilizzati</vt:lpstr>
      </vt:variant>
      <vt:variant>
        <vt:i4>13</vt:i4>
      </vt:variant>
      <vt:variant>
        <vt:lpstr>Tema</vt:lpstr>
      </vt:variant>
      <vt:variant>
        <vt:i4>1</vt:i4>
      </vt:variant>
      <vt:variant>
        <vt:lpstr>Titoli diapositive</vt:lpstr>
      </vt:variant>
      <vt:variant>
        <vt:i4>66</vt:i4>
      </vt:variant>
    </vt:vector>
  </HeadingPairs>
  <TitlesOfParts>
    <vt:vector size="80" baseType="lpstr">
      <vt:lpstr>Aptos</vt:lpstr>
      <vt:lpstr>Aptos Display</vt:lpstr>
      <vt:lpstr>Arial</vt:lpstr>
      <vt:lpstr>Avenir Next</vt:lpstr>
      <vt:lpstr>Avenir Next LT Pro</vt:lpstr>
      <vt:lpstr>Calibri</vt:lpstr>
      <vt:lpstr>Cambria Math</vt:lpstr>
      <vt:lpstr>SFRM1000</vt:lpstr>
      <vt:lpstr>SFRM1200</vt:lpstr>
      <vt:lpstr>SFTI1200</vt:lpstr>
      <vt:lpstr>Times New Roman</vt:lpstr>
      <vt:lpstr>Verdana</vt:lpstr>
      <vt:lpstr>Wingdings</vt:lpstr>
      <vt:lpstr>Tema di Office</vt:lpstr>
      <vt:lpstr>GEOMETRIA IPERBOLICA  CON GEOGEBRA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subject/>
  <dc:creator>Linda De Meo</dc:creator>
  <cp:keywords/>
  <dc:description/>
  <cp:lastModifiedBy>Enrico Ettore Marcello Schlesinger</cp:lastModifiedBy>
  <cp:revision>212</cp:revision>
  <cp:lastPrinted>2026-04-17T08:29:15Z</cp:lastPrinted>
  <dcterms:created xsi:type="dcterms:W3CDTF">2024-04-02T08:32:56Z</dcterms:created>
  <dcterms:modified xsi:type="dcterms:W3CDTF">2026-04-23T15:40:02Z</dcterms:modified>
  <cp:category/>
</cp:coreProperties>
</file>